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7"/>
  </p:notesMasterIdLst>
  <p:sldIdLst>
    <p:sldId id="284" r:id="rId2"/>
    <p:sldId id="285" r:id="rId3"/>
    <p:sldId id="286" r:id="rId4"/>
    <p:sldId id="287" r:id="rId5"/>
    <p:sldId id="288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C38B515-1C91-4F50-ADE2-19026D3DC8D5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E439365-22E2-48E6-8CD0-6F3E5927A9F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34825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ar-IQ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ar-IQ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الاحتمال الشرطي:"</a:t>
            </a:r>
            <a:r>
              <a:rPr lang="en-US" dirty="0" smtClean="0"/>
              <a:t>Conditional </a:t>
            </a:r>
            <a:r>
              <a:rPr lang="en-US" dirty="0" err="1" smtClean="0"/>
              <a:t>probabitily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dirty="0" smtClean="0"/>
              <a:t>افرض ان فضاء العينه يتضمن حادثين غير متنافيتين غير مستقلين   </a:t>
            </a:r>
            <a:r>
              <a:rPr lang="en-US" dirty="0" smtClean="0"/>
              <a:t>A,B </a:t>
            </a:r>
            <a:r>
              <a:rPr lang="ar-IQ" dirty="0" smtClean="0"/>
              <a:t>فأن احتمال حدوث الحادثه </a:t>
            </a:r>
            <a:r>
              <a:rPr lang="en-US" dirty="0" smtClean="0"/>
              <a:t>A </a:t>
            </a:r>
            <a:r>
              <a:rPr lang="ar-IQ" dirty="0" smtClean="0"/>
              <a:t>بعد حدوث الحادثه </a:t>
            </a:r>
            <a:r>
              <a:rPr lang="en-US" dirty="0" smtClean="0"/>
              <a:t>B </a:t>
            </a:r>
            <a:r>
              <a:rPr lang="ar-IQ" dirty="0" smtClean="0"/>
              <a:t>اي ان( الحدث </a:t>
            </a:r>
            <a:r>
              <a:rPr lang="en-US" dirty="0" smtClean="0"/>
              <a:t>B </a:t>
            </a:r>
            <a:r>
              <a:rPr lang="ar-IQ" dirty="0" smtClean="0"/>
              <a:t>قد حدث قبله) اي ان (الحدث </a:t>
            </a:r>
            <a:r>
              <a:rPr lang="en-US" dirty="0" smtClean="0"/>
              <a:t>A </a:t>
            </a:r>
            <a:r>
              <a:rPr lang="ar-IQ" dirty="0" smtClean="0"/>
              <a:t>يعتمد في حدوثه على الحدث </a:t>
            </a:r>
            <a:r>
              <a:rPr lang="en-US" dirty="0" smtClean="0"/>
              <a:t>B ) </a:t>
            </a:r>
            <a:r>
              <a:rPr lang="ar-IQ" dirty="0" smtClean="0"/>
              <a:t>يرمز له بالرمز </a:t>
            </a:r>
            <a:r>
              <a:rPr lang="en-US" dirty="0" smtClean="0"/>
              <a:t>P(A⁄B)  </a:t>
            </a:r>
            <a:r>
              <a:rPr lang="ar-IQ" dirty="0" smtClean="0"/>
              <a:t>ويعطى بالصيغة التالية</a:t>
            </a:r>
          </a:p>
          <a:p>
            <a:pPr marL="0" indent="0">
              <a:buNone/>
            </a:pPr>
            <a:r>
              <a:rPr lang="ar-IQ" dirty="0" smtClean="0"/>
              <a:t>  </a:t>
            </a:r>
            <a:r>
              <a:rPr lang="en-US" dirty="0" smtClean="0"/>
              <a:t>P(B)≠  0 ,   (P(A∩ B))/(P(B)) = P(A⁄B)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00249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ar-IQ" dirty="0" smtClean="0"/>
                  <a:t>ما اذا كان العكس اي ان الحدث </a:t>
                </a:r>
                <a:r>
                  <a:rPr lang="en-US" dirty="0" smtClean="0"/>
                  <a:t>B </a:t>
                </a:r>
                <a:r>
                  <a:rPr lang="ar-IQ" dirty="0" smtClean="0"/>
                  <a:t>هو الذي يعتمد في حدوثه على الحدث </a:t>
                </a:r>
                <a:r>
                  <a:rPr lang="en-US" dirty="0" smtClean="0"/>
                  <a:t>A </a:t>
                </a:r>
                <a:r>
                  <a:rPr lang="ar-IQ" dirty="0" smtClean="0"/>
                  <a:t>فأن الاحتمال الشرطي يصبح  </a:t>
                </a:r>
                <a:r>
                  <a:rPr lang="en-US" dirty="0" smtClean="0"/>
                  <a:t>P(A⁄B)  </a:t>
                </a:r>
                <a:r>
                  <a:rPr lang="ar-IQ" dirty="0" smtClean="0"/>
                  <a:t>ويعرف كالاتي :</a:t>
                </a:r>
                <a:r>
                  <a:rPr lang="en-US" dirty="0" smtClean="0"/>
                  <a:t>  </a:t>
                </a:r>
              </a:p>
              <a:p>
                <a:pPr marL="0" indent="0">
                  <a:buNone/>
                </a:pPr>
                <a:r>
                  <a:rPr lang="en-US" dirty="0" smtClean="0"/>
                  <a:t> P(A)≠  0                               P(B\A)=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𝐵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dirty="0" smtClean="0"/>
                  <a:t> ,       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</a:t>
                </a:r>
                <a:r>
                  <a:rPr lang="ar-IQ" dirty="0" smtClean="0"/>
                  <a:t>في حاله احتمال حدوث الحدثين معا في الوقت نفسه فأن الاحتمال ويحسب كالاتي </a:t>
                </a:r>
                <a:r>
                  <a:rPr lang="en-US" dirty="0" smtClean="0"/>
                  <a:t>P(A∩B)=P(B) P(A⁄B) </a:t>
                </a:r>
                <a:r>
                  <a:rPr lang="ar-IQ" dirty="0" smtClean="0"/>
                  <a:t> </a:t>
                </a:r>
              </a:p>
              <a:p>
                <a:pPr marL="0" indent="0">
                  <a:buNone/>
                </a:pPr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296" t="-2022" r="-1926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9067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dirty="0" smtClean="0"/>
              <a:t>هذا في حاله الحدث </a:t>
            </a:r>
            <a:r>
              <a:rPr lang="en-US" dirty="0" smtClean="0"/>
              <a:t>A </a:t>
            </a:r>
            <a:r>
              <a:rPr lang="ar-IQ" dirty="0" smtClean="0"/>
              <a:t>هو الذي يعتمد على الحدث </a:t>
            </a:r>
            <a:r>
              <a:rPr lang="en-US" dirty="0" smtClean="0"/>
              <a:t>B </a:t>
            </a:r>
            <a:r>
              <a:rPr lang="ar-IQ" dirty="0" smtClean="0"/>
              <a:t> </a:t>
            </a:r>
          </a:p>
          <a:p>
            <a:pPr marL="0" indent="0">
              <a:buNone/>
            </a:pPr>
            <a:r>
              <a:rPr lang="ar-IQ" dirty="0" smtClean="0"/>
              <a:t>في حاله الحدث </a:t>
            </a:r>
            <a:r>
              <a:rPr lang="en-US" dirty="0" smtClean="0"/>
              <a:t>B </a:t>
            </a:r>
            <a:r>
              <a:rPr lang="ar-IQ" dirty="0" smtClean="0"/>
              <a:t>هو الذي يعتمد على الحدث </a:t>
            </a:r>
            <a:r>
              <a:rPr lang="en-US" dirty="0" smtClean="0"/>
              <a:t>A </a:t>
            </a:r>
            <a:r>
              <a:rPr lang="ar-IQ" dirty="0" smtClean="0"/>
              <a:t>فأن القانون يصبح كالاتي: </a:t>
            </a:r>
          </a:p>
          <a:p>
            <a:pPr marL="0" indent="0">
              <a:buNone/>
            </a:pPr>
            <a:r>
              <a:rPr lang="en-US" dirty="0" smtClean="0"/>
              <a:t>P(A∩B)=P(A) P(B⁄A)  </a:t>
            </a:r>
          </a:p>
          <a:p>
            <a:pPr marL="0" indent="0">
              <a:buNone/>
            </a:pPr>
            <a:r>
              <a:rPr lang="ar-IQ" dirty="0" smtClean="0"/>
              <a:t>ملاحظه: في جميع الحالات اعلاه تدعى الحادثتان </a:t>
            </a:r>
            <a:r>
              <a:rPr lang="en-US" dirty="0" smtClean="0"/>
              <a:t>B,A </a:t>
            </a:r>
            <a:r>
              <a:rPr lang="ar-IQ" dirty="0" smtClean="0"/>
              <a:t>معتمدتان  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74242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IQ" dirty="0" smtClean="0"/>
              <a:t>مثال: صندوق به ثلاث كرات بيضاء و(5) كرات حمراء و(2) زرقاء سحب من هذا صندوق كرتان بدون ار جاع (سحب الكره الاولى وتركت خارج الصندوق ثم سحب الكره الثانيه اوجد</a:t>
            </a:r>
          </a:p>
          <a:p>
            <a:pPr marL="0" indent="0">
              <a:buNone/>
            </a:pPr>
            <a:r>
              <a:rPr lang="ar-IQ" dirty="0" smtClean="0"/>
              <a:t>1-احتمال ان تكون الكره الثانيه حمراء اذا كانت الكره الاولى بيضاء </a:t>
            </a:r>
          </a:p>
          <a:p>
            <a:pPr marL="0" indent="0">
              <a:buNone/>
            </a:pPr>
            <a:r>
              <a:rPr lang="ar-IQ" dirty="0" smtClean="0"/>
              <a:t>2-احتمال ان تكون الكره الثانيه بيضاء اذا كانت الكره الاولى بيضاء</a:t>
            </a:r>
          </a:p>
          <a:p>
            <a:pPr marL="0" indent="0">
              <a:buNone/>
            </a:pPr>
            <a:r>
              <a:rPr lang="ar-IQ" dirty="0" smtClean="0"/>
              <a:t>3-احتمال ان تكون كلتا الكرتان زرقاء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1581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Sol:        white=(w) </a:t>
            </a:r>
            <a:r>
              <a:rPr lang="ar-IQ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 Red=(R)  </a:t>
            </a:r>
          </a:p>
          <a:p>
            <a:pPr marL="0" indent="0">
              <a:buNone/>
            </a:pPr>
            <a:r>
              <a:rPr lang="en-US" dirty="0" smtClean="0"/>
              <a:t>Blue=(B) </a:t>
            </a:r>
            <a:r>
              <a:rPr lang="ar-IQ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 P(R2⁄W1)= ( 5)/9</a:t>
            </a:r>
          </a:p>
          <a:p>
            <a:pPr marL="0" indent="0">
              <a:buNone/>
            </a:pPr>
            <a:r>
              <a:rPr lang="ar-IQ" dirty="0" smtClean="0"/>
              <a:t> </a:t>
            </a:r>
            <a:r>
              <a:rPr lang="en-US" dirty="0" smtClean="0"/>
              <a:t> P(W2⁄W1)=  2/9</a:t>
            </a:r>
            <a:endParaRPr lang="ar-IQ" dirty="0" smtClean="0"/>
          </a:p>
          <a:p>
            <a:pPr marL="0" indent="0">
              <a:buNone/>
            </a:pPr>
            <a:r>
              <a:rPr lang="en-US" dirty="0" smtClean="0"/>
              <a:t>P(B1∩B2)=P(B1) P(B2⁄B1)= </a:t>
            </a:r>
            <a:r>
              <a:rPr lang="en-US" dirty="0" smtClean="0"/>
              <a:t>  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ar-IQ" dirty="0" smtClean="0"/>
              <a:t>                              </a:t>
            </a:r>
            <a:r>
              <a:rPr lang="en-US" dirty="0" smtClean="0"/>
              <a:t>2/10.1/9=2/90=1/45</a:t>
            </a:r>
            <a:r>
              <a:rPr lang="ar-IQ" dirty="0" smtClean="0"/>
              <a:t>=     </a:t>
            </a:r>
            <a:endParaRPr lang="ar-IQ" dirty="0" smtClean="0"/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744836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326</TotalTime>
  <Words>294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الاحتمال الشرطي:"Conditional probabitily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مبادئ الاحتمالات</dc:title>
  <dc:creator>LAITH</dc:creator>
  <cp:lastModifiedBy>LAITH</cp:lastModifiedBy>
  <cp:revision>36</cp:revision>
  <dcterms:created xsi:type="dcterms:W3CDTF">2020-11-30T18:32:18Z</dcterms:created>
  <dcterms:modified xsi:type="dcterms:W3CDTF">2020-12-01T19:28:37Z</dcterms:modified>
</cp:coreProperties>
</file>