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09/06/1442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990656" cy="2808312"/>
          </a:xfrm>
        </p:spPr>
        <p:txBody>
          <a:bodyPr>
            <a:normAutofit/>
          </a:bodyPr>
          <a:lstStyle/>
          <a:p>
            <a:r>
              <a:rPr lang="ar-IQ" sz="7200" b="1" dirty="0">
                <a:solidFill>
                  <a:srgbClr val="FFFF00"/>
                </a:solidFill>
              </a:rPr>
              <a:t>نظريه الإرشاد </a:t>
            </a:r>
            <a:r>
              <a:rPr lang="ar-IQ" sz="7200" b="1" smtClean="0">
                <a:solidFill>
                  <a:srgbClr val="FFFF00"/>
                </a:solidFill>
              </a:rPr>
              <a:t>المعرفي   </a:t>
            </a:r>
            <a:r>
              <a:rPr lang="ar-IQ" sz="7200" b="1" dirty="0">
                <a:solidFill>
                  <a:srgbClr val="FFFF00"/>
                </a:solidFill>
              </a:rPr>
              <a:t>عند بيك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3767862"/>
            <a:ext cx="7560840" cy="2397442"/>
          </a:xfrm>
        </p:spPr>
        <p:txBody>
          <a:bodyPr>
            <a:normAutofit fontScale="92500" lnSpcReduction="20000"/>
          </a:bodyPr>
          <a:lstStyle/>
          <a:p>
            <a:r>
              <a:rPr lang="ar-IQ" sz="5600" b="1" dirty="0">
                <a:solidFill>
                  <a:srgbClr val="FF0000"/>
                </a:solidFill>
              </a:rPr>
              <a:t>أعداد</a:t>
            </a:r>
          </a:p>
          <a:p>
            <a:r>
              <a:rPr lang="ar-IQ" sz="5600" b="1" dirty="0">
                <a:solidFill>
                  <a:srgbClr val="FF0000"/>
                </a:solidFill>
              </a:rPr>
              <a:t>الأستاذ المساعد الدكتور</a:t>
            </a:r>
          </a:p>
          <a:p>
            <a:r>
              <a:rPr lang="ar-IQ" sz="5600" b="1" dirty="0">
                <a:solidFill>
                  <a:srgbClr val="FF0000"/>
                </a:solidFill>
              </a:rPr>
              <a:t>علي محسن </a:t>
            </a:r>
            <a:r>
              <a:rPr lang="ar-IQ" sz="5600" b="1" dirty="0" smtClean="0">
                <a:solidFill>
                  <a:srgbClr val="FF0000"/>
                </a:solidFill>
              </a:rPr>
              <a:t>ياس العامري</a:t>
            </a:r>
            <a:endParaRPr lang="ar-IQ" sz="5600" b="1" dirty="0">
              <a:solidFill>
                <a:srgbClr val="FF0000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330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b="1" dirty="0">
                <a:solidFill>
                  <a:srgbClr val="FF0000"/>
                </a:solidFill>
              </a:rPr>
              <a:t>المستوى الأول:</a:t>
            </a:r>
          </a:p>
          <a:p>
            <a:pPr algn="just"/>
            <a:r>
              <a:rPr lang="ar-IQ" sz="3600" dirty="0"/>
              <a:t>     أ. مظاهر فيزيولوجيه ( توتر, قلق, ألم ظهر...ألخ)</a:t>
            </a:r>
          </a:p>
          <a:p>
            <a:pPr algn="just"/>
            <a:r>
              <a:rPr lang="ar-IQ" sz="3600" dirty="0"/>
              <a:t>    ب. مظاهر معرفيه ( تفكير مضطرب).</a:t>
            </a:r>
          </a:p>
          <a:p>
            <a:pPr algn="just"/>
            <a:r>
              <a:rPr lang="ar-IQ" sz="3600" dirty="0"/>
              <a:t>    ج. مظاهر سلوكيه (عدم القدره </a:t>
            </a:r>
            <a:r>
              <a:rPr lang="ar-IQ" sz="3600" dirty="0" smtClean="0"/>
              <a:t>على </a:t>
            </a:r>
            <a:r>
              <a:rPr lang="ar-IQ" sz="3600" dirty="0"/>
              <a:t>التركيز)</a:t>
            </a:r>
          </a:p>
          <a:p>
            <a:pPr algn="just"/>
            <a:r>
              <a:rPr lang="ar-IQ" sz="3600" dirty="0"/>
              <a:t>     د. مظاهر عاطفيه (الحركه الزائده، عدم القدره علي الجلوس في مكان واحد) .</a:t>
            </a:r>
          </a:p>
          <a:p>
            <a:pPr algn="just"/>
            <a:r>
              <a:rPr lang="ar-IQ" sz="3600" b="1" dirty="0">
                <a:solidFill>
                  <a:srgbClr val="FF0000"/>
                </a:solidFill>
              </a:rPr>
              <a:t>المستوى الثاني:</a:t>
            </a:r>
          </a:p>
          <a:p>
            <a:pPr algn="just"/>
            <a:r>
              <a:rPr lang="ar-IQ" sz="3600" dirty="0"/>
              <a:t>  أ. الهروب والتفادي أى التهرب من كل أشكال الصراع. </a:t>
            </a:r>
          </a:p>
          <a:p>
            <a:pPr algn="just"/>
            <a:r>
              <a:rPr lang="ar-IQ" sz="3600" dirty="0"/>
              <a:t> ب.شده اليقظة والمراقبة أكثر من اللازم.</a:t>
            </a:r>
          </a:p>
          <a:p>
            <a:pPr algn="just"/>
            <a:r>
              <a:rPr lang="ar-IQ" sz="3600" dirty="0"/>
              <a:t> ج. التفسير الخاطئ للأحداث المحيطة.</a:t>
            </a:r>
          </a:p>
          <a:p>
            <a:pPr algn="just"/>
            <a:r>
              <a:rPr lang="ar-IQ" sz="3600" dirty="0"/>
              <a:t> د.الإحباط وتثبيط الهمه يدخل </a:t>
            </a:r>
            <a:r>
              <a:rPr lang="ar-IQ" sz="3600" dirty="0" smtClean="0"/>
              <a:t>المسترشد </a:t>
            </a:r>
            <a:r>
              <a:rPr lang="ar-IQ" sz="3600" dirty="0"/>
              <a:t>في سلسلة من تأنيب الضمير والنفس.</a:t>
            </a:r>
          </a:p>
        </p:txBody>
      </p:sp>
    </p:spTree>
    <p:extLst>
      <p:ext uri="{BB962C8B-B14F-4D97-AF65-F5344CB8AC3E}">
        <p14:creationId xmlns:p14="http://schemas.microsoft.com/office/powerpoint/2010/main" val="3321173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93868" y="116632"/>
            <a:ext cx="7756263" cy="770612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خطة بتلر في علاج القلق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79512" y="1196752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dirty="0"/>
              <a:t>وضح بتلر أيضاً من أين يبدأ المرشد علاج القلق، وذلك </a:t>
            </a:r>
            <a:endParaRPr lang="ar-IQ" sz="3600" dirty="0" smtClean="0"/>
          </a:p>
          <a:p>
            <a:pPr algn="just"/>
            <a:r>
              <a:rPr lang="ar-IQ" sz="3600" dirty="0" smtClean="0"/>
              <a:t>1- بعد </a:t>
            </a:r>
            <a:r>
              <a:rPr lang="ar-IQ" sz="3600" dirty="0"/>
              <a:t>تحديد المستوى مع الأخذ في الإعتبار الفروقات الفردية، كما </a:t>
            </a:r>
            <a:r>
              <a:rPr lang="ar-IQ" sz="3600" b="1" u="sng" dirty="0">
                <a:solidFill>
                  <a:srgbClr val="FF0000"/>
                </a:solidFill>
              </a:rPr>
              <a:t>أكد بتلر أن الهدف الأساسي هو </a:t>
            </a:r>
            <a:endParaRPr lang="ar-IQ" sz="3600" b="1" u="sng" dirty="0" smtClean="0">
              <a:solidFill>
                <a:srgbClr val="FF0000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ar-IQ" sz="3600" b="1" u="sng" dirty="0" smtClean="0">
                <a:solidFill>
                  <a:srgbClr val="FF0000"/>
                </a:solidFill>
              </a:rPr>
              <a:t>التركيز </a:t>
            </a:r>
            <a:r>
              <a:rPr lang="ar-IQ" sz="3600" b="1" u="sng" dirty="0">
                <a:solidFill>
                  <a:srgbClr val="FF0000"/>
                </a:solidFill>
              </a:rPr>
              <a:t>علي تدريب المسترشد علي كيفيه السيطرة علي القلق</a:t>
            </a:r>
            <a:r>
              <a:rPr lang="ar-IQ" sz="3600" dirty="0"/>
              <a:t>، </a:t>
            </a:r>
            <a:endParaRPr lang="ar-IQ" sz="3600" dirty="0" smtClean="0"/>
          </a:p>
          <a:p>
            <a:pPr marL="571500" indent="-571500" algn="just">
              <a:buFont typeface="Arial" pitchFamily="34" charset="0"/>
              <a:buChar char="•"/>
            </a:pPr>
            <a:r>
              <a:rPr lang="ar-IQ" sz="3600" dirty="0" smtClean="0"/>
              <a:t>وأن  </a:t>
            </a:r>
            <a:r>
              <a:rPr lang="ar-IQ" sz="3600" dirty="0"/>
              <a:t>يبدأ المرشد في معالجته لاضطراب القلق العام </a:t>
            </a:r>
            <a:r>
              <a:rPr lang="ar-IQ" sz="3600" dirty="0" smtClean="0"/>
              <a:t>بالإحباط</a:t>
            </a:r>
            <a:r>
              <a:rPr lang="en-US" sz="3600" dirty="0" smtClean="0"/>
              <a:t>  </a:t>
            </a:r>
            <a:r>
              <a:rPr lang="ar-IQ" sz="3600" dirty="0" smtClean="0"/>
              <a:t>، </a:t>
            </a:r>
            <a:r>
              <a:rPr lang="ar-IQ" sz="3600" dirty="0"/>
              <a:t>وتأنيب الضمير، ولوم النفس، وهذه أكثر المراحل تعقيداً فيجب أن يغير المسترشد تجاهه وفكرته عن نفسه ويقوم المرشد بــــ :</a:t>
            </a:r>
          </a:p>
        </p:txBody>
      </p:sp>
    </p:spTree>
    <p:extLst>
      <p:ext uri="{BB962C8B-B14F-4D97-AF65-F5344CB8AC3E}">
        <p14:creationId xmlns:p14="http://schemas.microsoft.com/office/powerpoint/2010/main" val="1974290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0"/>
            <a:ext cx="892899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400" dirty="0"/>
              <a:t>استخدام أمثله لاثبات ان ليس للمسترشد ذنب فيما حدث.</a:t>
            </a:r>
          </a:p>
          <a:p>
            <a:pPr algn="just"/>
            <a:r>
              <a:rPr lang="ar-IQ" sz="4400" dirty="0" smtClean="0"/>
              <a:t>2.توضيح </a:t>
            </a:r>
            <a:r>
              <a:rPr lang="ar-IQ" sz="4400" dirty="0"/>
              <a:t>أن </a:t>
            </a:r>
            <a:r>
              <a:rPr lang="ar-IQ" sz="4400" dirty="0" smtClean="0"/>
              <a:t>المضطرب </a:t>
            </a:r>
            <a:r>
              <a:rPr lang="ar-IQ" sz="4400" dirty="0"/>
              <a:t>فقط يحتاج </a:t>
            </a:r>
            <a:r>
              <a:rPr lang="ar-IQ" sz="4400" dirty="0" smtClean="0"/>
              <a:t>الى </a:t>
            </a:r>
            <a:r>
              <a:rPr lang="ar-IQ" sz="4400" dirty="0"/>
              <a:t>قوه عزيمه.</a:t>
            </a:r>
          </a:p>
          <a:p>
            <a:pPr algn="just"/>
            <a:r>
              <a:rPr lang="ar-IQ" sz="4400" dirty="0" smtClean="0"/>
              <a:t>3.يوضح </a:t>
            </a:r>
            <a:r>
              <a:rPr lang="ar-IQ" sz="4400" dirty="0"/>
              <a:t>المسترشد كيفيه التعامل في الظروف التي يحدث فيها القلق.</a:t>
            </a:r>
          </a:p>
          <a:p>
            <a:pPr algn="just"/>
            <a:r>
              <a:rPr lang="ar-IQ" sz="4400" dirty="0" smtClean="0"/>
              <a:t>4.أن </a:t>
            </a:r>
            <a:r>
              <a:rPr lang="ar-IQ" sz="4400" dirty="0"/>
              <a:t>ينتقل من الافكار التي تتعارض مع المهمه </a:t>
            </a:r>
            <a:r>
              <a:rPr lang="ar-IQ" sz="4400" dirty="0" smtClean="0"/>
              <a:t>إلى </a:t>
            </a:r>
            <a:r>
              <a:rPr lang="ar-IQ" sz="4400" dirty="0"/>
              <a:t>الفكره التي تساعد علي إنجاز المهمه. أي عندما تأتيه فكره محبطه يجب أن يذكر فكره ترفع </a:t>
            </a:r>
            <a:r>
              <a:rPr lang="ar-IQ" sz="4400" dirty="0" smtClean="0"/>
              <a:t>من همته</a:t>
            </a:r>
            <a:r>
              <a:rPr lang="ar-IQ" sz="4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7762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404664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800" dirty="0"/>
              <a:t>ثانياً: المظهران الثاني والثالث معاً (شده اليقظه، والتفسير الخاطئ) </a:t>
            </a:r>
            <a:r>
              <a:rPr lang="ar-IQ" sz="4800" dirty="0" smtClean="0"/>
              <a:t>يرى </a:t>
            </a:r>
            <a:r>
              <a:rPr lang="ar-IQ" sz="4800" dirty="0"/>
              <a:t>بيك أن </a:t>
            </a:r>
            <a:r>
              <a:rPr lang="ar-IQ" sz="4800" dirty="0" smtClean="0"/>
              <a:t>على المرشد أن </a:t>
            </a:r>
            <a:r>
              <a:rPr lang="ar-IQ" sz="4800" dirty="0"/>
              <a:t>يسأل </a:t>
            </a:r>
            <a:r>
              <a:rPr lang="ar-IQ" sz="4800" dirty="0" smtClean="0"/>
              <a:t>المسترشد </a:t>
            </a:r>
            <a:r>
              <a:rPr lang="ar-IQ" sz="4800" dirty="0"/>
              <a:t>ثلاثه أسئلة الهدف منها المساعدة </a:t>
            </a:r>
            <a:r>
              <a:rPr lang="ar-IQ" sz="4800" dirty="0" smtClean="0"/>
              <a:t>على </a:t>
            </a:r>
            <a:r>
              <a:rPr lang="ar-IQ" sz="4800" dirty="0"/>
              <a:t>التعامل مع إعاده  بناء الشخصية وهي:</a:t>
            </a:r>
          </a:p>
          <a:p>
            <a:pPr algn="just"/>
            <a:r>
              <a:rPr lang="ar-IQ" sz="4800" dirty="0"/>
              <a:t>1. ما الدليل على الأفكار الخاطئة ؟</a:t>
            </a:r>
          </a:p>
          <a:p>
            <a:pPr algn="just"/>
            <a:r>
              <a:rPr lang="ar-IQ" sz="4800" dirty="0" smtClean="0"/>
              <a:t>2.ما </a:t>
            </a:r>
            <a:r>
              <a:rPr lang="ar-IQ" sz="4800" dirty="0"/>
              <a:t>الطريقة التي يمكن أن يقيم بها الموقف؟</a:t>
            </a:r>
          </a:p>
          <a:p>
            <a:pPr algn="just"/>
            <a:r>
              <a:rPr lang="ar-IQ" sz="4800" dirty="0"/>
              <a:t>3. ماذا سيحدث ؟</a:t>
            </a:r>
          </a:p>
        </p:txBody>
      </p:sp>
    </p:spTree>
    <p:extLst>
      <p:ext uri="{BB962C8B-B14F-4D97-AF65-F5344CB8AC3E}">
        <p14:creationId xmlns:p14="http://schemas.microsoft.com/office/powerpoint/2010/main" val="3311616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b="1" dirty="0">
                <a:solidFill>
                  <a:srgbClr val="FF0000"/>
                </a:solidFill>
              </a:rPr>
              <a:t>بعد مناقشه الأفكار الخاطئة وتحديدها </a:t>
            </a:r>
            <a:r>
              <a:rPr lang="ar-IQ" sz="3600" dirty="0"/>
              <a:t>يطلب بيك من </a:t>
            </a:r>
            <a:r>
              <a:rPr lang="ar-IQ" sz="3600" dirty="0" smtClean="0"/>
              <a:t>المسترشد </a:t>
            </a:r>
            <a:r>
              <a:rPr lang="ar-IQ" sz="3600" dirty="0"/>
              <a:t>أن يملأ اليوميات - واجب منزلي معرفي- أن يسجل </a:t>
            </a:r>
            <a:r>
              <a:rPr lang="ar-IQ" sz="3600" dirty="0" smtClean="0"/>
              <a:t>المسترشد </a:t>
            </a:r>
            <a:r>
              <a:rPr lang="ar-IQ" sz="3600" dirty="0"/>
              <a:t>الأفكار السالبة، وبعد مناقشة هذه الجلسات </a:t>
            </a:r>
            <a:r>
              <a:rPr lang="ar-IQ" sz="3600" dirty="0" smtClean="0"/>
              <a:t>يرى </a:t>
            </a:r>
            <a:r>
              <a:rPr lang="ar-IQ" sz="3600" dirty="0"/>
              <a:t>بيك أن تبدأ طريقه جديدة تهدف </a:t>
            </a:r>
            <a:r>
              <a:rPr lang="ar-IQ" sz="3600" dirty="0" smtClean="0"/>
              <a:t>إلى </a:t>
            </a:r>
            <a:r>
              <a:rPr lang="ar-IQ" sz="3600" dirty="0"/>
              <a:t>الكشف عن أهداف </a:t>
            </a:r>
            <a:r>
              <a:rPr lang="ar-IQ" sz="3600" dirty="0" smtClean="0"/>
              <a:t>المسترشد. </a:t>
            </a:r>
            <a:r>
              <a:rPr lang="ar-IQ" sz="3600" dirty="0"/>
              <a:t>وفي الغالب أفكار </a:t>
            </a:r>
            <a:r>
              <a:rPr lang="ar-IQ" sz="3600" dirty="0" smtClean="0"/>
              <a:t>المسترشد </a:t>
            </a:r>
            <a:r>
              <a:rPr lang="ar-IQ" sz="3600" dirty="0"/>
              <a:t>تكون سالبة لأنها ناتجه عن تفكير </a:t>
            </a:r>
            <a:r>
              <a:rPr lang="ar-IQ" sz="3600" dirty="0" smtClean="0"/>
              <a:t>مضطرب ، </a:t>
            </a:r>
            <a:r>
              <a:rPr lang="ar-IQ" sz="3600" dirty="0"/>
              <a:t>وهنالك كما </a:t>
            </a:r>
            <a:r>
              <a:rPr lang="ar-IQ" sz="3600" dirty="0" smtClean="0"/>
              <a:t>يرى </a:t>
            </a:r>
            <a:r>
              <a:rPr lang="ar-IQ" sz="3600" dirty="0"/>
              <a:t>بيك ثلاثه أهداف شائعه تمثل الخارطة في حياة الفرد </a:t>
            </a:r>
            <a:r>
              <a:rPr lang="ar-IQ" sz="3600" dirty="0" smtClean="0"/>
              <a:t>المسترشد </a:t>
            </a:r>
            <a:r>
              <a:rPr lang="ar-IQ" sz="3600" dirty="0"/>
              <a:t>وهي:</a:t>
            </a:r>
          </a:p>
          <a:p>
            <a:pPr algn="just"/>
            <a:r>
              <a:rPr lang="ar-IQ" sz="3600" dirty="0"/>
              <a:t>أ‌. السعي لتحقيق القبول.</a:t>
            </a:r>
          </a:p>
          <a:p>
            <a:pPr algn="just"/>
            <a:r>
              <a:rPr lang="ar-IQ" sz="3600" dirty="0"/>
              <a:t>ب‌. </a:t>
            </a:r>
            <a:r>
              <a:rPr lang="ar-IQ" sz="3600" dirty="0" smtClean="0"/>
              <a:t>تقبل </a:t>
            </a:r>
            <a:r>
              <a:rPr lang="ar-IQ" sz="3600" dirty="0"/>
              <a:t>جميع الناس.</a:t>
            </a:r>
          </a:p>
          <a:p>
            <a:pPr algn="just"/>
            <a:r>
              <a:rPr lang="ar-IQ" sz="3600" dirty="0"/>
              <a:t> ج. التحكم فى الاشياء غير المتوقعه وهي تحوي أفكار غير عقلانيه.</a:t>
            </a:r>
          </a:p>
        </p:txBody>
      </p:sp>
    </p:spTree>
    <p:extLst>
      <p:ext uri="{BB962C8B-B14F-4D97-AF65-F5344CB8AC3E}">
        <p14:creationId xmlns:p14="http://schemas.microsoft.com/office/powerpoint/2010/main" val="898698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04664"/>
            <a:ext cx="8496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800" dirty="0"/>
              <a:t>ثالثاً: المظهر الأول</a:t>
            </a:r>
            <a:r>
              <a:rPr lang="ar-IQ" sz="4000" dirty="0"/>
              <a:t>: الهروب من كل اشكال الصراع واستراتيجيه بيك في هذه الحاله تتمثل في  المواجهه بالتدرج مصحوباً بالتحدث مع النفس وهذا هو المحتوي الفكري المعرفي.</a:t>
            </a:r>
          </a:p>
          <a:p>
            <a:pPr algn="just"/>
            <a:r>
              <a:rPr lang="ar-IQ" sz="4000" dirty="0"/>
              <a:t>رابعاً: المظهر الفيسولوجي: واستراتيجية بيك في هذه الحاله الاسترخاء </a:t>
            </a:r>
            <a:r>
              <a:rPr lang="ar-IQ" sz="4000" dirty="0" smtClean="0"/>
              <a:t>العضلي لأن </a:t>
            </a:r>
            <a:r>
              <a:rPr lang="ar-IQ" sz="4000" dirty="0"/>
              <a:t>الاسترخاء في الجلسات الاولي يعطي </a:t>
            </a:r>
            <a:r>
              <a:rPr lang="ar-IQ" sz="4000" dirty="0" smtClean="0"/>
              <a:t>المسترشد </a:t>
            </a:r>
            <a:r>
              <a:rPr lang="ar-IQ" sz="4000" dirty="0"/>
              <a:t>الفرصة للسيطرة </a:t>
            </a:r>
            <a:r>
              <a:rPr lang="ar-IQ" sz="4000" dirty="0" smtClean="0"/>
              <a:t>على </a:t>
            </a:r>
            <a:r>
              <a:rPr lang="ar-IQ" sz="4000" dirty="0"/>
              <a:t>الموقف والاطمئنان قليلاً</a:t>
            </a:r>
            <a:r>
              <a:rPr lang="ar-IQ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698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76672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800" dirty="0"/>
              <a:t>خامساً: المظهر السلوكي: تسمى استراتيجيه بيك </a:t>
            </a:r>
            <a:r>
              <a:rPr lang="ar-IQ" sz="4800" dirty="0" smtClean="0"/>
              <a:t>بـ</a:t>
            </a:r>
            <a:r>
              <a:rPr lang="en-US" sz="4800" dirty="0" smtClean="0"/>
              <a:t>(Wasp</a:t>
            </a:r>
            <a:r>
              <a:rPr lang="en-US" sz="4800" dirty="0"/>
              <a:t>) </a:t>
            </a:r>
            <a:r>
              <a:rPr lang="ar-IQ" sz="4800" dirty="0"/>
              <a:t>وهذه الحروف تمثل البداية لكلمات: التمهل والتمعن والاستمرار بالهدوء مثال : مهلك، تمعن، أستمر، بهدوء.</a:t>
            </a:r>
          </a:p>
        </p:txBody>
      </p:sp>
    </p:spTree>
    <p:extLst>
      <p:ext uri="{BB962C8B-B14F-4D97-AF65-F5344CB8AC3E}">
        <p14:creationId xmlns:p14="http://schemas.microsoft.com/office/powerpoint/2010/main" val="1599464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60648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r>
              <a:rPr lang="ar-IQ" sz="4000" dirty="0" smtClean="0"/>
              <a:t>الواجب البيتي</a:t>
            </a:r>
            <a:endParaRPr lang="ar-IQ" sz="4000" dirty="0"/>
          </a:p>
          <a:p>
            <a:r>
              <a:rPr lang="ar-IQ" sz="4000" dirty="0"/>
              <a:t>1-	ماهي أسس النموذج المعرفي لدى الأرشاد المعرفي للعالم بيك؟</a:t>
            </a:r>
          </a:p>
          <a:p>
            <a:r>
              <a:rPr lang="ar-IQ" sz="4000" dirty="0"/>
              <a:t>2-	ماهي الخطة الأرشادية للعالم بيك في علاج القلق وضحها بالتفصيل؟</a:t>
            </a:r>
          </a:p>
          <a:p>
            <a:r>
              <a:rPr lang="ar-IQ" sz="4000" dirty="0"/>
              <a:t>3-	ماذا نعني بالسيكوباثولوجيا؟؟</a:t>
            </a:r>
          </a:p>
          <a:p>
            <a:r>
              <a:rPr lang="ar-IQ" sz="4000" dirty="0"/>
              <a:t>4-	البحوث الأمبيريقية</a:t>
            </a:r>
          </a:p>
        </p:txBody>
      </p:sp>
    </p:spTree>
    <p:extLst>
      <p:ext uri="{BB962C8B-B14F-4D97-AF65-F5344CB8AC3E}">
        <p14:creationId xmlns:p14="http://schemas.microsoft.com/office/powerpoint/2010/main" val="117461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62068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dirty="0"/>
              <a:t> </a:t>
            </a:r>
            <a:r>
              <a:rPr lang="ar-IQ" sz="4000" dirty="0"/>
              <a:t>يقرر بيك صاحب أكثر نظريات الارشاد المعرفي شيوعاً أن منهجه نسق إرشادي يقوم علي أساس نظرية فى السيكوباثولوجيا ومجموعة من الاسس والاساليب الارشادية والمعارف المستمدة من البحوث الأمبيريقية. </a:t>
            </a:r>
            <a:r>
              <a:rPr lang="ar-IQ" sz="4000" b="1" dirty="0">
                <a:solidFill>
                  <a:srgbClr val="FF0000"/>
                </a:solidFill>
              </a:rPr>
              <a:t>ويقوم الإرشاد حسب بيك علي اساس نظري عقلاني</a:t>
            </a:r>
            <a:r>
              <a:rPr lang="ar-IQ" sz="4000" dirty="0"/>
              <a:t>، وهو الطريقه التي يحدد بها الافراد أبنيه خبراتهم كيف يشعرون وكيف يسلكون، فإذا فسروا موقفاً بإنه خطر فإنهم يشعرون بالقلق ويريدون الهروب.</a:t>
            </a:r>
          </a:p>
        </p:txBody>
      </p:sp>
    </p:spTree>
    <p:extLst>
      <p:ext uri="{BB962C8B-B14F-4D97-AF65-F5344CB8AC3E}">
        <p14:creationId xmlns:p14="http://schemas.microsoft.com/office/powerpoint/2010/main" val="386922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88640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dirty="0" smtClean="0"/>
              <a:t>الباثولوجيا </a:t>
            </a:r>
            <a:r>
              <a:rPr lang="ar-IQ" sz="3600" dirty="0"/>
              <a:t>النفسية الحيوية هي دراسة الأساس البيولوجي الذي تُبنى عليه الأمراض العقلية. ويسعى هذا العلم إلى </a:t>
            </a:r>
            <a:r>
              <a:rPr lang="ar-IQ" sz="3600" b="1" dirty="0">
                <a:solidFill>
                  <a:srgbClr val="FF0000"/>
                </a:solidFill>
              </a:rPr>
              <a:t>الكشف عن </a:t>
            </a:r>
            <a:r>
              <a:rPr lang="ar-IQ" sz="3600" b="1" dirty="0" smtClean="0">
                <a:solidFill>
                  <a:srgbClr val="FF0000"/>
                </a:solidFill>
              </a:rPr>
              <a:t> الاسباب </a:t>
            </a:r>
            <a:r>
              <a:rPr lang="ar-IQ" sz="3600" b="1" dirty="0">
                <a:solidFill>
                  <a:srgbClr val="FF0000"/>
                </a:solidFill>
              </a:rPr>
              <a:t>الوراثية والعصبية الكامنة وراء الأمراض النفسية ومنها الفصام واضطراب المزاج واضطرابات القلق</a:t>
            </a:r>
            <a:r>
              <a:rPr lang="ar-IQ" sz="3600" b="1" dirty="0" smtClean="0">
                <a:solidFill>
                  <a:srgbClr val="FF0000"/>
                </a:solidFill>
              </a:rPr>
              <a:t>.</a:t>
            </a:r>
            <a:endParaRPr lang="ar-IQ" sz="3600" b="1" dirty="0">
              <a:solidFill>
                <a:srgbClr val="FF0000"/>
              </a:solidFill>
            </a:endParaRPr>
          </a:p>
          <a:p>
            <a:pPr algn="just"/>
            <a:r>
              <a:rPr lang="ar-IQ" sz="3600" dirty="0"/>
              <a:t>ورغم أن هذا المجال يتلاقى مع علم النفس إلا أنه فرع متخصص يتخذ منحى تجريبيًا. ويعرف هذا الفرع بعدة أسماء منها: العلوم العصبية والباثولوجيا النفسية</a:t>
            </a:r>
            <a:r>
              <a:rPr lang="ar-IQ" sz="3600" dirty="0" smtClean="0"/>
              <a:t>.</a:t>
            </a:r>
            <a:endParaRPr lang="ar-IQ" sz="3600" dirty="0"/>
          </a:p>
          <a:p>
            <a:pPr algn="just"/>
            <a:r>
              <a:rPr lang="ar-IQ" sz="3600" dirty="0"/>
              <a:t>والباثولوجيا النفسية من المجالات متعددة الاختصاصات التي تنشأ من عدة علوم منها العلوم </a:t>
            </a:r>
            <a:r>
              <a:rPr lang="ar-IQ" sz="3600" dirty="0" smtClean="0"/>
              <a:t>العصبية والنفسية </a:t>
            </a:r>
            <a:r>
              <a:rPr lang="ar-IQ" sz="3600" dirty="0"/>
              <a:t>والكيمياء الحيوية وعلم الوراثة وعلم النفس، وتهدف إلى دراسة الأساس الحيوي للسلوك بوجه عام وللباثولوجيا النفسية على وجه التحديد. </a:t>
            </a:r>
            <a:r>
              <a:rPr lang="ar-IQ" sz="3600" dirty="0" smtClean="0"/>
              <a:t>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5575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ar-IQ" b="1" dirty="0">
                <a:solidFill>
                  <a:srgbClr val="FF0000"/>
                </a:solidFill>
              </a:rPr>
              <a:t>أسس النموذج المعرفي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07504" y="1052736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dirty="0"/>
              <a:t>يستند النموذج المعرفي </a:t>
            </a:r>
            <a:r>
              <a:rPr lang="ar-IQ" sz="3600" dirty="0" smtClean="0"/>
              <a:t>إلى </a:t>
            </a:r>
            <a:r>
              <a:rPr lang="ar-IQ" sz="3600" dirty="0"/>
              <a:t>عدد من الأسس هي  </a:t>
            </a:r>
            <a:r>
              <a:rPr lang="ar-IQ" sz="3600" dirty="0" smtClean="0"/>
              <a:t>طبقاً </a:t>
            </a:r>
            <a:r>
              <a:rPr lang="ar-IQ" sz="3600" dirty="0"/>
              <a:t>لبيك:</a:t>
            </a:r>
          </a:p>
          <a:p>
            <a:pPr algn="just"/>
            <a:r>
              <a:rPr lang="ar-IQ" sz="3600" dirty="0"/>
              <a:t>1. الطريقه التي يشكل بها الأفراد بنيه الموقف تحدد كيف يشعرون ويسلكون.</a:t>
            </a:r>
          </a:p>
          <a:p>
            <a:pPr algn="just"/>
            <a:r>
              <a:rPr lang="ar-IQ" sz="3600" dirty="0"/>
              <a:t>2. تفسير موقف يحمل في طياته مكامن الضغط, عملية نشطة ومستمرة تشتمل </a:t>
            </a:r>
            <a:r>
              <a:rPr lang="ar-IQ" sz="3600" dirty="0" smtClean="0"/>
              <a:t>على </a:t>
            </a:r>
            <a:r>
              <a:rPr lang="ar-IQ" sz="3600" dirty="0"/>
              <a:t>تقديرات متتابعة للموقف الخارجي وقدرات الشخص </a:t>
            </a:r>
            <a:r>
              <a:rPr lang="ar-IQ" sz="3600" dirty="0" smtClean="0"/>
              <a:t>على </a:t>
            </a:r>
            <a:r>
              <a:rPr lang="ar-IQ" sz="3600" dirty="0"/>
              <a:t>مواجهة الموقف والمخاطر والتكلفة والكسب. </a:t>
            </a:r>
          </a:p>
          <a:p>
            <a:pPr algn="just"/>
            <a:r>
              <a:rPr lang="ar-IQ" sz="3600" dirty="0"/>
              <a:t>3. لكل فرد حساسيته الفردية التي تميل به إلى المعاناة السيكولوجية كما أن الحساسية الخاصة للشخص المعين يستثيرها عادة نوع من الضغوط الخاصة بها.</a:t>
            </a:r>
          </a:p>
        </p:txBody>
      </p:sp>
    </p:spTree>
    <p:extLst>
      <p:ext uri="{BB962C8B-B14F-4D97-AF65-F5344CB8AC3E}">
        <p14:creationId xmlns:p14="http://schemas.microsoft.com/office/powerpoint/2010/main" val="311072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404664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000" dirty="0" smtClean="0"/>
              <a:t>4- تؤدي </a:t>
            </a:r>
            <a:r>
              <a:rPr lang="ar-IQ" sz="4000" dirty="0"/>
              <a:t>الضغوط في النشاط العادي للتنظيم المعرفي، وحين تكون المصالح الحيوية للفرد مهددة, فإن النظم المعرفية البدائية والمميزة للفرد تنشط, وينزع الفرد </a:t>
            </a:r>
            <a:r>
              <a:rPr lang="ar-IQ" sz="4000" dirty="0" smtClean="0"/>
              <a:t>الى </a:t>
            </a:r>
            <a:r>
              <a:rPr lang="ar-IQ" sz="4000" dirty="0"/>
              <a:t>إصدار أحكام متطرفة ومطلقة ومنحازة وشمولية </a:t>
            </a:r>
            <a:r>
              <a:rPr lang="ar-IQ" sz="4000" dirty="0" smtClean="0"/>
              <a:t>إلى </a:t>
            </a:r>
            <a:r>
              <a:rPr lang="ar-IQ" sz="4000" dirty="0"/>
              <a:t>جانب واحد.</a:t>
            </a:r>
          </a:p>
          <a:p>
            <a:pPr algn="just"/>
            <a:r>
              <a:rPr lang="ar-IQ" sz="4000" dirty="0"/>
              <a:t>5. تفسر الفروق في تنظيم الشخصية بعض التباين الكبير في حساسيات الافراد للضغوط.</a:t>
            </a:r>
          </a:p>
          <a:p>
            <a:pPr algn="just"/>
            <a:r>
              <a:rPr lang="ar-IQ" sz="4000" dirty="0"/>
              <a:t>6. تتكون زملات مثل اضطرابات القلق والاكتئاب من </a:t>
            </a:r>
            <a:r>
              <a:rPr lang="ar-IQ" sz="4000" dirty="0" smtClean="0"/>
              <a:t>مخططات</a:t>
            </a:r>
            <a:r>
              <a:rPr lang="en-US" sz="4000" dirty="0" smtClean="0"/>
              <a:t> </a:t>
            </a:r>
            <a:r>
              <a:rPr lang="ar-IQ" sz="4000" dirty="0"/>
              <a:t>منشطة بقدر زائد وذات مضمون خاص بالزملة المعينة.</a:t>
            </a:r>
          </a:p>
        </p:txBody>
      </p:sp>
    </p:spTree>
    <p:extLst>
      <p:ext uri="{BB962C8B-B14F-4D97-AF65-F5344CB8AC3E}">
        <p14:creationId xmlns:p14="http://schemas.microsoft.com/office/powerpoint/2010/main" val="261719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800" dirty="0" smtClean="0"/>
              <a:t>7- تحدث </a:t>
            </a:r>
            <a:r>
              <a:rPr lang="ar-IQ" sz="4800" dirty="0"/>
              <a:t>تفاعلات المعاناة مع الأفراد الآخرين في دورة من الاستجابات المعرفية اللاتوافقية التي تتبادل التدعيم، وتؤدي ميكانزمات معينه مثل الطراز المعرفي المتمركز حول الأنا، </a:t>
            </a:r>
            <a:r>
              <a:rPr lang="ar-IQ" sz="4800" dirty="0" smtClean="0"/>
              <a:t>والتشكيل والاستقطاب الى </a:t>
            </a:r>
            <a:r>
              <a:rPr lang="ar-IQ" sz="4800" dirty="0"/>
              <a:t>زياده تنشيط الميكانيزمات المرتبطة بالاكتئاب والقلق والبارانويا والاضطرابات النفسية </a:t>
            </a:r>
            <a:r>
              <a:rPr lang="ar-IQ" sz="4800" dirty="0" smtClean="0"/>
              <a:t>الأخرى </a:t>
            </a:r>
            <a:r>
              <a:rPr lang="ar-IQ" sz="4800" dirty="0"/>
              <a:t>.</a:t>
            </a:r>
          </a:p>
          <a:p>
            <a:pPr algn="just"/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398494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332656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800" dirty="0" smtClean="0"/>
              <a:t>8- قد </a:t>
            </a:r>
            <a:r>
              <a:rPr lang="ar-IQ" sz="4800" dirty="0"/>
              <a:t>يُظهر الشخص نفسه الاستجابة البدنية للتهديدات السيكولوجية الاجتماعية أو الرمزية التي يظهرها للتهديدات الفيزيقية. وتتضمن تعبئه مسلسل (القتال- الهروب – التجمد) نفس النظم المعرفية الحركية سواء أكان مستوي  التهديد أو التحدي هو هجوم فيزيقي أو نقد اجتماعي. </a:t>
            </a:r>
          </a:p>
        </p:txBody>
      </p:sp>
    </p:spTree>
    <p:extLst>
      <p:ext uri="{BB962C8B-B14F-4D97-AF65-F5344CB8AC3E}">
        <p14:creationId xmlns:p14="http://schemas.microsoft.com/office/powerpoint/2010/main" val="326258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ar-IQ" b="1" dirty="0"/>
              <a:t>الخطه الارشاديه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07504" y="620688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200" dirty="0" smtClean="0"/>
              <a:t> </a:t>
            </a:r>
            <a:r>
              <a:rPr lang="ar-IQ" sz="3200" dirty="0"/>
              <a:t>وفق خطوات أساسيه كالآتي :</a:t>
            </a:r>
          </a:p>
          <a:p>
            <a:pPr algn="just"/>
            <a:r>
              <a:rPr lang="ar-IQ" sz="3200" dirty="0"/>
              <a:t>اولاً: يقوم بيك فى خطته الارشادية بتشخيص وتمييز الاضطرابات المصاحبه للقلق، إذ أن </a:t>
            </a:r>
            <a:r>
              <a:rPr lang="en-US" sz="3200" dirty="0"/>
              <a:t>DSM-4  </a:t>
            </a:r>
            <a:r>
              <a:rPr lang="ar-IQ" sz="3200" dirty="0"/>
              <a:t>يميز بين ثمانيه اضطرابات مرتبطه بالقلق.</a:t>
            </a:r>
          </a:p>
          <a:p>
            <a:pPr algn="just"/>
            <a:r>
              <a:rPr lang="ar-IQ" sz="3200" dirty="0"/>
              <a:t>ثانياً: بعد تمييز الإضطراب المصاحب للقلق يسير الإرشاد في الخطوات التاليه:</a:t>
            </a:r>
          </a:p>
          <a:p>
            <a:pPr algn="just"/>
            <a:r>
              <a:rPr lang="ar-IQ" sz="3200" dirty="0"/>
              <a:t>1. لابد في البدء أن يميز المرشد بين القلق والإضطراب المصاحب.  والتحقق من درجة وشدة كل منهما قياساً أيهما </a:t>
            </a:r>
            <a:r>
              <a:rPr lang="ar-IQ" sz="3200" dirty="0" smtClean="0"/>
              <a:t>ظهرأولاً</a:t>
            </a:r>
            <a:r>
              <a:rPr lang="ar-IQ" sz="3200" dirty="0"/>
              <a:t>، ففي حاله إكتئاب والقلق هنالك مقياس </a:t>
            </a:r>
            <a:r>
              <a:rPr lang="en-US" sz="3200" dirty="0"/>
              <a:t>H.A.D.S </a:t>
            </a:r>
            <a:r>
              <a:rPr lang="ar-IQ" sz="3200" dirty="0"/>
              <a:t>المقياس العيادي للقلق والاكتئاب.</a:t>
            </a:r>
          </a:p>
          <a:p>
            <a:pPr algn="just"/>
            <a:r>
              <a:rPr lang="ar-IQ" sz="3200" dirty="0"/>
              <a:t>2. أن يعطي المرشد المسترشد شرحاً لخطوات العلاج وأن يكون مفصلاً ومبرراً كتابياً </a:t>
            </a:r>
            <a:r>
              <a:rPr lang="ar-IQ" sz="3200" dirty="0" smtClean="0"/>
              <a:t>على </a:t>
            </a:r>
            <a:r>
              <a:rPr lang="ar-IQ" sz="3200" dirty="0"/>
              <a:t>الورق مثل عدد الجلسات، تحديد الهدف، خطوات العلاج. </a:t>
            </a:r>
          </a:p>
        </p:txBody>
      </p:sp>
    </p:spTree>
    <p:extLst>
      <p:ext uri="{BB962C8B-B14F-4D97-AF65-F5344CB8AC3E}">
        <p14:creationId xmlns:p14="http://schemas.microsoft.com/office/powerpoint/2010/main" val="711799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404664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dirty="0"/>
              <a:t> </a:t>
            </a:r>
            <a:r>
              <a:rPr lang="ar-IQ" sz="4000" dirty="0"/>
              <a:t>قدم عالم النفس والمعالج النفسي بتلر(</a:t>
            </a:r>
            <a:r>
              <a:rPr lang="en-US" sz="4000" dirty="0"/>
              <a:t>Butler 1985) </a:t>
            </a:r>
            <a:r>
              <a:rPr lang="ar-IQ" sz="4000" dirty="0"/>
              <a:t>نموذجا لمعالجه القلق العام يشمل تصورا ً لاسباب القلق وكيفية التعامل معه من منظور معرفي، حيث أن هنالك عوامل متداخله لظهور القلق العام وهي </a:t>
            </a:r>
            <a:r>
              <a:rPr lang="ar-IQ" sz="4000" b="1" dirty="0">
                <a:solidFill>
                  <a:srgbClr val="FF0000"/>
                </a:solidFill>
              </a:rPr>
              <a:t>تنقسم إلي قسمين أولهما في شكل ضغوط شديده </a:t>
            </a:r>
            <a:r>
              <a:rPr lang="ar-IQ" sz="4000" dirty="0"/>
              <a:t>يدركها ويحسها الفرد (الظرف)، </a:t>
            </a:r>
            <a:r>
              <a:rPr lang="ar-IQ" sz="4000" b="1" dirty="0">
                <a:solidFill>
                  <a:srgbClr val="FF0000"/>
                </a:solidFill>
              </a:rPr>
              <a:t>وثانيهما في شكل قابلية للإستجابه القلقية (إستعداد)</a:t>
            </a:r>
            <a:r>
              <a:rPr lang="ar-IQ" sz="4000" dirty="0"/>
              <a:t>. وضح أن للقلق مستويان الأول نتاج للعاملين (الظرف والاستعداد) والثاني نتاج للأول، وفي كل منهما يظهر القلق في أربعه مظاهر كالآتي:</a:t>
            </a:r>
          </a:p>
        </p:txBody>
      </p:sp>
    </p:spTree>
    <p:extLst>
      <p:ext uri="{BB962C8B-B14F-4D97-AF65-F5344CB8AC3E}">
        <p14:creationId xmlns:p14="http://schemas.microsoft.com/office/powerpoint/2010/main" val="316538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85</TotalTime>
  <Words>1070</Words>
  <Application>Microsoft Office PowerPoint</Application>
  <PresentationFormat>عرض على الشاشة (3:4)‏</PresentationFormat>
  <Paragraphs>61</Paragraphs>
  <Slides>17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غلاف فني</vt:lpstr>
      <vt:lpstr>نظريه الإرشاد المعرفي   عند بيك</vt:lpstr>
      <vt:lpstr>عرض تقديمي في PowerPoint</vt:lpstr>
      <vt:lpstr>عرض تقديمي في PowerPoint</vt:lpstr>
      <vt:lpstr>أسس النموذج المعرفي </vt:lpstr>
      <vt:lpstr>عرض تقديمي في PowerPoint</vt:lpstr>
      <vt:lpstr>عرض تقديمي في PowerPoint</vt:lpstr>
      <vt:lpstr>عرض تقديمي في PowerPoint</vt:lpstr>
      <vt:lpstr>الخطه الارشاديه</vt:lpstr>
      <vt:lpstr>عرض تقديمي في PowerPoint</vt:lpstr>
      <vt:lpstr>عرض تقديمي في PowerPoint</vt:lpstr>
      <vt:lpstr>خطة بتلر في علاج القلق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نظريه الإرشاد المعرفي عند بيك</dc:title>
  <dc:creator>almadar</dc:creator>
  <cp:lastModifiedBy>almadar</cp:lastModifiedBy>
  <cp:revision>11</cp:revision>
  <dcterms:created xsi:type="dcterms:W3CDTF">2020-03-02T19:31:53Z</dcterms:created>
  <dcterms:modified xsi:type="dcterms:W3CDTF">2021-01-22T15:52:28Z</dcterms:modified>
</cp:coreProperties>
</file>