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9AF982E-6A91-4B4E-91AF-327FC82CBC6A}" type="datetimeFigureOut">
              <a:rPr lang="ar-IQ" smtClean="0"/>
              <a:t>09/06/1442</a:t>
            </a:fld>
            <a:endParaRPr lang="ar-IQ"/>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IQ"/>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42EF489-D6F7-4358-B249-989544FF9BBD}" type="slidenum">
              <a:rPr lang="ar-IQ" smtClean="0"/>
              <a:t>‹#›</a:t>
            </a:fld>
            <a:endParaRPr lang="ar-IQ"/>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AF982E-6A91-4B4E-91AF-327FC82CBC6A}" type="datetimeFigureOut">
              <a:rPr lang="ar-IQ" smtClean="0"/>
              <a:t>09/06/1442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AF982E-6A91-4B4E-91AF-327FC82CBC6A}" type="datetimeFigureOut">
              <a:rPr lang="ar-IQ" smtClean="0"/>
              <a:t>09/06/1442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9AF982E-6A91-4B4E-91AF-327FC82CBC6A}" type="datetimeFigureOut">
              <a:rPr lang="ar-IQ" smtClean="0"/>
              <a:t>09/06/1442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9AF982E-6A91-4B4E-91AF-327FC82CBC6A}" type="datetimeFigureOut">
              <a:rPr lang="ar-IQ" smtClean="0"/>
              <a:t>09/06/1442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EF489-D6F7-4358-B249-989544FF9BB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9AF982E-6A91-4B4E-91AF-327FC82CBC6A}" type="datetimeFigureOut">
              <a:rPr lang="ar-IQ" smtClean="0"/>
              <a:t>09/06/1442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EF489-D6F7-4358-B249-989544FF9BBD}" type="slidenum">
              <a:rPr lang="ar-IQ" smtClean="0"/>
              <a:t>‹#›</a:t>
            </a:fld>
            <a:endParaRPr lang="ar-IQ"/>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9AF982E-6A91-4B4E-91AF-327FC82CBC6A}" type="datetimeFigureOut">
              <a:rPr lang="ar-IQ" smtClean="0"/>
              <a:t>09/06/1442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42EF489-D6F7-4358-B249-989544FF9BBD}" type="slidenum">
              <a:rPr lang="ar-IQ" smtClean="0"/>
              <a:t>‹#›</a:t>
            </a:fld>
            <a:endParaRPr lang="ar-IQ"/>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9AF982E-6A91-4B4E-91AF-327FC82CBC6A}" type="datetimeFigureOut">
              <a:rPr lang="ar-IQ" smtClean="0"/>
              <a:t>09/06/1442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42EF489-D6F7-4358-B249-989544FF9BBD}" type="slidenum">
              <a:rPr lang="ar-IQ" smtClean="0"/>
              <a:t>‹#›</a:t>
            </a:fld>
            <a:endParaRPr lang="ar-IQ"/>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F982E-6A91-4B4E-91AF-327FC82CBC6A}" type="datetimeFigureOut">
              <a:rPr lang="ar-IQ" smtClean="0"/>
              <a:t>09/06/1442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42EF489-D6F7-4358-B249-989544FF9BB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AF982E-6A91-4B4E-91AF-327FC82CBC6A}" type="datetimeFigureOut">
              <a:rPr lang="ar-IQ" smtClean="0"/>
              <a:t>09/06/1442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EF489-D6F7-4358-B249-989544FF9BB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9AF982E-6A91-4B4E-91AF-327FC82CBC6A}" type="datetimeFigureOut">
              <a:rPr lang="ar-IQ" smtClean="0"/>
              <a:t>09/06/1442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EF489-D6F7-4358-B249-989544FF9BB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9AF982E-6A91-4B4E-91AF-327FC82CBC6A}" type="datetimeFigureOut">
              <a:rPr lang="ar-IQ" smtClean="0"/>
              <a:t>09/06/1442</a:t>
            </a:fld>
            <a:endParaRPr lang="ar-IQ"/>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42EF489-D6F7-4358-B249-989544FF9BB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052737"/>
            <a:ext cx="7918648" cy="2547714"/>
          </a:xfrm>
        </p:spPr>
        <p:txBody>
          <a:bodyPr/>
          <a:lstStyle/>
          <a:p>
            <a:r>
              <a:rPr lang="ar-IQ" dirty="0" smtClean="0"/>
              <a:t> 	</a:t>
            </a:r>
            <a:r>
              <a:rPr lang="ar-IQ" sz="6600" dirty="0" smtClean="0"/>
              <a:t>نظريه الارشاد المعرفي عند فيكتور ريمي</a:t>
            </a:r>
            <a:endParaRPr lang="ar-IQ" sz="6600" dirty="0"/>
          </a:p>
        </p:txBody>
      </p:sp>
      <p:sp>
        <p:nvSpPr>
          <p:cNvPr id="3" name="عنوان فرعي 2"/>
          <p:cNvSpPr>
            <a:spLocks noGrp="1"/>
          </p:cNvSpPr>
          <p:nvPr>
            <p:ph type="subTitle" idx="1"/>
          </p:nvPr>
        </p:nvSpPr>
        <p:spPr>
          <a:xfrm>
            <a:off x="755576" y="3886200"/>
            <a:ext cx="7560840" cy="2423120"/>
          </a:xfrm>
        </p:spPr>
        <p:txBody>
          <a:bodyPr>
            <a:normAutofit/>
          </a:bodyPr>
          <a:lstStyle/>
          <a:p>
            <a:r>
              <a:rPr lang="ar-IQ" sz="4400" b="1" dirty="0" smtClean="0"/>
              <a:t>أعداد</a:t>
            </a:r>
          </a:p>
          <a:p>
            <a:r>
              <a:rPr lang="ar-IQ" sz="4400" b="1" dirty="0" smtClean="0"/>
              <a:t>الأستاذ المساعد الدكتور</a:t>
            </a:r>
          </a:p>
          <a:p>
            <a:r>
              <a:rPr lang="ar-IQ" sz="4400" b="1" dirty="0" smtClean="0"/>
              <a:t>علي محسن العامري</a:t>
            </a:r>
          </a:p>
          <a:p>
            <a:endParaRPr lang="ar-IQ" dirty="0"/>
          </a:p>
        </p:txBody>
      </p:sp>
    </p:spTree>
    <p:extLst>
      <p:ext uri="{BB962C8B-B14F-4D97-AF65-F5344CB8AC3E}">
        <p14:creationId xmlns:p14="http://schemas.microsoft.com/office/powerpoint/2010/main" val="1603111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5016758"/>
          </a:xfrm>
          <a:prstGeom prst="rect">
            <a:avLst/>
          </a:prstGeom>
        </p:spPr>
        <p:txBody>
          <a:bodyPr wrap="square">
            <a:spAutoFit/>
          </a:bodyPr>
          <a:lstStyle/>
          <a:p>
            <a:r>
              <a:rPr lang="ar-IQ" sz="4000" dirty="0" smtClean="0"/>
              <a:t>الواجب البيتي </a:t>
            </a:r>
            <a:endParaRPr lang="ar-IQ" sz="4000" dirty="0"/>
          </a:p>
          <a:p>
            <a:pPr marL="571500" indent="-571500">
              <a:buFont typeface="Arial" pitchFamily="34" charset="0"/>
              <a:buChar char="•"/>
            </a:pPr>
            <a:r>
              <a:rPr lang="ar-IQ" sz="4000" dirty="0" smtClean="0"/>
              <a:t>ماهو </a:t>
            </a:r>
            <a:r>
              <a:rPr lang="ar-IQ" sz="4000" dirty="0"/>
              <a:t>المفهوم الأساسي في نظرية الأرشاد المعرفي لدى العالم ريمي وضحه </a:t>
            </a:r>
            <a:r>
              <a:rPr lang="ar-IQ" sz="4000" dirty="0" smtClean="0"/>
              <a:t>بالتفصيل.</a:t>
            </a:r>
          </a:p>
          <a:p>
            <a:pPr marL="571500" indent="-571500">
              <a:buFont typeface="Arial" pitchFamily="34" charset="0"/>
              <a:buChar char="•"/>
            </a:pPr>
            <a:r>
              <a:rPr lang="ar-IQ" sz="4000" dirty="0" smtClean="0"/>
              <a:t>ماهو </a:t>
            </a:r>
            <a:r>
              <a:rPr lang="ar-IQ" sz="4000" dirty="0"/>
              <a:t>الفرق بين أختبار الذات وأظهار الذات عند نظرية الأرشاد المعرفي وضح </a:t>
            </a:r>
            <a:r>
              <a:rPr lang="ar-IQ" sz="4000" dirty="0" smtClean="0"/>
              <a:t>ذلك؟</a:t>
            </a:r>
          </a:p>
          <a:p>
            <a:pPr marL="571500" indent="-571500">
              <a:buFont typeface="Arial" pitchFamily="34" charset="0"/>
              <a:buChar char="•"/>
            </a:pPr>
            <a:r>
              <a:rPr lang="ar-IQ" sz="4000" dirty="0" smtClean="0"/>
              <a:t>كيف </a:t>
            </a:r>
            <a:r>
              <a:rPr lang="ar-IQ" sz="4000" dirty="0"/>
              <a:t>يتعامل المرشد النفسي مع التصورات المعقدة  الصعبة </a:t>
            </a:r>
            <a:r>
              <a:rPr lang="ar-IQ" sz="4000"/>
              <a:t>وضح </a:t>
            </a:r>
            <a:r>
              <a:rPr lang="ar-IQ" sz="4000" smtClean="0"/>
              <a:t>ذلك؟</a:t>
            </a:r>
          </a:p>
          <a:p>
            <a:pPr marL="571500" indent="-571500">
              <a:buFont typeface="Arial" pitchFamily="34" charset="0"/>
              <a:buChar char="•"/>
            </a:pPr>
            <a:r>
              <a:rPr lang="ar-IQ" sz="4000" smtClean="0"/>
              <a:t>ماذا </a:t>
            </a:r>
            <a:r>
              <a:rPr lang="ar-IQ" sz="4000" dirty="0"/>
              <a:t>نعني بالمراجعة المعرفية وماهي اساليبها؟؟</a:t>
            </a:r>
          </a:p>
        </p:txBody>
      </p:sp>
    </p:spTree>
    <p:extLst>
      <p:ext uri="{BB962C8B-B14F-4D97-AF65-F5344CB8AC3E}">
        <p14:creationId xmlns:p14="http://schemas.microsoft.com/office/powerpoint/2010/main" val="1044386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496944" cy="6186309"/>
          </a:xfrm>
          <a:prstGeom prst="rect">
            <a:avLst/>
          </a:prstGeom>
        </p:spPr>
        <p:txBody>
          <a:bodyPr wrap="square">
            <a:spAutoFit/>
          </a:bodyPr>
          <a:lstStyle/>
          <a:p>
            <a:pPr algn="just"/>
            <a:r>
              <a:rPr lang="ar-IQ" sz="4400" dirty="0" smtClean="0"/>
              <a:t>ولد فيكتور شالز ريمي( 1913-1987) في مقاطعه هونولولو هاواي بالولايات المتحده الامريكية، وقد حصل علي الدكتوراه من جامعه ولاية اوهايو الامريكيه عام 1943. وتتلمذ علي يد كارل روجز، ومن أهم مؤلفاته: التوجيه والتدريب في علم النفس السريري (1950)، مفهوم الذات كعامل في تنظيم الشخصيه والإرشاد (1971)، وسوء التوافق النفسى (1975).</a:t>
            </a:r>
            <a:endParaRPr lang="ar-IQ" sz="4400" dirty="0"/>
          </a:p>
        </p:txBody>
      </p:sp>
    </p:spTree>
    <p:extLst>
      <p:ext uri="{BB962C8B-B14F-4D97-AF65-F5344CB8AC3E}">
        <p14:creationId xmlns:p14="http://schemas.microsoft.com/office/powerpoint/2010/main" val="2165646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712968" cy="6186309"/>
          </a:xfrm>
          <a:prstGeom prst="rect">
            <a:avLst/>
          </a:prstGeom>
        </p:spPr>
        <p:txBody>
          <a:bodyPr wrap="square">
            <a:spAutoFit/>
          </a:bodyPr>
          <a:lstStyle/>
          <a:p>
            <a:pPr algn="just"/>
            <a:r>
              <a:rPr lang="ar-IQ" sz="3600" dirty="0" smtClean="0"/>
              <a:t>أوضح فيكتور ريمي من خلال نظريته فرضيه التصور الخاطئ، ويري ريمي أن التصورات الخاطئة تصحح لدي معظم الاشخاص عن طريق الخبرة، إما الاشخاص من ذوي السلوك المضطرب فإن مثل هذه التصورات تمتنع عن التصحيح عن طريق الخبرة والتدريب أو عن طريق التعليل المنطقي من قبل الآخرين، ونتيجه لذلك يكّون الشخص تصوراته  الدفاعية الخاطئة، ولا يتمكن من التعرف علي التصورات الخاطئة الأكثر تهديداً. فالتصورات الخاطئة تتجمع في شكل سلم هرمي، وعندما يتم التخلص من تصور خاطئ مركزي، فإنه من المحتمل أن تتغير تصورات أخري نتيجة لذلك</a:t>
            </a:r>
            <a:r>
              <a:rPr lang="ar-IQ" dirty="0" smtClean="0"/>
              <a:t>.</a:t>
            </a:r>
            <a:endParaRPr lang="ar-IQ" dirty="0"/>
          </a:p>
        </p:txBody>
      </p:sp>
    </p:spTree>
    <p:extLst>
      <p:ext uri="{BB962C8B-B14F-4D97-AF65-F5344CB8AC3E}">
        <p14:creationId xmlns:p14="http://schemas.microsoft.com/office/powerpoint/2010/main" val="2043596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عمل المرشد النفسي</a:t>
            </a:r>
            <a:endParaRPr lang="ar-IQ" b="1" dirty="0">
              <a:solidFill>
                <a:srgbClr val="FF0000"/>
              </a:solidFill>
            </a:endParaRPr>
          </a:p>
        </p:txBody>
      </p:sp>
      <p:sp>
        <p:nvSpPr>
          <p:cNvPr id="3" name="مستطيل 2"/>
          <p:cNvSpPr/>
          <p:nvPr/>
        </p:nvSpPr>
        <p:spPr>
          <a:xfrm>
            <a:off x="107504" y="2060848"/>
            <a:ext cx="8712968" cy="4524315"/>
          </a:xfrm>
          <a:prstGeom prst="rect">
            <a:avLst/>
          </a:prstGeom>
        </p:spPr>
        <p:txBody>
          <a:bodyPr wrap="square">
            <a:spAutoFit/>
          </a:bodyPr>
          <a:lstStyle/>
          <a:p>
            <a:pPr algn="just"/>
            <a:r>
              <a:rPr lang="ar-IQ" dirty="0" smtClean="0"/>
              <a:t> </a:t>
            </a:r>
            <a:r>
              <a:rPr lang="ar-IQ" sz="3600" dirty="0" smtClean="0"/>
              <a:t>يتمثل الإرشاد النفسي القائم علي فرض التصورات الخاطئة في العثور علي التصورات الخاطئة التي تحكم السلوك والعمل علي تغييرها. فالمرشد بعد ان يشخص المشكلات الرئيسيه للمسترشد، ويحدد المجموعات الأساسية من التصورات الخاطئة، ينتقل بعدها إلي مهمة تغيير هذه التصورات الخاطئة الاساسية، عن طريق مهاجمتها بالطريقة ذاتها. ومن الطرائق التي يستخدمها المرشدون  بطريقة ريمي لتقديم الأدلة او البراهين للمسترشدين مايلي:</a:t>
            </a:r>
            <a:endParaRPr lang="ar-IQ" sz="3600" dirty="0"/>
          </a:p>
        </p:txBody>
      </p:sp>
    </p:spTree>
    <p:extLst>
      <p:ext uri="{BB962C8B-B14F-4D97-AF65-F5344CB8AC3E}">
        <p14:creationId xmlns:p14="http://schemas.microsoft.com/office/powerpoint/2010/main" val="1647136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640960" cy="5632311"/>
          </a:xfrm>
          <a:prstGeom prst="rect">
            <a:avLst/>
          </a:prstGeom>
        </p:spPr>
        <p:txBody>
          <a:bodyPr wrap="square">
            <a:spAutoFit/>
          </a:bodyPr>
          <a:lstStyle/>
          <a:p>
            <a:pPr algn="just"/>
            <a:r>
              <a:rPr lang="ar-IQ" sz="4000" b="1" dirty="0" smtClean="0">
                <a:solidFill>
                  <a:srgbClr val="FF0000"/>
                </a:solidFill>
              </a:rPr>
              <a:t>اختبار الذات: </a:t>
            </a:r>
            <a:r>
              <a:rPr lang="ar-IQ" sz="4000" dirty="0" smtClean="0"/>
              <a:t>يقوم المرشد النفسي حسب هذه النظرية بتشجيع المسترشد بالتحدث عن نفسه، أي أن ينشغل في اكتشاف ذاته، وهو إجراء يتيح فيه المرشد للمسترشد بشكل غير مباشر فرصه التعرف علي الدليل من خلال تشجيع انعكاس المشاعر واستجلائها لتسهيل عملية اكتشاف المسترشد لذاته، ويمكن ان تؤدي عملية اكتشاف المسترشد لذاته الي استبعاد التصورات الدفاعيه الخاطئة وتحل محلها تصورات صحيحة حول علاقاته بذاته وبالآخرين.</a:t>
            </a:r>
            <a:endParaRPr lang="ar-IQ" sz="4000" dirty="0"/>
          </a:p>
        </p:txBody>
      </p:sp>
    </p:spTree>
    <p:extLst>
      <p:ext uri="{BB962C8B-B14F-4D97-AF65-F5344CB8AC3E}">
        <p14:creationId xmlns:p14="http://schemas.microsoft.com/office/powerpoint/2010/main" val="817448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84976" cy="6247864"/>
          </a:xfrm>
          <a:prstGeom prst="rect">
            <a:avLst/>
          </a:prstGeom>
        </p:spPr>
        <p:txBody>
          <a:bodyPr wrap="square">
            <a:spAutoFit/>
          </a:bodyPr>
          <a:lstStyle/>
          <a:p>
            <a:pPr algn="just"/>
            <a:r>
              <a:rPr lang="ar-IQ" sz="4000" b="1" dirty="0" smtClean="0">
                <a:solidFill>
                  <a:srgbClr val="FF0000"/>
                </a:solidFill>
              </a:rPr>
              <a:t>الإيضاح أو التفسير</a:t>
            </a:r>
            <a:r>
              <a:rPr lang="ar-IQ" sz="4000" dirty="0" smtClean="0"/>
              <a:t>: يشتمل التفسير علي مجموعة من الاساليب التي تساعد المسترشد علي تحديد التصورات الخاطئة، وتوجيهه في عمليه إظهار الذات. ففى التفسير يعطي المرشد المسترشد المعلومات التي لاتكون متوفره له عن طريق عكس المشاعر. وتركز عملية عكس المشاعر علي المعاني التي عبر عنها المسترشد بما فيها الجوانب المعرفية والانفعالات. </a:t>
            </a:r>
          </a:p>
          <a:p>
            <a:pPr algn="just"/>
            <a:r>
              <a:rPr lang="ar-IQ" sz="4000" dirty="0" smtClean="0"/>
              <a:t> </a:t>
            </a:r>
            <a:r>
              <a:rPr lang="ar-IQ" sz="4000" b="1" dirty="0" smtClean="0">
                <a:solidFill>
                  <a:srgbClr val="FF0000"/>
                </a:solidFill>
              </a:rPr>
              <a:t>إظهار الذات: </a:t>
            </a:r>
            <a:r>
              <a:rPr lang="ar-IQ" sz="4000" dirty="0" smtClean="0"/>
              <a:t>تعتمد عمليه اظهار الذات علي مواقف واقعية تدفع المسترشد الي مراقبة ذاته ومعايشة قناعاته وافكاره الخاطئة حول نفسه في علاقاته مع الآخرين. </a:t>
            </a:r>
            <a:endParaRPr lang="ar-IQ" sz="4000" dirty="0"/>
          </a:p>
        </p:txBody>
      </p:sp>
    </p:spTree>
    <p:extLst>
      <p:ext uri="{BB962C8B-B14F-4D97-AF65-F5344CB8AC3E}">
        <p14:creationId xmlns:p14="http://schemas.microsoft.com/office/powerpoint/2010/main" val="3510024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4832092"/>
          </a:xfrm>
          <a:prstGeom prst="rect">
            <a:avLst/>
          </a:prstGeom>
        </p:spPr>
        <p:txBody>
          <a:bodyPr wrap="square">
            <a:spAutoFit/>
          </a:bodyPr>
          <a:lstStyle/>
          <a:p>
            <a:pPr algn="just"/>
            <a:r>
              <a:rPr lang="ar-IQ" sz="4400" b="1" dirty="0" smtClean="0">
                <a:solidFill>
                  <a:srgbClr val="FF0000"/>
                </a:solidFill>
              </a:rPr>
              <a:t>التعليم بالنموذج: </a:t>
            </a:r>
            <a:r>
              <a:rPr lang="ar-IQ" sz="4400" dirty="0" smtClean="0"/>
              <a:t>يتضمن هذا الاسلوب النمذجة, حيث يقوم المسترشد بملاحظه نموذج معين من النشاط، ويتخيل نفسه يقوم بالنشاط ذاته.</a:t>
            </a:r>
          </a:p>
          <a:p>
            <a:pPr algn="just"/>
            <a:r>
              <a:rPr lang="ar-IQ" sz="4400" dirty="0" smtClean="0"/>
              <a:t>الجدير بالذكر إن هذه الاساليب تستخدم في معظم الاحيان متداخله مع بعضها البعض، ولايستخدم كل أسلوب في معزل عن الاسلوب الاخر.</a:t>
            </a:r>
          </a:p>
          <a:p>
            <a:pPr algn="just"/>
            <a:r>
              <a:rPr lang="ar-IQ" sz="4400" b="1" dirty="0" smtClean="0">
                <a:solidFill>
                  <a:srgbClr val="FF0000"/>
                </a:solidFill>
              </a:rPr>
              <a:t> </a:t>
            </a:r>
            <a:endParaRPr lang="ar-IQ" sz="4400" dirty="0"/>
          </a:p>
        </p:txBody>
      </p:sp>
    </p:spTree>
    <p:extLst>
      <p:ext uri="{BB962C8B-B14F-4D97-AF65-F5344CB8AC3E}">
        <p14:creationId xmlns:p14="http://schemas.microsoft.com/office/powerpoint/2010/main" val="1653325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8784976" cy="6863417"/>
          </a:xfrm>
          <a:prstGeom prst="rect">
            <a:avLst/>
          </a:prstGeom>
        </p:spPr>
        <p:txBody>
          <a:bodyPr wrap="square">
            <a:spAutoFit/>
          </a:bodyPr>
          <a:lstStyle/>
          <a:p>
            <a:pPr algn="just"/>
            <a:r>
              <a:rPr lang="ar-IQ" sz="3600" b="1" dirty="0" smtClean="0">
                <a:solidFill>
                  <a:srgbClr val="FF0000"/>
                </a:solidFill>
              </a:rPr>
              <a:t>عمل المسترشد: </a:t>
            </a:r>
            <a:r>
              <a:rPr lang="ar-IQ" sz="3600" dirty="0" smtClean="0"/>
              <a:t>يتمثل عمل المسترشد في هذا النوع  من الارشاد فى القيام بالآتى:</a:t>
            </a:r>
          </a:p>
          <a:p>
            <a:pPr algn="just"/>
            <a:r>
              <a:rPr lang="ar-IQ" sz="3600" b="1" dirty="0" smtClean="0">
                <a:solidFill>
                  <a:srgbClr val="FF0000"/>
                </a:solidFill>
              </a:rPr>
              <a:t>المراجعة المعرفية: </a:t>
            </a:r>
            <a:r>
              <a:rPr lang="ar-IQ" sz="3600" dirty="0" smtClean="0"/>
              <a:t>إن القاعده الاساسية في المراجعة هي: لكي يغير فرد ما تصوراً او مفهوماً من أي نوع فإنه ينبغي ان تتاح له الظروف لفحص الأدله  المتوفرة حول هذا التصور أو المفهوم. فمع وجود العلاقه بين المرشد والمسترشد في عمليه الارشاد، تكون المراجعة المعرفيه سهلة لامكانية اسهام المرشد فيها من جهة، ولأن المسترشد يقوم بتنظيم افكاره ويتبني اتجاهاً اكثر موضوعيه نحو مشكلاته، ولذلك ينجح كثير من الأفراد في حل مشكلاتهم النفسية اليومية من خلال عمليه المراجعة المعرفية. أما التصورات المعقدة (الصعبة) فإنه يكون من النا</a:t>
            </a:r>
            <a:r>
              <a:rPr lang="ar-IQ" sz="4400" dirty="0" smtClean="0"/>
              <a:t>در </a:t>
            </a:r>
            <a:endParaRPr lang="ar-IQ" sz="4400" dirty="0"/>
          </a:p>
        </p:txBody>
      </p:sp>
    </p:spTree>
    <p:extLst>
      <p:ext uri="{BB962C8B-B14F-4D97-AF65-F5344CB8AC3E}">
        <p14:creationId xmlns:p14="http://schemas.microsoft.com/office/powerpoint/2010/main" val="1330789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640960" cy="4154984"/>
          </a:xfrm>
          <a:prstGeom prst="rect">
            <a:avLst/>
          </a:prstGeom>
        </p:spPr>
        <p:txBody>
          <a:bodyPr wrap="square">
            <a:spAutoFit/>
          </a:bodyPr>
          <a:lstStyle/>
          <a:p>
            <a:pPr algn="just"/>
            <a:r>
              <a:rPr lang="ar-IQ" sz="4400" b="1" dirty="0" smtClean="0">
                <a:solidFill>
                  <a:srgbClr val="FF0000"/>
                </a:solidFill>
              </a:rPr>
              <a:t>الإستبصار: </a:t>
            </a:r>
            <a:r>
              <a:rPr lang="ar-IQ" sz="4400" dirty="0" smtClean="0"/>
              <a:t>يكون الإستبصار في اعتراف المسترشد بأن لديه مجموعة من التصورات الخاطئة المرتبطة ببعضها البعض. مما يمثل تغيراً في الإدراك يساعد المسترشد علي نبذ تصوره الخاطئ. ولذلك يكون الإرشاد النفسي حسب هذه الطريقة  سلسلة من الإستبصارات.</a:t>
            </a:r>
            <a:endParaRPr lang="ar-IQ" sz="4400" dirty="0"/>
          </a:p>
        </p:txBody>
      </p:sp>
    </p:spTree>
    <p:extLst>
      <p:ext uri="{BB962C8B-B14F-4D97-AF65-F5344CB8AC3E}">
        <p14:creationId xmlns:p14="http://schemas.microsoft.com/office/powerpoint/2010/main" val="41223799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100</TotalTime>
  <Words>625</Words>
  <Application>Microsoft Office PowerPoint</Application>
  <PresentationFormat>عرض على الشاشة (3:4)‏</PresentationFormat>
  <Paragraphs>22</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غلاف فني</vt:lpstr>
      <vt:lpstr>  نظريه الارشاد المعرفي عند فيكتور ريمي</vt:lpstr>
      <vt:lpstr>عرض تقديمي في PowerPoint</vt:lpstr>
      <vt:lpstr>عرض تقديمي في PowerPoint</vt:lpstr>
      <vt:lpstr>عمل المرشد النفسي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نظريه الارشاد المعرفي عند فيكتور ريمي</dc:title>
  <dc:creator>almadar</dc:creator>
  <cp:lastModifiedBy>almadar</cp:lastModifiedBy>
  <cp:revision>5</cp:revision>
  <dcterms:created xsi:type="dcterms:W3CDTF">2020-03-02T19:32:29Z</dcterms:created>
  <dcterms:modified xsi:type="dcterms:W3CDTF">2021-01-22T15:31:29Z</dcterms:modified>
</cp:coreProperties>
</file>