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9"/>
  </p:notes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38B515-1C91-4F50-ADE2-19026D3DC8D5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439365-22E2-48E6-8CD0-6F3E5927A9F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8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39365-22E2-48E6-8CD0-6F3E5927A9F8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876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8DED93-C49D-44FD-A281-8CBE8BE34FB3}" type="datetimeFigureOut">
              <a:rPr lang="ar-IQ" smtClean="0"/>
              <a:t>17/04/1442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2-	طريقة التكرار النسبي "</a:t>
            </a:r>
            <a:r>
              <a:rPr lang="en-US" dirty="0" smtClean="0"/>
              <a:t>Relative </a:t>
            </a:r>
            <a:r>
              <a:rPr lang="en-US" dirty="0" err="1" smtClean="0"/>
              <a:t>Frequeneg</a:t>
            </a:r>
            <a:r>
              <a:rPr lang="en-US" dirty="0" smtClean="0"/>
              <a:t>"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اذا تضمنت التجربة </a:t>
            </a:r>
            <a:r>
              <a:rPr lang="ar-IQ" dirty="0" smtClean="0"/>
              <a:t>تكرار. </a:t>
            </a:r>
            <a:r>
              <a:rPr lang="ar-IQ" dirty="0" smtClean="0"/>
              <a:t>وان حادثة معينة </a:t>
            </a:r>
            <a:r>
              <a:rPr lang="en-US" dirty="0" smtClean="0"/>
              <a:t>A </a:t>
            </a:r>
            <a:r>
              <a:rPr lang="ar-IQ" dirty="0" smtClean="0"/>
              <a:t>تحدث بعدد </a:t>
            </a:r>
            <a:r>
              <a:rPr lang="en-US" dirty="0" smtClean="0"/>
              <a:t>F </a:t>
            </a:r>
            <a:r>
              <a:rPr lang="ar-IQ" dirty="0" smtClean="0"/>
              <a:t>من المرات من بين </a:t>
            </a:r>
            <a:r>
              <a:rPr lang="en-US" dirty="0" smtClean="0"/>
              <a:t>n </a:t>
            </a:r>
            <a:r>
              <a:rPr lang="ar-IQ" dirty="0" smtClean="0"/>
              <a:t>من المرات المذكورة وان احتمال الحادثة  </a:t>
            </a:r>
            <a:r>
              <a:rPr lang="en-US" dirty="0" smtClean="0"/>
              <a:t>A</a:t>
            </a:r>
            <a:r>
              <a:rPr lang="ar-IQ" dirty="0" smtClean="0"/>
              <a:t>هو </a:t>
            </a:r>
            <a:r>
              <a:rPr lang="en-US" dirty="0" smtClean="0"/>
              <a:t>f(A) 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 f/n=f(A)</a:t>
            </a:r>
          </a:p>
          <a:p>
            <a:pPr marL="0" indent="0">
              <a:buNone/>
            </a:pPr>
            <a:r>
              <a:rPr lang="en-US" dirty="0" smtClean="0"/>
              <a:t>F : </a:t>
            </a:r>
            <a:r>
              <a:rPr lang="ar-IQ" dirty="0" smtClean="0"/>
              <a:t>عدد التكرارات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n:</a:t>
            </a:r>
            <a:r>
              <a:rPr lang="ar-IQ" dirty="0" smtClean="0"/>
              <a:t>عدد التكرارات الكلية للتجربة</a:t>
            </a:r>
            <a:endParaRPr lang="en-US" dirty="0" smtClean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37027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قواعد الاحتمالات: "</a:t>
            </a:r>
            <a:r>
              <a:rPr lang="en-US" dirty="0" err="1" smtClean="0"/>
              <a:t>Ralesef</a:t>
            </a:r>
            <a:r>
              <a:rPr lang="en-US" dirty="0" smtClean="0"/>
              <a:t> </a:t>
            </a:r>
            <a:r>
              <a:rPr lang="en-US" dirty="0" err="1" smtClean="0"/>
              <a:t>probility</a:t>
            </a:r>
            <a:r>
              <a:rPr lang="en-US" dirty="0" smtClean="0"/>
              <a:t>"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ar-IQ" dirty="0" smtClean="0"/>
                  <a:t> ان درجة احتمالية اي حادثة تتراوح مابين الصفر والواحدمثلا احتمالية</a:t>
                </a:r>
                <a:r>
                  <a:rPr lang="en-US" dirty="0" smtClean="0"/>
                  <a:t>A </a:t>
                </a:r>
                <a:r>
                  <a:rPr lang="ar-IQ" dirty="0" smtClean="0"/>
                  <a:t>   تساوي                       </a:t>
                </a:r>
                <a:r>
                  <a:rPr lang="en-US" dirty="0" smtClean="0"/>
                  <a:t>                </a:t>
                </a:r>
                <a:r>
                  <a:rPr lang="en-US" dirty="0" smtClean="0"/>
                  <a:t>0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dirty="0" smtClean="0"/>
                  <a:t>p(A</a:t>
                </a:r>
                <a:r>
                  <a:rPr lang="en-US" dirty="0" smtClean="0"/>
                  <a:t>) ≤1    </a:t>
                </a:r>
                <a:endParaRPr lang="en-US" dirty="0" smtClean="0"/>
              </a:p>
              <a:p>
                <a:r>
                  <a:rPr lang="ar-IQ" dirty="0" smtClean="0"/>
                  <a:t>حيث انه الواحد يمثل احتمال حادثه مؤكده اي ان</a:t>
                </a:r>
                <a:r>
                  <a:rPr lang="en-US" dirty="0" smtClean="0"/>
                  <a:t>P(S)=1           </a:t>
                </a:r>
              </a:p>
              <a:p>
                <a:r>
                  <a:rPr lang="ar-IQ" dirty="0" smtClean="0"/>
                  <a:t> الصفر يمثل احتمال الحادثه </a:t>
                </a:r>
                <a:r>
                  <a:rPr lang="ar-IQ" dirty="0" smtClean="0"/>
                  <a:t>المستحيله((</a:t>
                </a:r>
                <a:r>
                  <a:rPr lang="ar-IQ" dirty="0" smtClean="0"/>
                  <a:t>غير ممكنه) </a:t>
                </a:r>
                <a:r>
                  <a:rPr lang="ar-IQ" dirty="0" smtClean="0"/>
                  <a:t>)  </a:t>
                </a:r>
                <a:r>
                  <a:rPr lang="ar-IQ" dirty="0" smtClean="0"/>
                  <a:t>اي ان </a:t>
                </a:r>
                <a:r>
                  <a:rPr lang="en-US" dirty="0" smtClean="0"/>
                  <a:t>0</a:t>
                </a:r>
                <a:r>
                  <a:rPr lang="ar-IQ" dirty="0" smtClean="0"/>
                  <a:t>= (</a:t>
                </a:r>
                <a:r>
                  <a:rPr lang="en-US" dirty="0" smtClean="0"/>
                  <a:t> 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endParaRPr lang="en-US" dirty="0" smtClean="0"/>
              </a:p>
              <a:p>
                <a:r>
                  <a:rPr lang="ar-IQ" dirty="0" smtClean="0"/>
                  <a:t>مجموع الاحتمالات المكونه لفضاء العينه </a:t>
                </a:r>
                <a:r>
                  <a:rPr lang="en-US" dirty="0" smtClean="0"/>
                  <a:t>A1,A2……..An </a:t>
                </a:r>
                <a:r>
                  <a:rPr lang="ar-IQ" dirty="0" smtClean="0"/>
                  <a:t>يساوي واحد 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75" r="-74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6764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اي انه :                  </a:t>
            </a:r>
            <a:r>
              <a:rPr lang="en-US" dirty="0" smtClean="0"/>
              <a:t> 1=P(A1)+P(A2)+…………P(An)</a:t>
            </a:r>
            <a:r>
              <a:rPr lang="ar-IQ" dirty="0" smtClean="0"/>
              <a:t>  </a:t>
            </a:r>
          </a:p>
          <a:p>
            <a:r>
              <a:rPr lang="ar-IQ" dirty="0" smtClean="0"/>
              <a:t>احتمال المكمله لحادثه معينه </a:t>
            </a:r>
            <a:r>
              <a:rPr lang="en-US" dirty="0" smtClean="0"/>
              <a:t>A </a:t>
            </a:r>
            <a:r>
              <a:rPr lang="ar-IQ" dirty="0" smtClean="0"/>
              <a:t>ضمن فضاء العينه هو</a:t>
            </a:r>
          </a:p>
          <a:p>
            <a:pPr marL="0" indent="0">
              <a:buNone/>
            </a:pPr>
            <a:r>
              <a:rPr lang="en-US" dirty="0" smtClean="0"/>
              <a:t>P(A ̅)= 1-P(A)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Proof:s</a:t>
            </a:r>
            <a:r>
              <a:rPr lang="en-US" dirty="0" smtClean="0"/>
              <a:t>={AUA ̅}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S=A+A ̅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P(S)=P(A)+P(A ̅)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1=P(A)+P(A ̅)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P(A ̅)=1-P(A)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5592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مثال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مثال:اوجد احتمال عدم ظهور الوجه (</a:t>
            </a:r>
            <a:r>
              <a:rPr lang="en-US" dirty="0" smtClean="0"/>
              <a:t>5) </a:t>
            </a:r>
            <a:r>
              <a:rPr lang="ar-IQ" dirty="0" smtClean="0"/>
              <a:t>)عند رمي حجر نرد مره واحده ؟</a:t>
            </a:r>
          </a:p>
          <a:p>
            <a:pPr marL="0" indent="0">
              <a:buNone/>
            </a:pPr>
            <a:r>
              <a:rPr lang="en-US" dirty="0" smtClean="0"/>
              <a:t>SOL:               S=  {1,2,3,4,5,6}                      </a:t>
            </a:r>
          </a:p>
          <a:p>
            <a:pPr marL="0" indent="0">
              <a:buNone/>
            </a:pPr>
            <a:r>
              <a:rPr lang="en-US" dirty="0" smtClean="0"/>
              <a:t>{5} = A=</a:t>
            </a:r>
          </a:p>
          <a:p>
            <a:pPr marL="0" indent="0">
              <a:buNone/>
            </a:pPr>
            <a:r>
              <a:rPr lang="en-US" dirty="0" smtClean="0"/>
              <a:t>		P(A ̅)=1-P(A)</a:t>
            </a:r>
          </a:p>
          <a:p>
            <a:pPr marL="0" indent="0">
              <a:buNone/>
            </a:pPr>
            <a:r>
              <a:rPr lang="en-US" dirty="0" smtClean="0"/>
              <a:t>	1/6= P(A)=</a:t>
            </a:r>
          </a:p>
          <a:p>
            <a:pPr marL="0" indent="0">
              <a:buNone/>
            </a:pPr>
            <a:r>
              <a:rPr lang="en-US" dirty="0" smtClean="0"/>
              <a:t>		5/6 =	 P(A ̅)=1-1/6=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973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6-قانون الجمع:  هناك حالتان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268760"/>
                <a:ext cx="8229600" cy="5400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ا-اذا كانت الحدثان متنافيان اي ان    </a:t>
                </a:r>
                <a:r>
                  <a:rPr lang="en-US" dirty="0" smtClean="0"/>
                  <a:t>ᴓ=A∩B </a:t>
                </a:r>
                <a:r>
                  <a:rPr lang="ar-IQ" dirty="0" smtClean="0"/>
                  <a:t>فأن احتمال حدوث  </a:t>
                </a:r>
                <a:r>
                  <a:rPr lang="en-US" dirty="0" smtClean="0"/>
                  <a:t>A </a:t>
                </a:r>
                <a:r>
                  <a:rPr lang="ar-IQ" dirty="0" smtClean="0"/>
                  <a:t>او </a:t>
                </a:r>
                <a:r>
                  <a:rPr lang="en-US" dirty="0" smtClean="0"/>
                  <a:t>B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P(AUB)=P(A)+P(B)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مثال:عند رمي حجر نرد في الهواء ما هو احتمال ظهور الرقم (6) او ظهور عدد من النقاط اقل من (4)</a:t>
                </a:r>
              </a:p>
              <a:p>
                <a:pPr marL="0" indent="0">
                  <a:buNone/>
                </a:pPr>
                <a:r>
                  <a:rPr lang="en-US" dirty="0" smtClean="0"/>
                  <a:t>S0L:      S={1,2…….6}</a:t>
                </a:r>
              </a:p>
              <a:p>
                <a:pPr marL="0" indent="0">
                  <a:buNone/>
                </a:pPr>
                <a:r>
                  <a:rPr lang="en-US" dirty="0" smtClean="0"/>
                  <a:t>A={6}</a:t>
                </a:r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B={1,2,3}</a:t>
                </a:r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A∩B=ᴓ </a:t>
                </a:r>
                <a:r>
                  <a:rPr lang="ar-IQ" dirty="0" smtClean="0"/>
                  <a:t>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smtClean="0"/>
                  <a:t>P(A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smtClean="0"/>
                  <a:t>1/6+3/6=4/6=2/3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268760"/>
                <a:ext cx="8229600" cy="5400600"/>
              </a:xfrm>
              <a:blipFill rotWithShape="1">
                <a:blip r:embed="rId2"/>
                <a:stretch>
                  <a:fillRect t="-790" r="-118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6923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-اذا كان الحدثان غير متنافين اي انهما من الممكن ان يحدثا </a:t>
                </a:r>
                <a:r>
                  <a:rPr lang="ar-IQ" dirty="0" smtClean="0"/>
                  <a:t>معا </a:t>
                </a:r>
                <a:r>
                  <a:rPr lang="ar-IQ" dirty="0" smtClean="0"/>
                  <a:t>اي ان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    </a:t>
                </a:r>
                <a:r>
                  <a:rPr lang="en-US" dirty="0" smtClean="0"/>
                  <a:t> A</a:t>
                </a:r>
                <a:r>
                  <a:rPr lang="en-US" dirty="0" smtClean="0"/>
                  <a:t>∩B≠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ar-IQ" dirty="0" smtClean="0"/>
                  <a:t>فأن احتمال حدوث </a:t>
                </a:r>
                <a:r>
                  <a:rPr lang="en-US" dirty="0" smtClean="0"/>
                  <a:t>A </a:t>
                </a:r>
                <a:r>
                  <a:rPr lang="ar-IQ" dirty="0" smtClean="0"/>
                  <a:t>او </a:t>
                </a:r>
                <a:r>
                  <a:rPr lang="en-US" dirty="0" smtClean="0"/>
                  <a:t>B </a:t>
                </a:r>
                <a:r>
                  <a:rPr lang="ar-IQ" dirty="0" smtClean="0"/>
                  <a:t>او كلاهما معا يحسب عن طريق القانون التالي:      </a:t>
                </a:r>
                <a:r>
                  <a:rPr lang="en-US" dirty="0" smtClean="0"/>
                  <a:t>    </a:t>
                </a:r>
                <a:r>
                  <a:rPr lang="ar-IQ" dirty="0" smtClean="0"/>
                  <a:t>           </a:t>
                </a:r>
                <a:r>
                  <a:rPr lang="en-US" dirty="0" smtClean="0"/>
                  <a:t>       P(AUB)=P(A)+P(B)-P(A∩B)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78" t="-875" r="-111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 مثال:اذا تم رمي حجر نرد في الهواء فما احتمال الحصول على مجموع للنقاط على الوجهين العلويين يكون عدد زوجي او اكبر من (4)</a:t>
            </a:r>
          </a:p>
          <a:p>
            <a:pPr marL="0" indent="0">
              <a:buNone/>
            </a:pPr>
            <a:r>
              <a:rPr lang="en-US" dirty="0" smtClean="0"/>
              <a:t>SOL:                A={2,4,6} </a:t>
            </a:r>
            <a:r>
              <a:rPr lang="en-US" dirty="0" smtClean="0"/>
              <a:t>                          P(A</a:t>
            </a:r>
            <a:r>
              <a:rPr lang="en-US" dirty="0" smtClean="0"/>
              <a:t>)=  3/6</a:t>
            </a:r>
          </a:p>
          <a:p>
            <a:pPr marL="0" indent="0">
              <a:buNone/>
            </a:pPr>
            <a:r>
              <a:rPr lang="en-US" dirty="0" smtClean="0"/>
              <a:t>P(B)=  </a:t>
            </a:r>
            <a:r>
              <a:rPr lang="en-US" dirty="0" smtClean="0"/>
              <a:t>2/6</a:t>
            </a:r>
            <a:r>
              <a:rPr lang="en-US" smtClean="0"/>
              <a:t>,                </a:t>
            </a:r>
            <a:r>
              <a:rPr lang="ar-IQ" smtClean="0"/>
              <a:t>                   </a:t>
            </a:r>
            <a:r>
              <a:rPr lang="en-US" dirty="0" smtClean="0"/>
              <a:t>B={5,6}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A∩B={6}=P(A∩B)=  1/6</a:t>
            </a:r>
          </a:p>
          <a:p>
            <a:pPr marL="0" indent="0">
              <a:buNone/>
            </a:pPr>
            <a:r>
              <a:rPr lang="en-US" dirty="0" smtClean="0"/>
              <a:t>P(AUB)=P(A)+P(B)-P(A∩B)</a:t>
            </a:r>
            <a:endParaRPr lang="ar-IQ" dirty="0" smtClean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2/3	=	</a:t>
            </a:r>
            <a:r>
              <a:rPr lang="en-US" dirty="0" smtClean="0"/>
              <a:t>   1/6</a:t>
            </a:r>
            <a:r>
              <a:rPr lang="en-US" dirty="0" smtClean="0"/>
              <a:t>	</a:t>
            </a:r>
            <a:r>
              <a:rPr lang="en-US" dirty="0" smtClean="0"/>
              <a:t>/</a:t>
            </a:r>
            <a:r>
              <a:rPr lang="en-US" dirty="0" smtClean="0"/>
              <a:t>6+3/6-</a:t>
            </a:r>
            <a:r>
              <a:rPr lang="ar-IQ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84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352</TotalTime>
  <Words>379</Words>
  <Application>Microsoft Office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2- طريقة التكرار النسبي "Relative Frequeneg"</vt:lpstr>
      <vt:lpstr>قواعد الاحتمالات: "Ralesef probility"</vt:lpstr>
      <vt:lpstr>PowerPoint Presentation</vt:lpstr>
      <vt:lpstr> مثال</vt:lpstr>
      <vt:lpstr>6-قانون الجمع:  هناك حالتان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الاحتمالات</dc:title>
  <dc:creator>LAITH</dc:creator>
  <cp:lastModifiedBy>LAITH</cp:lastModifiedBy>
  <cp:revision>41</cp:revision>
  <dcterms:created xsi:type="dcterms:W3CDTF">2020-11-30T18:32:18Z</dcterms:created>
  <dcterms:modified xsi:type="dcterms:W3CDTF">2020-12-02T07:58:24Z</dcterms:modified>
</cp:coreProperties>
</file>