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الاحتماليه : "</a:t>
            </a:r>
            <a:r>
              <a:rPr lang="en-US" dirty="0" err="1" smtClean="0"/>
              <a:t>probabitity</a:t>
            </a:r>
            <a:r>
              <a:rPr lang="en-US" dirty="0" smtClean="0"/>
              <a:t>   "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332656"/>
                <a:ext cx="8183880" cy="61321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هي قيمه عدديه تمثل نسبه عدد المرات التي تحدث فيها الحدث عند تكرار التجربه تحت نفس الشروط ويرمز له بالرمز </a:t>
                </a:r>
                <a:r>
                  <a:rPr lang="en-US" dirty="0" smtClean="0"/>
                  <a:t>p</a:t>
                </a:r>
              </a:p>
              <a:p>
                <a:pPr marL="0" indent="0">
                  <a:buNone/>
                </a:pPr>
                <a:r>
                  <a:rPr lang="en-US" dirty="0" smtClean="0"/>
                  <a:t>=P( </a:t>
                </a:r>
                <a:r>
                  <a:rPr lang="en-US" dirty="0" smtClean="0"/>
                  <a:t>A </a:t>
                </a:r>
                <a:r>
                  <a:rPr lang="en-US" dirty="0" smtClean="0"/>
                  <a:t>)=  </a:t>
                </a: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عدد</m:t>
                        </m:r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ar-IQ" b="0" i="1" smtClean="0">
                            <a:latin typeface="Cambria Math"/>
                          </a:rPr>
                          <m:t>مرات</m:t>
                        </m:r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ar-IQ" b="0" i="1" smtClean="0">
                            <a:latin typeface="Cambria Math"/>
                          </a:rPr>
                          <m:t>التكرار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332656"/>
                <a:ext cx="8183880" cy="6132168"/>
              </a:xfrm>
              <a:blipFill rotWithShape="1">
                <a:blip r:embed="rId2"/>
                <a:stretch>
                  <a:fillRect l="-298" t="-298" r="-156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02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طرق حساب الاحتمالية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طرق حساب الاحتماليه: ان الاحتمال يقيس ارجحيه حدوث حادثه وان احتمال حادثه بسيطه يرمز لها بالرمز (</a:t>
            </a:r>
            <a:r>
              <a:rPr lang="en-US" dirty="0" smtClean="0"/>
              <a:t>p (E </a:t>
            </a:r>
            <a:r>
              <a:rPr lang="ar-IQ" dirty="0" smtClean="0"/>
              <a:t>واحتمال حادثه مركبه </a:t>
            </a:r>
            <a:r>
              <a:rPr lang="en-US" dirty="0" smtClean="0"/>
              <a:t>A</a:t>
            </a:r>
            <a:r>
              <a:rPr lang="ar-IQ" dirty="0" smtClean="0"/>
              <a:t>ويرمز لها بالرمز </a:t>
            </a:r>
            <a:r>
              <a:rPr lang="en-US" dirty="0" smtClean="0"/>
              <a:t>p(A)  </a:t>
            </a:r>
            <a:r>
              <a:rPr lang="ar-IQ" dirty="0" smtClean="0"/>
              <a:t>وهناك عده طرق لحساب الاحتمال منها:                          	  الطريقه الكلاسيكيه: "</a:t>
            </a:r>
            <a:r>
              <a:rPr lang="en-US" dirty="0" smtClean="0"/>
              <a:t>classic method«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عندما تكون النتائج التجربه متساويه الفرصه في الحدوث فان احتمال حدوث حادثه بسيطه  </a:t>
            </a:r>
            <a:r>
              <a:rPr lang="en-US" dirty="0" smtClean="0"/>
              <a:t>E(i) </a:t>
            </a:r>
            <a:r>
              <a:rPr lang="ar-IQ" dirty="0" smtClean="0"/>
              <a:t>من بين (</a:t>
            </a:r>
            <a:r>
              <a:rPr lang="en-US" dirty="0" smtClean="0"/>
              <a:t>n</a:t>
            </a:r>
            <a:r>
              <a:rPr lang="ar-IQ" dirty="0" smtClean="0"/>
              <a:t>)من الحوادث الكليه للتجربه او النتائج الكليه للتجربه هو </a:t>
            </a:r>
            <a:r>
              <a:rPr lang="en-US" dirty="0" smtClean="0"/>
              <a:t>p(</a:t>
            </a:r>
            <a:r>
              <a:rPr lang="en-US" dirty="0" err="1" smtClean="0"/>
              <a:t>Ei</a:t>
            </a:r>
            <a:r>
              <a:rPr lang="en-US" dirty="0" smtClean="0"/>
              <a:t>)=  1/n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8215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ar-IQ" dirty="0" smtClean="0"/>
              <a:t>وان احتمال حدوث الحادثه المركبه </a:t>
            </a:r>
            <a:r>
              <a:rPr lang="en-US" dirty="0" smtClean="0"/>
              <a:t>A </a:t>
            </a:r>
            <a:r>
              <a:rPr lang="ar-IQ" dirty="0" smtClean="0"/>
              <a:t>والتي تتضمن </a:t>
            </a:r>
            <a:r>
              <a:rPr lang="en-US" dirty="0" smtClean="0"/>
              <a:t>r </a:t>
            </a:r>
            <a:r>
              <a:rPr lang="ar-IQ" dirty="0" smtClean="0"/>
              <a:t>من الحوادث البسيطه هو:</a:t>
            </a:r>
          </a:p>
          <a:p>
            <a:pPr marL="0" indent="0">
              <a:buNone/>
            </a:pPr>
            <a:r>
              <a:rPr lang="en-US" dirty="0" smtClean="0"/>
              <a:t>r/n =P(A)=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حيث ان </a:t>
            </a:r>
            <a:r>
              <a:rPr lang="en-US" dirty="0" smtClean="0"/>
              <a:t>n </a:t>
            </a:r>
            <a:r>
              <a:rPr lang="ar-IQ" dirty="0" smtClean="0"/>
              <a:t>هي عدد النتائج الكليه للتجربة   </a:t>
            </a:r>
          </a:p>
          <a:p>
            <a:pPr marL="0" indent="0">
              <a:buNone/>
            </a:pPr>
            <a:r>
              <a:rPr lang="en-US" dirty="0" smtClean="0"/>
              <a:t>r </a:t>
            </a:r>
            <a:r>
              <a:rPr lang="ar-IQ" dirty="0" smtClean="0"/>
              <a:t>هي عدد النتائج العائده للحادثه المركبه </a:t>
            </a: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1342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/>
              <a:t>مثال: رميت قطعه نقود   مرة واحده . ما احتمال</a:t>
            </a:r>
          </a:p>
          <a:p>
            <a:pPr marL="0" indent="0">
              <a:buNone/>
            </a:pPr>
            <a:r>
              <a:rPr lang="ar-IQ" dirty="0" smtClean="0"/>
              <a:t>1-ظهور صوره        2-ظهور كتابه</a:t>
            </a:r>
          </a:p>
          <a:p>
            <a:pPr marL="0" indent="0">
              <a:buNone/>
            </a:pPr>
            <a:r>
              <a:rPr lang="en-US" dirty="0" smtClean="0"/>
              <a:t>SOL:           S={H,T}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P(H)= 1/2     ,       P(T)= 1/2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مثال:رميت قطعت النقود مرتين ما احتمال</a:t>
            </a:r>
          </a:p>
          <a:p>
            <a:pPr marL="0" indent="0">
              <a:buNone/>
            </a:pPr>
            <a:r>
              <a:rPr lang="ar-IQ" dirty="0" smtClean="0"/>
              <a:t> 1-ظهور صورتين     2-ظهور كتابة مرتين3-ظهور صورة وكتاية</a:t>
            </a:r>
          </a:p>
          <a:p>
            <a:pPr marL="0" indent="0">
              <a:buNone/>
            </a:pPr>
            <a:r>
              <a:rPr lang="en-US" dirty="0" smtClean="0"/>
              <a:t> S ={HH,HT,TH,TT }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P(HH)=1/4        P(TT)=1/4     P(TH,HT)=2/4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88530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333</TotalTime>
  <Words>170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الاحتماليه : "probabitity   "</vt:lpstr>
      <vt:lpstr>طرق حساب الاحتمالية</vt:lpstr>
      <vt:lpstr>PowerPoint Presentation</vt:lpstr>
      <vt:lpstr>مثال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40</cp:revision>
  <dcterms:created xsi:type="dcterms:W3CDTF">2020-11-30T18:32:18Z</dcterms:created>
  <dcterms:modified xsi:type="dcterms:W3CDTF">2020-12-02T07:21:28Z</dcterms:modified>
</cp:coreProperties>
</file>