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6"/>
  </p:notesMasterIdLst>
  <p:sldIdLst>
    <p:sldId id="270" r:id="rId2"/>
    <p:sldId id="271" r:id="rId3"/>
    <p:sldId id="272" r:id="rId4"/>
    <p:sldId id="297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C38B515-1C91-4F50-ADE2-19026D3DC8D5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E439365-22E2-48E6-8CD0-6F3E5927A9F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34825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08DED93-C49D-44FD-A281-8CBE8BE34FB3}" type="datetimeFigureOut">
              <a:rPr lang="ar-IQ" smtClean="0"/>
              <a:t>16/05/1442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474CBDA-88B8-4396-A3A4-E3E2A5D0EDFC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التباديل :"</a:t>
            </a:r>
            <a:r>
              <a:rPr lang="en-US" dirty="0" smtClean="0"/>
              <a:t>Permutation"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تعني عدد الطرق التي يمكن بها اختيار من العناصر من</a:t>
                </a:r>
                <a:r>
                  <a:rPr lang="en-US" dirty="0" smtClean="0"/>
                  <a:t>n </a:t>
                </a:r>
                <a:r>
                  <a:rPr lang="ar-IQ" dirty="0" smtClean="0"/>
                  <a:t>من العناصر مع مراعاه الترتيب في الاختيار ويرمز لها بالرمز  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pr^n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ar-IQ" dirty="0" smtClean="0"/>
                  <a:t>بحيث ان </a:t>
                </a:r>
                <a:r>
                  <a:rPr lang="en-US" dirty="0" smtClean="0"/>
                  <a:t>r&lt;n </a:t>
                </a:r>
                <a:r>
                  <a:rPr lang="ar-IQ" dirty="0" smtClean="0"/>
                  <a:t>وتحسب التباديل على النحو التالي:</a:t>
                </a:r>
              </a:p>
              <a:p>
                <a:pPr marL="0" indent="0" algn="l">
                  <a:buNone/>
                </a:pPr>
                <a:r>
                  <a:rPr lang="en-US" dirty="0" smtClean="0"/>
                  <a:t> </a:t>
                </a:r>
                <a:r>
                  <a:rPr lang="en-US" dirty="0" err="1" smtClean="0"/>
                  <a:t>nPr</a:t>
                </a:r>
                <a:r>
                  <a:rPr lang="en-US" dirty="0" smtClean="0"/>
                  <a:t>  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</a:rPr>
                          <m:t>)!</m:t>
                        </m:r>
                      </m:den>
                    </m:f>
                  </m:oMath>
                </a14:m>
                <a:r>
                  <a:rPr lang="en-US" dirty="0" smtClean="0"/>
                  <a:t>  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مثال:بكم طريقه يمكن ترتيب حرفين اخذ من الحروف ,</a:t>
                </a:r>
                <a:r>
                  <a:rPr lang="en-US" dirty="0" smtClean="0"/>
                  <a:t>e  a ,b , c, d</a:t>
                </a:r>
              </a:p>
              <a:p>
                <a:pPr marL="0" indent="0">
                  <a:buNone/>
                </a:pPr>
                <a:r>
                  <a:rPr lang="en-US" dirty="0" smtClean="0"/>
                  <a:t>n=5                           	                               Sol:  r=2</a:t>
                </a:r>
              </a:p>
              <a:p>
                <a:pPr marL="0" indent="0" algn="l">
                  <a:buNone/>
                </a:pPr>
                <a:r>
                  <a:rPr lang="en-US" dirty="0" smtClean="0"/>
                  <a:t>			 </a:t>
                </a:r>
                <a:r>
                  <a:rPr lang="en-US" dirty="0" smtClean="0"/>
                  <a:t>n </a:t>
                </a:r>
                <a:r>
                  <a:rPr lang="en-US" dirty="0" err="1" smtClean="0"/>
                  <a:t>Pr</a:t>
                </a:r>
                <a:r>
                  <a:rPr lang="en-US" dirty="0" smtClean="0"/>
                  <a:t>  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)!</m:t>
                        </m:r>
                      </m:den>
                    </m:f>
                  </m:oMath>
                </a14:m>
                <a:r>
                  <a:rPr lang="en-US" dirty="0" smtClean="0"/>
                  <a:t> =20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                                                                      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75" r="-118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717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التوافيق: "</a:t>
            </a:r>
            <a:r>
              <a:rPr lang="en-US" dirty="0" err="1" smtClean="0"/>
              <a:t>combinotion</a:t>
            </a:r>
            <a:r>
              <a:rPr lang="en-US" dirty="0" smtClean="0"/>
              <a:t>"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ar-IQ" dirty="0" smtClean="0"/>
                  <a:t>هي عدد الطرق للاختيار عندما لا يكون الترتيب مهما</a:t>
                </a:r>
              </a:p>
              <a:p>
                <a:pPr marL="0" indent="0">
                  <a:buNone/>
                </a:pPr>
                <a:r>
                  <a:rPr lang="ar-IQ" dirty="0" smtClean="0"/>
                  <a:t>ان عدد الطرق لاختيار </a:t>
                </a:r>
                <a:r>
                  <a:rPr lang="en-US" dirty="0" smtClean="0"/>
                  <a:t>r </a:t>
                </a:r>
                <a:r>
                  <a:rPr lang="ar-IQ" dirty="0" smtClean="0"/>
                  <a:t>من الاشياء من بين </a:t>
                </a:r>
                <a:r>
                  <a:rPr lang="en-US" dirty="0" smtClean="0"/>
                  <a:t>n </a:t>
                </a:r>
                <a:r>
                  <a:rPr lang="ar-IQ" dirty="0" smtClean="0"/>
                  <a:t>من الاشياء هو: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 smtClean="0">
                            <a:latin typeface="Cambria Math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/>
                            </a:rPr>
                            <m:t> </m:t>
                          </m:r>
                        </m:e>
                      </m:mr>
                      <m:m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</m:e>
                      </m:mr>
                    </m:m>
                  </m:oMath>
                </a14:m>
                <a:r>
                  <a:rPr lang="en-US" dirty="0" smtClean="0"/>
                  <a:t> </a:t>
                </a:r>
                <a:r>
                  <a:rPr lang="en-US" dirty="0" err="1" smtClean="0"/>
                  <a:t>Cr^n</a:t>
                </a:r>
                <a:r>
                  <a:rPr lang="en-US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)!</m:t>
                        </m:r>
                      </m:den>
                    </m:f>
                  </m:oMath>
                </a14:m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ملاحظه:ان عدد طرق التوافيق هو اقل من عدد طرق التبادل وذلك لوجود مضروب </a:t>
                </a:r>
                <a:r>
                  <a:rPr lang="en-US" dirty="0" smtClean="0"/>
                  <a:t> </a:t>
                </a:r>
                <a:r>
                  <a:rPr lang="en-US" dirty="0" smtClean="0"/>
                  <a:t>r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" t="-875" r="-118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ouble Bracket 3"/>
          <p:cNvSpPr/>
          <p:nvPr/>
        </p:nvSpPr>
        <p:spPr>
          <a:xfrm flipH="1">
            <a:off x="-1548680" y="3583620"/>
            <a:ext cx="288032" cy="45719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Left Bracket 4"/>
          <p:cNvSpPr/>
          <p:nvPr/>
        </p:nvSpPr>
        <p:spPr>
          <a:xfrm>
            <a:off x="-1738415" y="2420889"/>
            <a:ext cx="45719" cy="371962"/>
          </a:xfrm>
          <a:prstGeom prst="leftBracket">
            <a:avLst>
              <a:gd name="adj" fmla="val 1169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0936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مثال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ar-IQ" dirty="0" smtClean="0"/>
                  <a:t>مثال: ما هو عدد الطرق لاختيار (3) اشخاص من مجموعه مكونه من (5).</a:t>
                </a:r>
              </a:p>
              <a:p>
                <a:pPr marL="0" indent="0">
                  <a:buNone/>
                </a:pPr>
                <a:r>
                  <a:rPr lang="en-US" dirty="0" smtClean="0"/>
                  <a:t>Sol. :    n=5     r=3                                                              </a:t>
                </a:r>
              </a:p>
              <a:p>
                <a:pPr marL="0" indent="0">
                  <a:buNone/>
                </a:pPr>
                <a:r>
                  <a:rPr lang="en-US" dirty="0" smtClean="0"/>
                  <a:t>		       	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𝑟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)!</m:t>
                        </m:r>
                      </m:den>
                    </m:f>
                  </m:oMath>
                </a14:m>
                <a:r>
                  <a:rPr lang="en-US" dirty="0" smtClean="0"/>
                  <a:t>	 10=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!(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)!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ar-IQ" dirty="0" smtClean="0"/>
                  <a:t>ملاحظة:اذا كان لدينا </a:t>
                </a:r>
                <a:r>
                  <a:rPr lang="en-US" dirty="0" smtClean="0"/>
                  <a:t> n</a:t>
                </a:r>
                <a:r>
                  <a:rPr lang="ar-IQ" dirty="0" smtClean="0"/>
                  <a:t>من الاشياء و</a:t>
                </a:r>
                <a:r>
                  <a:rPr lang="en-US" dirty="0" smtClean="0"/>
                  <a:t>m</a:t>
                </a:r>
                <a:r>
                  <a:rPr lang="ar-IQ" dirty="0" smtClean="0"/>
                  <a:t> منها متشابه فان عدد الطرق يساوي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𝑚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ar-IQ" dirty="0" smtClean="0"/>
                  <a:t> </a:t>
                </a:r>
              </a:p>
              <a:p>
                <a:pPr marL="0" indent="0">
                  <a:buNone/>
                </a:pPr>
                <a:r>
                  <a:rPr lang="ar-IQ" dirty="0" smtClean="0"/>
                  <a:t>مثال بكم طريقة ممكنة لترتيب كلمة مشمش</a:t>
                </a:r>
              </a:p>
              <a:p>
                <a:pPr marL="0" indent="0">
                  <a:buNone/>
                </a:pPr>
                <a:r>
                  <a:rPr lang="en-US" dirty="0" smtClean="0"/>
                  <a:t>N=4</a:t>
                </a:r>
              </a:p>
              <a:p>
                <a:pPr marL="0" indent="0">
                  <a:buNone/>
                </a:pPr>
                <a:r>
                  <a:rPr lang="ar-IQ" dirty="0" smtClean="0"/>
                  <a:t>م =</a:t>
                </a:r>
                <a:r>
                  <a:rPr lang="en-US" dirty="0" smtClean="0"/>
                  <a:t>2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ش =</a:t>
                </a:r>
                <a:r>
                  <a:rPr lang="en-US" dirty="0" smtClean="0"/>
                  <a:t>2</a:t>
                </a:r>
                <a:endParaRPr lang="ar-IQ" dirty="0" smtClean="0"/>
              </a:p>
              <a:p>
                <a:pPr marL="0" indent="0">
                  <a:buNone/>
                </a:pPr>
                <a:r>
                  <a:rPr lang="ar-IQ" dirty="0" smtClean="0"/>
                  <a:t>عدد الطرق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4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2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!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r>
                          <a:rPr lang="ar-IQ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den>
                    </m:f>
                  </m:oMath>
                </a14:m>
                <a:r>
                  <a:rPr lang="ar-IQ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</a:rPr>
                          <m:t>4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3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ar-IQ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ar-IQ" b="0" i="1" dirty="0" smtClean="0">
                            <a:latin typeface="Cambria Math"/>
                          </a:rPr>
                          <m:t>1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/>
                          </a:rPr>
                          <m:t>.</m:t>
                        </m:r>
                        <m:r>
                          <a:rPr lang="en-US" b="0" i="1" dirty="0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6</a:t>
                </a:r>
                <a:r>
                  <a:rPr lang="ar-IQ" dirty="0" smtClean="0"/>
                  <a:t> عدد الطرق الممكنة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875" r="-1185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1699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r>
              <a:rPr lang="en-US" dirty="0" smtClean="0"/>
              <a:t> </a:t>
            </a:r>
            <a:r>
              <a:rPr lang="ar-IQ" dirty="0" smtClean="0"/>
              <a:t>تمارين</a:t>
            </a:r>
            <a:endParaRPr lang="ar-IQ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ar-IQ" dirty="0" smtClean="0"/>
                  <a:t>ماهو مفكوك كل مما ياتي </a:t>
                </a:r>
                <a:r>
                  <a:rPr lang="en-US" dirty="0" smtClean="0"/>
                  <a:t>5,0,1</a:t>
                </a:r>
                <a:endParaRPr lang="ar-IQ" dirty="0" smtClean="0"/>
              </a:p>
              <a:p>
                <a:r>
                  <a:rPr lang="ar-IQ" dirty="0" smtClean="0"/>
                  <a:t>برهن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IQ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!</m:t>
                        </m:r>
                      </m:num>
                      <m:den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  <m:r>
                          <a:rPr lang="ar-IQ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ar-IQ" dirty="0" smtClean="0"/>
                  <a:t>=</a:t>
                </a:r>
                <a:r>
                  <a:rPr lang="en-US" dirty="0" smtClean="0"/>
                  <a:t> (n-1)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!</m:t>
                    </m:r>
                  </m:oMath>
                </a14:m>
                <a:endParaRPr lang="ar-IQ" dirty="0" smtClean="0"/>
              </a:p>
              <a:p>
                <a:r>
                  <a:rPr lang="ar-IQ" dirty="0" smtClean="0"/>
                  <a:t>اذا كان لدينا اربعة احرف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 واختير منها حرفان فما هي الطرق التي يمكن بها اختيارهذين الحرفين</a:t>
                </a:r>
              </a:p>
              <a:p>
                <a:r>
                  <a:rPr lang="ar-IQ" dirty="0" smtClean="0"/>
                  <a:t>ما هي عدد الطرق التي يمكن ان نرتب بها حروف كلمة باب</a:t>
                </a:r>
                <a:endParaRPr lang="ar-IQ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2" t="-2022" r="-177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72780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447</TotalTime>
  <Words>190</Words>
  <Application>Microsoft Office PowerPoint</Application>
  <PresentationFormat>On-screen Show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التباديل :"Permutation"</vt:lpstr>
      <vt:lpstr>التوافيق: "combinotion"</vt:lpstr>
      <vt:lpstr> مثال</vt:lpstr>
      <vt:lpstr>  تمارين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مبادئ الاحتمالات</dc:title>
  <dc:creator>LAITH</dc:creator>
  <cp:lastModifiedBy>LAITH</cp:lastModifiedBy>
  <cp:revision>50</cp:revision>
  <dcterms:created xsi:type="dcterms:W3CDTF">2020-11-30T18:32:18Z</dcterms:created>
  <dcterms:modified xsi:type="dcterms:W3CDTF">2020-12-30T12:37:13Z</dcterms:modified>
</cp:coreProperties>
</file>