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6"/>
  </p:notesMasterIdLst>
  <p:sldIdLst>
    <p:sldId id="266" r:id="rId2"/>
    <p:sldId id="267" r:id="rId3"/>
    <p:sldId id="268" r:id="rId4"/>
    <p:sldId id="26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C38B515-1C91-4F50-ADE2-19026D3DC8D5}" type="datetimeFigureOut">
              <a:rPr lang="ar-IQ" smtClean="0"/>
              <a:t>16/04/1442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E439365-22E2-48E6-8CD0-6F3E5927A9F8}" type="slidenum">
              <a:rPr lang="ar-IQ" smtClean="0"/>
              <a:t>‹#›</a:t>
            </a:fld>
            <a:endParaRPr lang="ar-IQ"/>
          </a:p>
        </p:txBody>
      </p:sp>
    </p:spTree>
    <p:extLst>
      <p:ext uri="{BB962C8B-B14F-4D97-AF65-F5344CB8AC3E}">
        <p14:creationId xmlns:p14="http://schemas.microsoft.com/office/powerpoint/2010/main" val="333482526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08DED93-C49D-44FD-A281-8CBE8BE34FB3}" type="datetimeFigureOut">
              <a:rPr lang="ar-IQ" smtClean="0"/>
              <a:t>16/04/1442</a:t>
            </a:fld>
            <a:endParaRPr lang="ar-IQ"/>
          </a:p>
        </p:txBody>
      </p:sp>
      <p:sp>
        <p:nvSpPr>
          <p:cNvPr id="17" name="Footer Placeholder 16"/>
          <p:cNvSpPr>
            <a:spLocks noGrp="1"/>
          </p:cNvSpPr>
          <p:nvPr>
            <p:ph type="ftr" sz="quarter" idx="11"/>
          </p:nvPr>
        </p:nvSpPr>
        <p:spPr/>
        <p:txBody>
          <a:bodyPr/>
          <a:lstStyle/>
          <a:p>
            <a:endParaRPr lang="ar-IQ"/>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474CBDA-88B8-4396-A3A4-E3E2A5D0EDFC}" type="slidenum">
              <a:rPr lang="ar-IQ" smtClean="0"/>
              <a:t>‹#›</a:t>
            </a:fld>
            <a:endParaRPr lang="ar-IQ"/>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8DED93-C49D-44FD-A281-8CBE8BE34FB3}" type="datetimeFigureOut">
              <a:rPr lang="ar-IQ" smtClean="0"/>
              <a:t>16/04/1442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74CBDA-88B8-4396-A3A4-E3E2A5D0EDFC}"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474CBDA-88B8-4396-A3A4-E3E2A5D0EDFC}" type="slidenum">
              <a:rPr lang="ar-IQ" smtClean="0"/>
              <a:t>‹#›</a:t>
            </a:fld>
            <a:endParaRPr lang="ar-IQ"/>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8DED93-C49D-44FD-A281-8CBE8BE34FB3}" type="datetimeFigureOut">
              <a:rPr lang="ar-IQ" smtClean="0"/>
              <a:t>16/04/1442</a:t>
            </a:fld>
            <a:endParaRPr lang="ar-IQ"/>
          </a:p>
        </p:txBody>
      </p:sp>
      <p:sp>
        <p:nvSpPr>
          <p:cNvPr id="5" name="Footer Placeholder 4"/>
          <p:cNvSpPr>
            <a:spLocks noGrp="1"/>
          </p:cNvSpPr>
          <p:nvPr>
            <p:ph type="ftr" sz="quarter" idx="11"/>
          </p:nvPr>
        </p:nvSpPr>
        <p:spPr/>
        <p:txBody>
          <a:bodyPr/>
          <a:lstStyle/>
          <a:p>
            <a:endParaRPr lang="ar-IQ"/>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08DED93-C49D-44FD-A281-8CBE8BE34FB3}" type="datetimeFigureOut">
              <a:rPr lang="ar-IQ" smtClean="0"/>
              <a:t>16/04/1442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4361688" y="1026372"/>
            <a:ext cx="457200" cy="441325"/>
          </a:xfrm>
        </p:spPr>
        <p:txBody>
          <a:bodyPr/>
          <a:lstStyle/>
          <a:p>
            <a:fld id="{F474CBDA-88B8-4396-A3A4-E3E2A5D0EDFC}" type="slidenum">
              <a:rPr lang="ar-IQ" smtClean="0"/>
              <a:t>‹#›</a:t>
            </a:fld>
            <a:endParaRPr lang="ar-IQ"/>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ar-IQ"/>
          </a:p>
        </p:txBody>
      </p:sp>
      <p:sp>
        <p:nvSpPr>
          <p:cNvPr id="4" name="Date Placeholder 3"/>
          <p:cNvSpPr>
            <a:spLocks noGrp="1"/>
          </p:cNvSpPr>
          <p:nvPr>
            <p:ph type="dt" sz="half" idx="10"/>
          </p:nvPr>
        </p:nvSpPr>
        <p:spPr/>
        <p:txBody>
          <a:bodyPr/>
          <a:lstStyle/>
          <a:p>
            <a:fld id="{B08DED93-C49D-44FD-A281-8CBE8BE34FB3}" type="datetimeFigureOut">
              <a:rPr lang="ar-IQ" smtClean="0"/>
              <a:t>16/04/1442</a:t>
            </a:fld>
            <a:endParaRPr lang="ar-IQ"/>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474CBDA-88B8-4396-A3A4-E3E2A5D0EDFC}" type="slidenum">
              <a:rPr lang="ar-IQ" smtClean="0"/>
              <a:t>‹#›</a:t>
            </a:fld>
            <a:endParaRPr lang="ar-IQ"/>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08DED93-C49D-44FD-A281-8CBE8BE34FB3}" type="datetimeFigureOut">
              <a:rPr lang="ar-IQ" smtClean="0"/>
              <a:t>16/04/1442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74CBDA-88B8-4396-A3A4-E3E2A5D0EDFC}" type="slidenum">
              <a:rPr lang="ar-IQ" smtClean="0"/>
              <a:t>‹#›</a:t>
            </a:fld>
            <a:endParaRPr lang="ar-IQ"/>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08DED93-C49D-44FD-A281-8CBE8BE34FB3}" type="datetimeFigureOut">
              <a:rPr lang="ar-IQ" smtClean="0"/>
              <a:t>16/04/1442</a:t>
            </a:fld>
            <a:endParaRPr lang="ar-IQ"/>
          </a:p>
        </p:txBody>
      </p:sp>
      <p:sp>
        <p:nvSpPr>
          <p:cNvPr id="8" name="Footer Placeholder 7"/>
          <p:cNvSpPr>
            <a:spLocks noGrp="1"/>
          </p:cNvSpPr>
          <p:nvPr>
            <p:ph type="ftr" sz="quarter" idx="11"/>
          </p:nvPr>
        </p:nvSpPr>
        <p:spPr>
          <a:xfrm>
            <a:off x="304800" y="6409944"/>
            <a:ext cx="3581400" cy="365760"/>
          </a:xfrm>
        </p:spPr>
        <p:txBody>
          <a:bodyPr/>
          <a:lstStyle/>
          <a:p>
            <a:endParaRPr lang="ar-IQ"/>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474CBDA-88B8-4396-A3A4-E3E2A5D0EDFC}" type="slidenum">
              <a:rPr lang="ar-IQ" smtClean="0"/>
              <a:t>‹#›</a:t>
            </a:fld>
            <a:endParaRPr lang="ar-IQ"/>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8DED93-C49D-44FD-A281-8CBE8BE34FB3}" type="datetimeFigureOut">
              <a:rPr lang="ar-IQ" smtClean="0"/>
              <a:t>16/04/1442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a:xfrm>
            <a:off x="4343400" y="1036020"/>
            <a:ext cx="457200" cy="441325"/>
          </a:xfrm>
        </p:spPr>
        <p:txBody>
          <a:bodyPr/>
          <a:lstStyle/>
          <a:p>
            <a:fld id="{F474CBDA-88B8-4396-A3A4-E3E2A5D0EDF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08DED93-C49D-44FD-A281-8CBE8BE34FB3}" type="datetimeFigureOut">
              <a:rPr lang="ar-IQ" smtClean="0"/>
              <a:t>16/04/1442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474CBDA-88B8-4396-A3A4-E3E2A5D0EDF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474CBDA-88B8-4396-A3A4-E3E2A5D0EDFC}" type="slidenum">
              <a:rPr lang="ar-IQ" smtClean="0"/>
              <a:t>‹#›</a:t>
            </a:fld>
            <a:endParaRPr lang="ar-IQ"/>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08DED93-C49D-44FD-A281-8CBE8BE34FB3}" type="datetimeFigureOut">
              <a:rPr lang="ar-IQ" smtClean="0"/>
              <a:t>16/04/1442</a:t>
            </a:fld>
            <a:endParaRPr lang="ar-IQ"/>
          </a:p>
        </p:txBody>
      </p:sp>
      <p:sp>
        <p:nvSpPr>
          <p:cNvPr id="6" name="Footer Placeholder 5"/>
          <p:cNvSpPr>
            <a:spLocks noGrp="1"/>
          </p:cNvSpPr>
          <p:nvPr>
            <p:ph type="ftr" sz="quarter" idx="11"/>
          </p:nvPr>
        </p:nvSpPr>
        <p:spPr>
          <a:xfrm>
            <a:off x="301752" y="6410848"/>
            <a:ext cx="3383280" cy="365760"/>
          </a:xfrm>
        </p:spPr>
        <p:txBody>
          <a:bodyPr/>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474CBDA-88B8-4396-A3A4-E3E2A5D0EDFC}" type="slidenum">
              <a:rPr lang="ar-IQ" smtClean="0"/>
              <a:t>‹#›</a:t>
            </a:fld>
            <a:endParaRPr lang="ar-IQ"/>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B08DED93-C49D-44FD-A281-8CBE8BE34FB3}" type="datetimeFigureOut">
              <a:rPr lang="ar-IQ" smtClean="0"/>
              <a:t>16/04/1442</a:t>
            </a:fld>
            <a:endParaRPr lang="ar-IQ"/>
          </a:p>
        </p:txBody>
      </p:sp>
      <p:sp>
        <p:nvSpPr>
          <p:cNvPr id="6" name="Footer Placeholder 5"/>
          <p:cNvSpPr>
            <a:spLocks noGrp="1"/>
          </p:cNvSpPr>
          <p:nvPr>
            <p:ph type="ftr" sz="quarter" idx="11"/>
          </p:nvPr>
        </p:nvSpPr>
        <p:spPr>
          <a:xfrm>
            <a:off x="301752" y="6410848"/>
            <a:ext cx="3584448" cy="365760"/>
          </a:xfrm>
        </p:spPr>
        <p:txBody>
          <a:bodyPr/>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08DED93-C49D-44FD-A281-8CBE8BE34FB3}" type="datetimeFigureOut">
              <a:rPr lang="ar-IQ" smtClean="0"/>
              <a:t>16/04/1442</a:t>
            </a:fld>
            <a:endParaRPr lang="ar-IQ"/>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IQ"/>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474CBDA-88B8-4396-A3A4-E3E2A5D0EDFC}" type="slidenum">
              <a:rPr lang="ar-IQ" smtClean="0"/>
              <a:t>‹#›</a:t>
            </a:fld>
            <a:endParaRPr lang="ar-IQ"/>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طرق العد:"</a:t>
            </a:r>
            <a:r>
              <a:rPr lang="en-US" dirty="0" smtClean="0"/>
              <a:t>Counting methods"</a:t>
            </a:r>
            <a:endParaRPr lang="ar-IQ" dirty="0"/>
          </a:p>
        </p:txBody>
      </p:sp>
      <p:sp>
        <p:nvSpPr>
          <p:cNvPr id="3" name="Content Placeholder 2"/>
          <p:cNvSpPr>
            <a:spLocks noGrp="1"/>
          </p:cNvSpPr>
          <p:nvPr>
            <p:ph sz="quarter" idx="1"/>
          </p:nvPr>
        </p:nvSpPr>
        <p:spPr/>
        <p:txBody>
          <a:bodyPr>
            <a:normAutofit/>
          </a:bodyPr>
          <a:lstStyle/>
          <a:p>
            <a:pPr marL="0" indent="0">
              <a:buNone/>
            </a:pPr>
            <a:r>
              <a:rPr lang="ar-IQ" dirty="0" smtClean="0"/>
              <a:t>-1 </a:t>
            </a:r>
            <a:r>
              <a:rPr lang="ar-IQ" b="1" u="sng" dirty="0" smtClean="0"/>
              <a:t>طريقه الضرب</a:t>
            </a:r>
            <a:r>
              <a:rPr lang="ar-IQ" dirty="0" smtClean="0"/>
              <a:t>: " طريقه الاساسيه للعد" : تستخدم اذا كانت الحوادث مستقلة عن بعضها اذا كان عدد الطرق لانجاز تجربه تتضمن 3 مراحل هو </a:t>
            </a:r>
            <a:r>
              <a:rPr lang="en-US" dirty="0" smtClean="0"/>
              <a:t>n1 </a:t>
            </a:r>
            <a:r>
              <a:rPr lang="ar-IQ" dirty="0" smtClean="0"/>
              <a:t>للمرحله الاولى و</a:t>
            </a:r>
            <a:r>
              <a:rPr lang="en-US" dirty="0" smtClean="0"/>
              <a:t>n2  </a:t>
            </a:r>
            <a:r>
              <a:rPr lang="ar-IQ" dirty="0" smtClean="0"/>
              <a:t>للمرحله الثانيه و</a:t>
            </a:r>
            <a:r>
              <a:rPr lang="en-US" dirty="0" smtClean="0"/>
              <a:t>n3 </a:t>
            </a:r>
            <a:r>
              <a:rPr lang="ar-IQ" dirty="0" smtClean="0"/>
              <a:t>للمرحله الثالثه فأن عدد الطرق الكليه لانجاز التجربه هو :          </a:t>
            </a:r>
            <a:r>
              <a:rPr lang="en-US" dirty="0" smtClean="0"/>
              <a:t>n1 x n2 x n3</a:t>
            </a:r>
          </a:p>
          <a:p>
            <a:pPr marL="0" indent="0">
              <a:buNone/>
            </a:pPr>
            <a:r>
              <a:rPr lang="ar-IQ" dirty="0" smtClean="0"/>
              <a:t>وبالتالي فأن اذا كانت التجربه تتضمن </a:t>
            </a:r>
            <a:r>
              <a:rPr lang="en-US" dirty="0" smtClean="0"/>
              <a:t>k </a:t>
            </a:r>
            <a:r>
              <a:rPr lang="ar-IQ" dirty="0" smtClean="0"/>
              <a:t>من المراحل بحيث ان عدد الطرق او النتائج للمرحله الاولى </a:t>
            </a:r>
            <a:r>
              <a:rPr lang="en-US" dirty="0" smtClean="0"/>
              <a:t>n1 </a:t>
            </a:r>
            <a:r>
              <a:rPr lang="ar-IQ" dirty="0" smtClean="0"/>
              <a:t>وعدد الطرق او النتائج للمرحله </a:t>
            </a:r>
            <a:r>
              <a:rPr lang="en-US" dirty="0" smtClean="0"/>
              <a:t>k </a:t>
            </a:r>
            <a:r>
              <a:rPr lang="ar-IQ" dirty="0" smtClean="0"/>
              <a:t>هو </a:t>
            </a:r>
            <a:r>
              <a:rPr lang="en-US" dirty="0" err="1" smtClean="0"/>
              <a:t>nk</a:t>
            </a:r>
            <a:r>
              <a:rPr lang="en-US" dirty="0" smtClean="0"/>
              <a:t> </a:t>
            </a:r>
            <a:r>
              <a:rPr lang="ar-IQ" dirty="0" smtClean="0"/>
              <a:t>فان عدد النتائج الكليه للتجربه هو :               </a:t>
            </a:r>
            <a:r>
              <a:rPr lang="en-US" dirty="0" smtClean="0"/>
              <a:t>n1 x n2 x………x </a:t>
            </a:r>
            <a:r>
              <a:rPr lang="en-US" dirty="0" err="1" smtClean="0"/>
              <a:t>nk</a:t>
            </a:r>
            <a:endParaRPr lang="en-US" dirty="0"/>
          </a:p>
        </p:txBody>
      </p:sp>
    </p:spTree>
    <p:extLst>
      <p:ext uri="{BB962C8B-B14F-4D97-AF65-F5344CB8AC3E}">
        <p14:creationId xmlns:p14="http://schemas.microsoft.com/office/powerpoint/2010/main" val="3217552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مثال</a:t>
            </a:r>
            <a:endParaRPr lang="ar-IQ" dirty="0"/>
          </a:p>
        </p:txBody>
      </p:sp>
      <p:sp>
        <p:nvSpPr>
          <p:cNvPr id="3" name="Content Placeholder 2"/>
          <p:cNvSpPr>
            <a:spLocks noGrp="1"/>
          </p:cNvSpPr>
          <p:nvPr>
            <p:ph sz="quarter" idx="1"/>
          </p:nvPr>
        </p:nvSpPr>
        <p:spPr/>
        <p:txBody>
          <a:bodyPr>
            <a:normAutofit/>
          </a:bodyPr>
          <a:lstStyle/>
          <a:p>
            <a:pPr marL="0" indent="0">
              <a:buNone/>
            </a:pPr>
            <a:r>
              <a:rPr lang="ar-IQ" dirty="0" smtClean="0"/>
              <a:t>مثال: رميت قطعه نقود 3 مرات ما هوالعدد النتائج الكليه للتجربه؟ </a:t>
            </a:r>
          </a:p>
          <a:p>
            <a:pPr marL="0" indent="0">
              <a:buNone/>
            </a:pPr>
            <a:r>
              <a:rPr lang="ar-IQ" dirty="0" smtClean="0"/>
              <a:t>                       </a:t>
            </a:r>
            <a:r>
              <a:rPr lang="en-US" dirty="0" smtClean="0"/>
              <a:t>S0L:     2x2x2=8 </a:t>
            </a:r>
            <a:endParaRPr lang="ar-IQ" dirty="0" smtClean="0"/>
          </a:p>
          <a:p>
            <a:pPr marL="0" indent="0">
              <a:buNone/>
            </a:pPr>
            <a:r>
              <a:rPr lang="ar-IQ" dirty="0" smtClean="0"/>
              <a:t> -</a:t>
            </a:r>
            <a:r>
              <a:rPr lang="ar-IQ" b="1" u="sng" dirty="0" smtClean="0"/>
              <a:t>2طريقه الجمع</a:t>
            </a:r>
            <a:r>
              <a:rPr lang="ar-IQ" dirty="0" smtClean="0"/>
              <a:t>: اذا كانت تجربتان متنافيتان اي ان  </a:t>
            </a:r>
            <a:r>
              <a:rPr lang="en-US" dirty="0" smtClean="0"/>
              <a:t>A∩B=ᴓ </a:t>
            </a:r>
            <a:r>
              <a:rPr lang="ar-IQ" dirty="0" smtClean="0"/>
              <a:t>وكانت الاولى  تحدث في </a:t>
            </a:r>
            <a:r>
              <a:rPr lang="en-US" dirty="0" smtClean="0"/>
              <a:t>N </a:t>
            </a:r>
            <a:r>
              <a:rPr lang="ar-IQ" dirty="0" smtClean="0"/>
              <a:t>من المرات وكانت التجربه الثانيه تحدث في </a:t>
            </a:r>
            <a:r>
              <a:rPr lang="en-US" dirty="0" smtClean="0"/>
              <a:t>M </a:t>
            </a:r>
            <a:r>
              <a:rPr lang="ar-IQ" dirty="0" smtClean="0"/>
              <a:t>من المرات فان عدد الطرق يكون </a:t>
            </a:r>
            <a:r>
              <a:rPr lang="en-US" dirty="0" err="1" smtClean="0"/>
              <a:t>n+m</a:t>
            </a:r>
            <a:endParaRPr lang="ar-IQ" dirty="0" smtClean="0"/>
          </a:p>
          <a:p>
            <a:pPr marL="0" indent="0">
              <a:buNone/>
            </a:pPr>
            <a:r>
              <a:rPr lang="ar-IQ" dirty="0" smtClean="0"/>
              <a:t>ويمكن تقييم هذه الظاهره الى </a:t>
            </a:r>
            <a:r>
              <a:rPr lang="en-US" dirty="0" smtClean="0"/>
              <a:t>k</a:t>
            </a:r>
            <a:r>
              <a:rPr lang="ar-IQ" dirty="0" smtClean="0"/>
              <a:t>من التجارب فان حدوث واحده منها يكون</a:t>
            </a:r>
          </a:p>
          <a:p>
            <a:pPr marL="0" indent="0">
              <a:buNone/>
            </a:pPr>
            <a:r>
              <a:rPr lang="ar-IQ" dirty="0" smtClean="0"/>
              <a:t>من الطرق     </a:t>
            </a:r>
            <a:r>
              <a:rPr lang="en-US" dirty="0" err="1" smtClean="0"/>
              <a:t>n+m</a:t>
            </a:r>
            <a:r>
              <a:rPr lang="en-US" dirty="0" smtClean="0"/>
              <a:t>+…….+k</a:t>
            </a:r>
            <a:endParaRPr lang="en-US" dirty="0"/>
          </a:p>
        </p:txBody>
      </p:sp>
    </p:spTree>
    <p:extLst>
      <p:ext uri="{BB962C8B-B14F-4D97-AF65-F5344CB8AC3E}">
        <p14:creationId xmlns:p14="http://schemas.microsoft.com/office/powerpoint/2010/main" val="1877709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مثال</a:t>
            </a:r>
            <a:endParaRPr lang="ar-IQ" dirty="0"/>
          </a:p>
        </p:txBody>
      </p:sp>
      <p:sp>
        <p:nvSpPr>
          <p:cNvPr id="3" name="Content Placeholder 2"/>
          <p:cNvSpPr>
            <a:spLocks noGrp="1"/>
          </p:cNvSpPr>
          <p:nvPr>
            <p:ph sz="quarter" idx="1"/>
          </p:nvPr>
        </p:nvSpPr>
        <p:spPr/>
        <p:txBody>
          <a:bodyPr>
            <a:normAutofit/>
          </a:bodyPr>
          <a:lstStyle/>
          <a:p>
            <a:r>
              <a:rPr lang="ar-IQ" dirty="0" smtClean="0"/>
              <a:t>مثال:اراد طالب ان يسجل في مقرر واحد فقط من فصل ما فاذا كان متاح امامه في ذلك الفصل اربعه مقررات في الرياضيات وثلاثه في الفيزياء واثنان في الكيمياء فما عدد الاختيارات التي لديه</a:t>
            </a:r>
          </a:p>
          <a:p>
            <a:r>
              <a:rPr lang="en-US" dirty="0" smtClean="0"/>
              <a:t>SOL:   2+3+4=9 </a:t>
            </a:r>
            <a:endParaRPr lang="ar-IQ" dirty="0" smtClean="0"/>
          </a:p>
          <a:p>
            <a:r>
              <a:rPr lang="ar-IQ" dirty="0" smtClean="0"/>
              <a:t>ملاحظة الفرق بين الطريقتين :اذا يريد عدد الطرق الممكنة للحادثة الاولى اوالثانية نستخدم قاعدة الجمع</a:t>
            </a:r>
          </a:p>
          <a:p>
            <a:r>
              <a:rPr lang="ar-IQ" dirty="0" smtClean="0"/>
              <a:t>واذا يريد عدد الطرق الممكنة للحادثة الاولى والثانية نستخدم قاعدة الضرب</a:t>
            </a:r>
            <a:endParaRPr lang="ar-IQ" dirty="0"/>
          </a:p>
        </p:txBody>
      </p:sp>
    </p:spTree>
    <p:extLst>
      <p:ext uri="{BB962C8B-B14F-4D97-AF65-F5344CB8AC3E}">
        <p14:creationId xmlns:p14="http://schemas.microsoft.com/office/powerpoint/2010/main" val="2415457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المفكوك: "</a:t>
            </a:r>
            <a:r>
              <a:rPr lang="en-US" dirty="0" smtClean="0"/>
              <a:t>Factorial"</a:t>
            </a:r>
            <a:endParaRPr lang="ar-IQ" dirty="0"/>
          </a:p>
        </p:txBody>
      </p:sp>
      <p:sp>
        <p:nvSpPr>
          <p:cNvPr id="3" name="Content Placeholder 2"/>
          <p:cNvSpPr>
            <a:spLocks noGrp="1"/>
          </p:cNvSpPr>
          <p:nvPr>
            <p:ph sz="quarter" idx="1"/>
          </p:nvPr>
        </p:nvSpPr>
        <p:spPr/>
        <p:txBody>
          <a:bodyPr/>
          <a:lstStyle/>
          <a:p>
            <a:pPr marL="0" indent="0">
              <a:buNone/>
            </a:pPr>
            <a:r>
              <a:rPr lang="ar-IQ" dirty="0" smtClean="0"/>
              <a:t>المفكوك لاي عدد </a:t>
            </a:r>
            <a:r>
              <a:rPr lang="en-US" dirty="0" smtClean="0"/>
              <a:t>n </a:t>
            </a:r>
            <a:r>
              <a:rPr lang="ar-IQ" dirty="0" smtClean="0"/>
              <a:t>يرمز له بالرمز</a:t>
            </a:r>
            <a:r>
              <a:rPr lang="en-US" dirty="0" smtClean="0"/>
              <a:t>n! </a:t>
            </a:r>
            <a:r>
              <a:rPr lang="ar-IQ" dirty="0" smtClean="0"/>
              <a:t>حيث ان </a:t>
            </a:r>
          </a:p>
          <a:p>
            <a:pPr marL="0" indent="0">
              <a:buNone/>
            </a:pPr>
            <a:r>
              <a:rPr lang="en-US" dirty="0" smtClean="0"/>
              <a:t>n!=n(n-1)(n-2) x…………….x 4x 3x 2x 1</a:t>
            </a:r>
          </a:p>
          <a:p>
            <a:pPr marL="0" indent="0">
              <a:buNone/>
            </a:pPr>
            <a:r>
              <a:rPr lang="en-US" dirty="0" smtClean="0"/>
              <a:t>1=!0 </a:t>
            </a:r>
            <a:r>
              <a:rPr lang="ar-IQ" dirty="0" smtClean="0"/>
              <a:t>بالتعريف</a:t>
            </a:r>
          </a:p>
          <a:p>
            <a:pPr marL="0" indent="0">
              <a:buNone/>
            </a:pPr>
            <a:r>
              <a:rPr lang="ar-IQ" dirty="0" smtClean="0"/>
              <a:t>مثال:اوجد مفكوك الاعداد الاتيه:    4,5,6</a:t>
            </a:r>
          </a:p>
          <a:p>
            <a:pPr marL="0" indent="0">
              <a:buNone/>
            </a:pPr>
            <a:r>
              <a:rPr lang="en-US" dirty="0" smtClean="0"/>
              <a:t>SOL:     4!=4 x 3 x 2 x 1=24</a:t>
            </a:r>
          </a:p>
          <a:p>
            <a:pPr marL="0" indent="0">
              <a:buNone/>
            </a:pPr>
            <a:r>
              <a:rPr lang="en-US" dirty="0" smtClean="0"/>
              <a:t>5!=5 x 4 x 3 x 2 x 1=120 </a:t>
            </a:r>
          </a:p>
          <a:p>
            <a:pPr marL="0" indent="0">
              <a:buNone/>
            </a:pPr>
            <a:r>
              <a:rPr lang="en-US" dirty="0" smtClean="0"/>
              <a:t>6!=6 x 5 x 4 x 3 x 2 x 1=720</a:t>
            </a:r>
            <a:endParaRPr lang="en-US" dirty="0"/>
          </a:p>
        </p:txBody>
      </p:sp>
    </p:spTree>
    <p:extLst>
      <p:ext uri="{BB962C8B-B14F-4D97-AF65-F5344CB8AC3E}">
        <p14:creationId xmlns:p14="http://schemas.microsoft.com/office/powerpoint/2010/main" val="332803374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320</TotalTime>
  <Words>306</Words>
  <Application>Microsoft Office PowerPoint</Application>
  <PresentationFormat>On-screen Show (4:3)</PresentationFormat>
  <Paragraphs>22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Civic</vt:lpstr>
      <vt:lpstr>طرق العد:"Counting methods"</vt:lpstr>
      <vt:lpstr>مثال</vt:lpstr>
      <vt:lpstr>مثال</vt:lpstr>
      <vt:lpstr>المفكوك: "Factorial"</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الاحتمالات</dc:title>
  <dc:creator>LAITH</dc:creator>
  <cp:lastModifiedBy>LAITH</cp:lastModifiedBy>
  <cp:revision>38</cp:revision>
  <dcterms:created xsi:type="dcterms:W3CDTF">2020-11-30T18:32:18Z</dcterms:created>
  <dcterms:modified xsi:type="dcterms:W3CDTF">2020-12-01T19:01:05Z</dcterms:modified>
</cp:coreProperties>
</file>