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74E0E8-27B2-443B-AC3D-03F535B0D03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9E035DC4-BAFC-43BB-B221-2CE6BF7DF04D}">
      <dgm:prSet phldrT="[Text]"/>
      <dgm:spPr/>
      <dgm:t>
        <a:bodyPr/>
        <a:lstStyle/>
        <a:p>
          <a:r>
            <a:rPr lang="ar-IQ" dirty="0">
              <a:latin typeface="Arial" panose="020B0604020202020204" pitchFamily="34" charset="0"/>
              <a:cs typeface="Arial" panose="020B0604020202020204" pitchFamily="34" charset="0"/>
            </a:rPr>
            <a:t>أنواع طريقة تدريب المرتفعات</a:t>
          </a:r>
          <a:endParaRPr lang="en-US" dirty="0">
            <a:latin typeface="Arial" panose="020B0604020202020204" pitchFamily="34" charset="0"/>
            <a:cs typeface="Arial" panose="020B0604020202020204" pitchFamily="34" charset="0"/>
          </a:endParaRPr>
        </a:p>
      </dgm:t>
    </dgm:pt>
    <dgm:pt modelId="{9D9E5D86-5E9A-4D42-BE57-FAFDE823DE37}" type="parTrans" cxnId="{6D78C446-B01B-40C1-B5E0-C4705DA1F48B}">
      <dgm:prSet/>
      <dgm:spPr/>
      <dgm:t>
        <a:bodyPr/>
        <a:lstStyle/>
        <a:p>
          <a:endParaRPr lang="en-US"/>
        </a:p>
      </dgm:t>
    </dgm:pt>
    <dgm:pt modelId="{F71871EF-2EBC-4251-A443-60391951DD63}" type="sibTrans" cxnId="{6D78C446-B01B-40C1-B5E0-C4705DA1F48B}">
      <dgm:prSet/>
      <dgm:spPr/>
      <dgm:t>
        <a:bodyPr/>
        <a:lstStyle/>
        <a:p>
          <a:endParaRPr lang="en-US"/>
        </a:p>
      </dgm:t>
    </dgm:pt>
    <dgm:pt modelId="{D8556B58-6CB0-4FEC-AD29-4F0DB3C207F6}">
      <dgm:prSet phldrT="[Text]"/>
      <dgm:spPr/>
      <dgm:t>
        <a:bodyPr/>
        <a:lstStyle/>
        <a:p>
          <a:r>
            <a:rPr lang="ar-IQ" dirty="0">
              <a:latin typeface="Arial" panose="020B0604020202020204" pitchFamily="34" charset="0"/>
              <a:cs typeface="Arial" panose="020B0604020202020204" pitchFamily="34" charset="0"/>
            </a:rPr>
            <a:t>طريقة تدريب صعود المرتفعات</a:t>
          </a:r>
          <a:endParaRPr lang="en-US" dirty="0">
            <a:latin typeface="Arial" panose="020B0604020202020204" pitchFamily="34" charset="0"/>
            <a:cs typeface="Arial" panose="020B0604020202020204" pitchFamily="34" charset="0"/>
          </a:endParaRPr>
        </a:p>
      </dgm:t>
    </dgm:pt>
    <dgm:pt modelId="{E0BF84DC-BBBA-4849-9FA7-926F97A77DCC}" type="parTrans" cxnId="{F8B08F52-E7A0-4947-ACDA-0CE7C477813B}">
      <dgm:prSet/>
      <dgm:spPr/>
      <dgm:t>
        <a:bodyPr/>
        <a:lstStyle/>
        <a:p>
          <a:endParaRPr lang="en-US"/>
        </a:p>
      </dgm:t>
    </dgm:pt>
    <dgm:pt modelId="{2864AE9F-F2BB-4280-B7C6-A8821B76E77A}" type="sibTrans" cxnId="{F8B08F52-E7A0-4947-ACDA-0CE7C477813B}">
      <dgm:prSet/>
      <dgm:spPr/>
      <dgm:t>
        <a:bodyPr/>
        <a:lstStyle/>
        <a:p>
          <a:endParaRPr lang="en-US"/>
        </a:p>
      </dgm:t>
    </dgm:pt>
    <dgm:pt modelId="{103704E5-FF86-4117-A1FC-08A8AC1E5FD7}">
      <dgm:prSet phldrT="[Text]"/>
      <dgm:spPr/>
      <dgm:t>
        <a:bodyPr/>
        <a:lstStyle/>
        <a:p>
          <a:r>
            <a:rPr lang="ar-IQ" baseline="0" dirty="0">
              <a:latin typeface="Arial" panose="020B0604020202020204" pitchFamily="34" charset="0"/>
              <a:cs typeface="Arial" panose="020B0604020202020204" pitchFamily="34" charset="0"/>
            </a:rPr>
            <a:t>طريقة تدريب الهايبوكسك	</a:t>
          </a:r>
          <a:endParaRPr lang="en-US" baseline="0" dirty="0">
            <a:latin typeface="Arial" panose="020B0604020202020204" pitchFamily="34" charset="0"/>
            <a:cs typeface="Arial" panose="020B0604020202020204" pitchFamily="34" charset="0"/>
          </a:endParaRPr>
        </a:p>
      </dgm:t>
    </dgm:pt>
    <dgm:pt modelId="{BDAF0ECE-A62F-4A23-A84E-6694321499E8}" type="parTrans" cxnId="{997E995B-5906-4841-9922-E8CB05435260}">
      <dgm:prSet/>
      <dgm:spPr/>
      <dgm:t>
        <a:bodyPr/>
        <a:lstStyle/>
        <a:p>
          <a:endParaRPr lang="en-US"/>
        </a:p>
      </dgm:t>
    </dgm:pt>
    <dgm:pt modelId="{36DD24BE-CF0C-4C06-89C3-33AC05F7A92A}" type="sibTrans" cxnId="{997E995B-5906-4841-9922-E8CB05435260}">
      <dgm:prSet/>
      <dgm:spPr/>
      <dgm:t>
        <a:bodyPr/>
        <a:lstStyle/>
        <a:p>
          <a:endParaRPr lang="en-US"/>
        </a:p>
      </dgm:t>
    </dgm:pt>
    <dgm:pt modelId="{90FFB958-94DC-43D0-B114-93A03A41F777}" type="pres">
      <dgm:prSet presAssocID="{E874E0E8-27B2-443B-AC3D-03F535B0D036}" presName="hierChild1" presStyleCnt="0">
        <dgm:presLayoutVars>
          <dgm:chPref val="1"/>
          <dgm:dir/>
          <dgm:animOne val="branch"/>
          <dgm:animLvl val="lvl"/>
          <dgm:resizeHandles/>
        </dgm:presLayoutVars>
      </dgm:prSet>
      <dgm:spPr/>
    </dgm:pt>
    <dgm:pt modelId="{F3500D61-17CA-4ABE-A2FB-312C183F6853}" type="pres">
      <dgm:prSet presAssocID="{9E035DC4-BAFC-43BB-B221-2CE6BF7DF04D}" presName="hierRoot1" presStyleCnt="0"/>
      <dgm:spPr/>
    </dgm:pt>
    <dgm:pt modelId="{6F12839F-028B-47C3-BB76-97E949066051}" type="pres">
      <dgm:prSet presAssocID="{9E035DC4-BAFC-43BB-B221-2CE6BF7DF04D}" presName="composite" presStyleCnt="0"/>
      <dgm:spPr/>
    </dgm:pt>
    <dgm:pt modelId="{C4288CCE-241B-4EB3-BDC6-3E6E71029C7B}" type="pres">
      <dgm:prSet presAssocID="{9E035DC4-BAFC-43BB-B221-2CE6BF7DF04D}" presName="background" presStyleLbl="node0" presStyleIdx="0" presStyleCnt="1"/>
      <dgm:spPr/>
    </dgm:pt>
    <dgm:pt modelId="{6319B5E7-D82E-44F3-B7CD-F9E7A9CF3F7C}" type="pres">
      <dgm:prSet presAssocID="{9E035DC4-BAFC-43BB-B221-2CE6BF7DF04D}" presName="text" presStyleLbl="fgAcc0" presStyleIdx="0" presStyleCnt="1">
        <dgm:presLayoutVars>
          <dgm:chPref val="3"/>
        </dgm:presLayoutVars>
      </dgm:prSet>
      <dgm:spPr/>
    </dgm:pt>
    <dgm:pt modelId="{57877C6E-5238-4F10-A4F6-022BFA4533F9}" type="pres">
      <dgm:prSet presAssocID="{9E035DC4-BAFC-43BB-B221-2CE6BF7DF04D}" presName="hierChild2" presStyleCnt="0"/>
      <dgm:spPr/>
    </dgm:pt>
    <dgm:pt modelId="{23483B25-DE9A-4109-8D13-F6E4EF4A6703}" type="pres">
      <dgm:prSet presAssocID="{E0BF84DC-BBBA-4849-9FA7-926F97A77DCC}" presName="Name10" presStyleLbl="parChTrans1D2" presStyleIdx="0" presStyleCnt="2"/>
      <dgm:spPr/>
    </dgm:pt>
    <dgm:pt modelId="{B7F8F67D-938B-492A-9AAE-AD9409AD4EF1}" type="pres">
      <dgm:prSet presAssocID="{D8556B58-6CB0-4FEC-AD29-4F0DB3C207F6}" presName="hierRoot2" presStyleCnt="0"/>
      <dgm:spPr/>
    </dgm:pt>
    <dgm:pt modelId="{9B0690B9-827E-4D5E-841B-EDC7B398C2BC}" type="pres">
      <dgm:prSet presAssocID="{D8556B58-6CB0-4FEC-AD29-4F0DB3C207F6}" presName="composite2" presStyleCnt="0"/>
      <dgm:spPr/>
    </dgm:pt>
    <dgm:pt modelId="{E42E4D4E-16C1-4FAD-91F5-DE13023134B8}" type="pres">
      <dgm:prSet presAssocID="{D8556B58-6CB0-4FEC-AD29-4F0DB3C207F6}" presName="background2" presStyleLbl="node2" presStyleIdx="0" presStyleCnt="2"/>
      <dgm:spPr/>
    </dgm:pt>
    <dgm:pt modelId="{C4D73B8E-76DE-4A21-A277-BDE78AB54833}" type="pres">
      <dgm:prSet presAssocID="{D8556B58-6CB0-4FEC-AD29-4F0DB3C207F6}" presName="text2" presStyleLbl="fgAcc2" presStyleIdx="0" presStyleCnt="2" custLinFactNeighborX="1239" custLinFactNeighborY="-1044">
        <dgm:presLayoutVars>
          <dgm:chPref val="3"/>
        </dgm:presLayoutVars>
      </dgm:prSet>
      <dgm:spPr/>
    </dgm:pt>
    <dgm:pt modelId="{BE1E3657-E91B-45D4-B2DE-266ECF382773}" type="pres">
      <dgm:prSet presAssocID="{D8556B58-6CB0-4FEC-AD29-4F0DB3C207F6}" presName="hierChild3" presStyleCnt="0"/>
      <dgm:spPr/>
    </dgm:pt>
    <dgm:pt modelId="{3875DE73-212E-4052-8770-1A652AF881E5}" type="pres">
      <dgm:prSet presAssocID="{BDAF0ECE-A62F-4A23-A84E-6694321499E8}" presName="Name10" presStyleLbl="parChTrans1D2" presStyleIdx="1" presStyleCnt="2"/>
      <dgm:spPr/>
    </dgm:pt>
    <dgm:pt modelId="{18CD4CD7-537C-4271-8B96-6B5C4696C64B}" type="pres">
      <dgm:prSet presAssocID="{103704E5-FF86-4117-A1FC-08A8AC1E5FD7}" presName="hierRoot2" presStyleCnt="0"/>
      <dgm:spPr/>
    </dgm:pt>
    <dgm:pt modelId="{D3F56577-B190-41EF-B4ED-EF125108D390}" type="pres">
      <dgm:prSet presAssocID="{103704E5-FF86-4117-A1FC-08A8AC1E5FD7}" presName="composite2" presStyleCnt="0"/>
      <dgm:spPr/>
    </dgm:pt>
    <dgm:pt modelId="{D866AD70-4874-48B1-B6BC-1EC5FBB633BB}" type="pres">
      <dgm:prSet presAssocID="{103704E5-FF86-4117-A1FC-08A8AC1E5FD7}" presName="background2" presStyleLbl="node2" presStyleIdx="1" presStyleCnt="2"/>
      <dgm:spPr/>
    </dgm:pt>
    <dgm:pt modelId="{FF7BE595-785D-40A3-B183-9DB2554A8D1D}" type="pres">
      <dgm:prSet presAssocID="{103704E5-FF86-4117-A1FC-08A8AC1E5FD7}" presName="text2" presStyleLbl="fgAcc2" presStyleIdx="1" presStyleCnt="2">
        <dgm:presLayoutVars>
          <dgm:chPref val="3"/>
        </dgm:presLayoutVars>
      </dgm:prSet>
      <dgm:spPr/>
    </dgm:pt>
    <dgm:pt modelId="{29BBBDAA-A898-47B6-9FD2-11337C5F6DCD}" type="pres">
      <dgm:prSet presAssocID="{103704E5-FF86-4117-A1FC-08A8AC1E5FD7}" presName="hierChild3" presStyleCnt="0"/>
      <dgm:spPr/>
    </dgm:pt>
  </dgm:ptLst>
  <dgm:cxnLst>
    <dgm:cxn modelId="{71E4E828-28E9-445A-8455-0AD71180F7C0}" type="presOf" srcId="{D8556B58-6CB0-4FEC-AD29-4F0DB3C207F6}" destId="{C4D73B8E-76DE-4A21-A277-BDE78AB54833}" srcOrd="0" destOrd="0" presId="urn:microsoft.com/office/officeart/2005/8/layout/hierarchy1"/>
    <dgm:cxn modelId="{C2E38135-3170-44C6-B4B7-0275E629307D}" type="presOf" srcId="{E874E0E8-27B2-443B-AC3D-03F535B0D036}" destId="{90FFB958-94DC-43D0-B114-93A03A41F777}" srcOrd="0" destOrd="0" presId="urn:microsoft.com/office/officeart/2005/8/layout/hierarchy1"/>
    <dgm:cxn modelId="{997E995B-5906-4841-9922-E8CB05435260}" srcId="{9E035DC4-BAFC-43BB-B221-2CE6BF7DF04D}" destId="{103704E5-FF86-4117-A1FC-08A8AC1E5FD7}" srcOrd="1" destOrd="0" parTransId="{BDAF0ECE-A62F-4A23-A84E-6694321499E8}" sibTransId="{36DD24BE-CF0C-4C06-89C3-33AC05F7A92A}"/>
    <dgm:cxn modelId="{6D78C446-B01B-40C1-B5E0-C4705DA1F48B}" srcId="{E874E0E8-27B2-443B-AC3D-03F535B0D036}" destId="{9E035DC4-BAFC-43BB-B221-2CE6BF7DF04D}" srcOrd="0" destOrd="0" parTransId="{9D9E5D86-5E9A-4D42-BE57-FAFDE823DE37}" sibTransId="{F71871EF-2EBC-4251-A443-60391951DD63}"/>
    <dgm:cxn modelId="{6503864B-C6CB-4307-9C55-E53687D14C83}" type="presOf" srcId="{9E035DC4-BAFC-43BB-B221-2CE6BF7DF04D}" destId="{6319B5E7-D82E-44F3-B7CD-F9E7A9CF3F7C}" srcOrd="0" destOrd="0" presId="urn:microsoft.com/office/officeart/2005/8/layout/hierarchy1"/>
    <dgm:cxn modelId="{F8B08F52-E7A0-4947-ACDA-0CE7C477813B}" srcId="{9E035DC4-BAFC-43BB-B221-2CE6BF7DF04D}" destId="{D8556B58-6CB0-4FEC-AD29-4F0DB3C207F6}" srcOrd="0" destOrd="0" parTransId="{E0BF84DC-BBBA-4849-9FA7-926F97A77DCC}" sibTransId="{2864AE9F-F2BB-4280-B7C6-A8821B76E77A}"/>
    <dgm:cxn modelId="{EA45A6B2-A02B-42AA-B7FA-23EF29AD4CBC}" type="presOf" srcId="{E0BF84DC-BBBA-4849-9FA7-926F97A77DCC}" destId="{23483B25-DE9A-4109-8D13-F6E4EF4A6703}" srcOrd="0" destOrd="0" presId="urn:microsoft.com/office/officeart/2005/8/layout/hierarchy1"/>
    <dgm:cxn modelId="{BAD948CA-FA53-4982-8FA2-1B6C74C6CE99}" type="presOf" srcId="{103704E5-FF86-4117-A1FC-08A8AC1E5FD7}" destId="{FF7BE595-785D-40A3-B183-9DB2554A8D1D}" srcOrd="0" destOrd="0" presId="urn:microsoft.com/office/officeart/2005/8/layout/hierarchy1"/>
    <dgm:cxn modelId="{DDA80AF3-C88C-4257-9494-09035269AB3E}" type="presOf" srcId="{BDAF0ECE-A62F-4A23-A84E-6694321499E8}" destId="{3875DE73-212E-4052-8770-1A652AF881E5}" srcOrd="0" destOrd="0" presId="urn:microsoft.com/office/officeart/2005/8/layout/hierarchy1"/>
    <dgm:cxn modelId="{8CA34058-B8F2-408F-B5DC-1A1CF5C43E57}" type="presParOf" srcId="{90FFB958-94DC-43D0-B114-93A03A41F777}" destId="{F3500D61-17CA-4ABE-A2FB-312C183F6853}" srcOrd="0" destOrd="0" presId="urn:microsoft.com/office/officeart/2005/8/layout/hierarchy1"/>
    <dgm:cxn modelId="{89655E27-C89E-46CA-A6BD-EC2966EDE204}" type="presParOf" srcId="{F3500D61-17CA-4ABE-A2FB-312C183F6853}" destId="{6F12839F-028B-47C3-BB76-97E949066051}" srcOrd="0" destOrd="0" presId="urn:microsoft.com/office/officeart/2005/8/layout/hierarchy1"/>
    <dgm:cxn modelId="{07AA2AFE-B34B-4A52-AC57-A9CE16A28A1D}" type="presParOf" srcId="{6F12839F-028B-47C3-BB76-97E949066051}" destId="{C4288CCE-241B-4EB3-BDC6-3E6E71029C7B}" srcOrd="0" destOrd="0" presId="urn:microsoft.com/office/officeart/2005/8/layout/hierarchy1"/>
    <dgm:cxn modelId="{02116363-3C30-4860-8FD3-D62BA7377EAB}" type="presParOf" srcId="{6F12839F-028B-47C3-BB76-97E949066051}" destId="{6319B5E7-D82E-44F3-B7CD-F9E7A9CF3F7C}" srcOrd="1" destOrd="0" presId="urn:microsoft.com/office/officeart/2005/8/layout/hierarchy1"/>
    <dgm:cxn modelId="{059456EC-1879-4F5F-89BF-B738D8657313}" type="presParOf" srcId="{F3500D61-17CA-4ABE-A2FB-312C183F6853}" destId="{57877C6E-5238-4F10-A4F6-022BFA4533F9}" srcOrd="1" destOrd="0" presId="urn:microsoft.com/office/officeart/2005/8/layout/hierarchy1"/>
    <dgm:cxn modelId="{EAA9581C-CED0-4D7B-BB10-7650EB7BA7F4}" type="presParOf" srcId="{57877C6E-5238-4F10-A4F6-022BFA4533F9}" destId="{23483B25-DE9A-4109-8D13-F6E4EF4A6703}" srcOrd="0" destOrd="0" presId="urn:microsoft.com/office/officeart/2005/8/layout/hierarchy1"/>
    <dgm:cxn modelId="{4AEC4572-B3A6-4D5F-8908-B679950B4F0C}" type="presParOf" srcId="{57877C6E-5238-4F10-A4F6-022BFA4533F9}" destId="{B7F8F67D-938B-492A-9AAE-AD9409AD4EF1}" srcOrd="1" destOrd="0" presId="urn:microsoft.com/office/officeart/2005/8/layout/hierarchy1"/>
    <dgm:cxn modelId="{B03280B4-9D3B-4872-B944-15E132BFCEF2}" type="presParOf" srcId="{B7F8F67D-938B-492A-9AAE-AD9409AD4EF1}" destId="{9B0690B9-827E-4D5E-841B-EDC7B398C2BC}" srcOrd="0" destOrd="0" presId="urn:microsoft.com/office/officeart/2005/8/layout/hierarchy1"/>
    <dgm:cxn modelId="{08053174-B6D6-452F-A63E-BDFCBC4B62C0}" type="presParOf" srcId="{9B0690B9-827E-4D5E-841B-EDC7B398C2BC}" destId="{E42E4D4E-16C1-4FAD-91F5-DE13023134B8}" srcOrd="0" destOrd="0" presId="urn:microsoft.com/office/officeart/2005/8/layout/hierarchy1"/>
    <dgm:cxn modelId="{72066373-A9D9-471E-A670-E7EBF0EDCDEC}" type="presParOf" srcId="{9B0690B9-827E-4D5E-841B-EDC7B398C2BC}" destId="{C4D73B8E-76DE-4A21-A277-BDE78AB54833}" srcOrd="1" destOrd="0" presId="urn:microsoft.com/office/officeart/2005/8/layout/hierarchy1"/>
    <dgm:cxn modelId="{CA73C469-208C-4AAD-82DC-80C0F9C80BFE}" type="presParOf" srcId="{B7F8F67D-938B-492A-9AAE-AD9409AD4EF1}" destId="{BE1E3657-E91B-45D4-B2DE-266ECF382773}" srcOrd="1" destOrd="0" presId="urn:microsoft.com/office/officeart/2005/8/layout/hierarchy1"/>
    <dgm:cxn modelId="{E8B29F88-EBA2-4CDB-B0F2-36CFBD438E10}" type="presParOf" srcId="{57877C6E-5238-4F10-A4F6-022BFA4533F9}" destId="{3875DE73-212E-4052-8770-1A652AF881E5}" srcOrd="2" destOrd="0" presId="urn:microsoft.com/office/officeart/2005/8/layout/hierarchy1"/>
    <dgm:cxn modelId="{C0DD06BE-B9E2-4F62-9CD2-E99EDC1A84FA}" type="presParOf" srcId="{57877C6E-5238-4F10-A4F6-022BFA4533F9}" destId="{18CD4CD7-537C-4271-8B96-6B5C4696C64B}" srcOrd="3" destOrd="0" presId="urn:microsoft.com/office/officeart/2005/8/layout/hierarchy1"/>
    <dgm:cxn modelId="{84CD2806-DD9A-44A3-B479-804E08792ECF}" type="presParOf" srcId="{18CD4CD7-537C-4271-8B96-6B5C4696C64B}" destId="{D3F56577-B190-41EF-B4ED-EF125108D390}" srcOrd="0" destOrd="0" presId="urn:microsoft.com/office/officeart/2005/8/layout/hierarchy1"/>
    <dgm:cxn modelId="{4FC0B200-A464-4933-BDD1-9D250F86F096}" type="presParOf" srcId="{D3F56577-B190-41EF-B4ED-EF125108D390}" destId="{D866AD70-4874-48B1-B6BC-1EC5FBB633BB}" srcOrd="0" destOrd="0" presId="urn:microsoft.com/office/officeart/2005/8/layout/hierarchy1"/>
    <dgm:cxn modelId="{8F2B2A1E-4CC3-43CE-880B-DBA9E224F13D}" type="presParOf" srcId="{D3F56577-B190-41EF-B4ED-EF125108D390}" destId="{FF7BE595-785D-40A3-B183-9DB2554A8D1D}" srcOrd="1" destOrd="0" presId="urn:microsoft.com/office/officeart/2005/8/layout/hierarchy1"/>
    <dgm:cxn modelId="{2117B0B7-FC85-4DD4-B790-535634188C4C}" type="presParOf" srcId="{18CD4CD7-537C-4271-8B96-6B5C4696C64B}" destId="{29BBBDAA-A898-47B6-9FD2-11337C5F6DC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A5385B-B263-4102-A4A9-38326DF33796}" type="doc">
      <dgm:prSet loTypeId="urn:microsoft.com/office/officeart/2008/layout/HorizontalMultiLevelHierarchy" loCatId="hierarchy" qsTypeId="urn:microsoft.com/office/officeart/2005/8/quickstyle/simple3" qsCatId="simple" csTypeId="urn:microsoft.com/office/officeart/2005/8/colors/colorful2" csCatId="colorful" phldr="1"/>
      <dgm:spPr/>
      <dgm:t>
        <a:bodyPr/>
        <a:lstStyle/>
        <a:p>
          <a:endParaRPr lang="en-US"/>
        </a:p>
      </dgm:t>
    </dgm:pt>
    <dgm:pt modelId="{25B914D8-CFD5-42CA-BEC1-7014D58DBB6C}">
      <dgm:prSet phldrT="[Text]"/>
      <dgm:spPr/>
      <dgm:t>
        <a:bodyPr/>
        <a:lstStyle/>
        <a:p>
          <a:r>
            <a:rPr lang="ar-IQ" dirty="0">
              <a:latin typeface="Arial" panose="020B0604020202020204" pitchFamily="34" charset="0"/>
              <a:cs typeface="Arial" panose="020B0604020202020204" pitchFamily="34" charset="0"/>
            </a:rPr>
            <a:t>أساليب التدريب الدائري</a:t>
          </a:r>
          <a:endParaRPr lang="en-US" dirty="0">
            <a:latin typeface="Arial" panose="020B0604020202020204" pitchFamily="34" charset="0"/>
            <a:cs typeface="Arial" panose="020B0604020202020204" pitchFamily="34" charset="0"/>
          </a:endParaRPr>
        </a:p>
      </dgm:t>
    </dgm:pt>
    <dgm:pt modelId="{2665EE43-39ED-49F0-8AC4-7DC4234AED1F}" type="parTrans" cxnId="{3A30C490-1706-4F45-B767-D48276757128}">
      <dgm:prSet/>
      <dgm:spPr/>
      <dgm:t>
        <a:bodyPr/>
        <a:lstStyle/>
        <a:p>
          <a:endParaRPr lang="en-US"/>
        </a:p>
      </dgm:t>
    </dgm:pt>
    <dgm:pt modelId="{CFDCDEE5-1903-40D1-BD2E-7F291CCBD0D1}" type="sibTrans" cxnId="{3A30C490-1706-4F45-B767-D48276757128}">
      <dgm:prSet/>
      <dgm:spPr/>
      <dgm:t>
        <a:bodyPr/>
        <a:lstStyle/>
        <a:p>
          <a:endParaRPr lang="en-US"/>
        </a:p>
      </dgm:t>
    </dgm:pt>
    <dgm:pt modelId="{1BD49097-AFB1-48AE-886F-30AC1CEF5922}">
      <dgm:prSet phldrT="[Text]"/>
      <dgm:spPr/>
      <dgm:t>
        <a:bodyPr/>
        <a:lstStyle/>
        <a:p>
          <a:r>
            <a:rPr lang="ar-SA" dirty="0">
              <a:latin typeface="Arial" panose="020B0604020202020204" pitchFamily="34" charset="0"/>
              <a:cs typeface="Arial" panose="020B0604020202020204" pitchFamily="34" charset="0"/>
            </a:rPr>
            <a:t>طريقة التدريب الدائري باستخدام الحمل المستمر </a:t>
          </a:r>
          <a:endParaRPr lang="en-US" dirty="0">
            <a:latin typeface="Arial" panose="020B0604020202020204" pitchFamily="34" charset="0"/>
            <a:cs typeface="Arial" panose="020B0604020202020204" pitchFamily="34" charset="0"/>
          </a:endParaRPr>
        </a:p>
      </dgm:t>
    </dgm:pt>
    <dgm:pt modelId="{720ECA63-1FF4-4A1F-9C07-86714D4027FF}" type="parTrans" cxnId="{FAA19895-01DF-4A11-A885-CD0920C8B848}">
      <dgm:prSet/>
      <dgm:spPr/>
      <dgm:t>
        <a:bodyPr/>
        <a:lstStyle/>
        <a:p>
          <a:endParaRPr lang="en-US"/>
        </a:p>
      </dgm:t>
    </dgm:pt>
    <dgm:pt modelId="{E8E57A78-7B4C-484B-8B34-4C75113F11D2}" type="sibTrans" cxnId="{FAA19895-01DF-4A11-A885-CD0920C8B848}">
      <dgm:prSet/>
      <dgm:spPr/>
      <dgm:t>
        <a:bodyPr/>
        <a:lstStyle/>
        <a:p>
          <a:endParaRPr lang="en-US"/>
        </a:p>
      </dgm:t>
    </dgm:pt>
    <dgm:pt modelId="{0330CE81-DD29-4051-845B-ADDC549ECA7C}">
      <dgm:prSet phldrT="[Text]"/>
      <dgm:spPr/>
      <dgm:t>
        <a:bodyPr/>
        <a:lstStyle/>
        <a:p>
          <a:r>
            <a:rPr lang="ar-SA" dirty="0">
              <a:latin typeface="Arial" panose="020B0604020202020204" pitchFamily="34" charset="0"/>
              <a:cs typeface="Arial" panose="020B0604020202020204" pitchFamily="34" charset="0"/>
            </a:rPr>
            <a:t>طريقة التدريب الدائري باستخدام التدريب الفتري المرتفع الشدة </a:t>
          </a:r>
          <a:endParaRPr lang="en-US" dirty="0">
            <a:latin typeface="Arial" panose="020B0604020202020204" pitchFamily="34" charset="0"/>
            <a:cs typeface="Arial" panose="020B0604020202020204" pitchFamily="34" charset="0"/>
          </a:endParaRPr>
        </a:p>
      </dgm:t>
    </dgm:pt>
    <dgm:pt modelId="{9CD08555-464A-4918-A74B-A0577D52803C}" type="parTrans" cxnId="{0595C17C-90EE-4113-A6CC-46F5802D315C}">
      <dgm:prSet/>
      <dgm:spPr/>
      <dgm:t>
        <a:bodyPr/>
        <a:lstStyle/>
        <a:p>
          <a:endParaRPr lang="en-US"/>
        </a:p>
      </dgm:t>
    </dgm:pt>
    <dgm:pt modelId="{9630279C-D8E6-47C1-98BD-02F51C69E1CF}" type="sibTrans" cxnId="{0595C17C-90EE-4113-A6CC-46F5802D315C}">
      <dgm:prSet/>
      <dgm:spPr/>
      <dgm:t>
        <a:bodyPr/>
        <a:lstStyle/>
        <a:p>
          <a:endParaRPr lang="en-US"/>
        </a:p>
      </dgm:t>
    </dgm:pt>
    <dgm:pt modelId="{D258A690-F63B-4898-871D-175BBA97DCF0}">
      <dgm:prSet phldrT="[Text]"/>
      <dgm:spPr/>
      <dgm:t>
        <a:bodyPr/>
        <a:lstStyle/>
        <a:p>
          <a:r>
            <a:rPr lang="ar-SA" dirty="0">
              <a:latin typeface="Arial" panose="020B0604020202020204" pitchFamily="34" charset="0"/>
              <a:cs typeface="Arial" panose="020B0604020202020204" pitchFamily="34" charset="0"/>
            </a:rPr>
            <a:t>طريقة التدريب الدائري باستخدام التدريب الفتري الم</a:t>
          </a:r>
          <a:r>
            <a:rPr lang="ar-IQ" dirty="0">
              <a:latin typeface="Arial" panose="020B0604020202020204" pitchFamily="34" charset="0"/>
              <a:cs typeface="Arial" panose="020B0604020202020204" pitchFamily="34" charset="0"/>
            </a:rPr>
            <a:t>نخفض</a:t>
          </a:r>
          <a:r>
            <a:rPr lang="ar-SA" dirty="0">
              <a:latin typeface="Arial" panose="020B0604020202020204" pitchFamily="34" charset="0"/>
              <a:cs typeface="Arial" panose="020B0604020202020204" pitchFamily="34" charset="0"/>
            </a:rPr>
            <a:t> الشدة </a:t>
          </a:r>
          <a:endParaRPr lang="en-US" dirty="0"/>
        </a:p>
      </dgm:t>
    </dgm:pt>
    <dgm:pt modelId="{D7B0C22F-DA20-4239-ACFC-D3B24760AB29}" type="parTrans" cxnId="{AFAEB5F9-C8AD-44D9-ABC4-5C80C075E376}">
      <dgm:prSet/>
      <dgm:spPr/>
      <dgm:t>
        <a:bodyPr/>
        <a:lstStyle/>
        <a:p>
          <a:endParaRPr lang="en-US"/>
        </a:p>
      </dgm:t>
    </dgm:pt>
    <dgm:pt modelId="{21F281E8-BB1F-43F5-89FB-96C69BA26061}" type="sibTrans" cxnId="{AFAEB5F9-C8AD-44D9-ABC4-5C80C075E376}">
      <dgm:prSet/>
      <dgm:spPr/>
      <dgm:t>
        <a:bodyPr/>
        <a:lstStyle/>
        <a:p>
          <a:endParaRPr lang="en-US"/>
        </a:p>
      </dgm:t>
    </dgm:pt>
    <dgm:pt modelId="{FCBC96B3-F581-4FC2-872C-A09542185FD3}">
      <dgm:prSet/>
      <dgm:spPr/>
      <dgm:t>
        <a:bodyPr/>
        <a:lstStyle/>
        <a:p>
          <a:r>
            <a:rPr lang="ar-SA" dirty="0">
              <a:latin typeface="Arial" panose="020B0604020202020204" pitchFamily="34" charset="0"/>
              <a:cs typeface="Arial" panose="020B0604020202020204" pitchFamily="34" charset="0"/>
            </a:rPr>
            <a:t>طريقة التدريب الدائري باستخدام مبدأ الأعاد</a:t>
          </a:r>
          <a:r>
            <a:rPr lang="ar-IQ" dirty="0">
              <a:latin typeface="Arial" panose="020B0604020202020204" pitchFamily="34" charset="0"/>
              <a:cs typeface="Arial" panose="020B0604020202020204" pitchFamily="34" charset="0"/>
            </a:rPr>
            <a:t>ة</a:t>
          </a:r>
          <a:r>
            <a:rPr lang="ar-SA" dirty="0">
              <a:latin typeface="Arial" panose="020B0604020202020204" pitchFamily="34" charset="0"/>
              <a:cs typeface="Arial" panose="020B0604020202020204" pitchFamily="34" charset="0"/>
            </a:rPr>
            <a:t> والتكرار</a:t>
          </a:r>
          <a:endParaRPr lang="en-US" dirty="0">
            <a:latin typeface="Arial" panose="020B0604020202020204" pitchFamily="34" charset="0"/>
            <a:cs typeface="Arial" panose="020B0604020202020204" pitchFamily="34" charset="0"/>
          </a:endParaRPr>
        </a:p>
      </dgm:t>
    </dgm:pt>
    <dgm:pt modelId="{F0321B5B-8801-454F-90D9-EBD5B939B927}" type="parTrans" cxnId="{65E6AA11-D026-49DB-8E53-6D10F4353CB7}">
      <dgm:prSet/>
      <dgm:spPr/>
      <dgm:t>
        <a:bodyPr/>
        <a:lstStyle/>
        <a:p>
          <a:endParaRPr lang="en-US"/>
        </a:p>
      </dgm:t>
    </dgm:pt>
    <dgm:pt modelId="{06BBE177-2C57-4936-A3C0-F502D86CE32C}" type="sibTrans" cxnId="{65E6AA11-D026-49DB-8E53-6D10F4353CB7}">
      <dgm:prSet/>
      <dgm:spPr/>
      <dgm:t>
        <a:bodyPr/>
        <a:lstStyle/>
        <a:p>
          <a:endParaRPr lang="en-US"/>
        </a:p>
      </dgm:t>
    </dgm:pt>
    <dgm:pt modelId="{02305634-C0A4-42D8-856E-B0461183FBA7}" type="pres">
      <dgm:prSet presAssocID="{F1A5385B-B263-4102-A4A9-38326DF33796}" presName="Name0" presStyleCnt="0">
        <dgm:presLayoutVars>
          <dgm:chPref val="1"/>
          <dgm:dir val="rev"/>
          <dgm:animOne val="branch"/>
          <dgm:animLvl val="lvl"/>
          <dgm:resizeHandles val="exact"/>
        </dgm:presLayoutVars>
      </dgm:prSet>
      <dgm:spPr/>
    </dgm:pt>
    <dgm:pt modelId="{0E41F357-8985-453C-8FDF-1774C959E76A}" type="pres">
      <dgm:prSet presAssocID="{25B914D8-CFD5-42CA-BEC1-7014D58DBB6C}" presName="root1" presStyleCnt="0"/>
      <dgm:spPr/>
    </dgm:pt>
    <dgm:pt modelId="{CCFE30FD-B5C6-44E3-A9F2-1008E5725F2D}" type="pres">
      <dgm:prSet presAssocID="{25B914D8-CFD5-42CA-BEC1-7014D58DBB6C}" presName="LevelOneTextNode" presStyleLbl="node0" presStyleIdx="0" presStyleCnt="1">
        <dgm:presLayoutVars>
          <dgm:chPref val="3"/>
        </dgm:presLayoutVars>
      </dgm:prSet>
      <dgm:spPr/>
    </dgm:pt>
    <dgm:pt modelId="{6C3F0198-1DA6-4D46-B60C-B3F190127F61}" type="pres">
      <dgm:prSet presAssocID="{25B914D8-CFD5-42CA-BEC1-7014D58DBB6C}" presName="level2hierChild" presStyleCnt="0"/>
      <dgm:spPr/>
    </dgm:pt>
    <dgm:pt modelId="{4B375173-3563-4B40-B85F-6BA234E71B1D}" type="pres">
      <dgm:prSet presAssocID="{720ECA63-1FF4-4A1F-9C07-86714D4027FF}" presName="conn2-1" presStyleLbl="parChTrans1D2" presStyleIdx="0" presStyleCnt="4"/>
      <dgm:spPr/>
    </dgm:pt>
    <dgm:pt modelId="{D8967F11-C9DA-4259-84C8-F8BA8689E214}" type="pres">
      <dgm:prSet presAssocID="{720ECA63-1FF4-4A1F-9C07-86714D4027FF}" presName="connTx" presStyleLbl="parChTrans1D2" presStyleIdx="0" presStyleCnt="4"/>
      <dgm:spPr/>
    </dgm:pt>
    <dgm:pt modelId="{34B67B5F-F14F-441D-8970-720E7CE70540}" type="pres">
      <dgm:prSet presAssocID="{1BD49097-AFB1-48AE-886F-30AC1CEF5922}" presName="root2" presStyleCnt="0"/>
      <dgm:spPr/>
    </dgm:pt>
    <dgm:pt modelId="{9F3DF9C6-A24E-4C8F-837A-2707CF4DF314}" type="pres">
      <dgm:prSet presAssocID="{1BD49097-AFB1-48AE-886F-30AC1CEF5922}" presName="LevelTwoTextNode" presStyleLbl="node2" presStyleIdx="0" presStyleCnt="4" custScaleX="233366">
        <dgm:presLayoutVars>
          <dgm:chPref val="3"/>
        </dgm:presLayoutVars>
      </dgm:prSet>
      <dgm:spPr/>
    </dgm:pt>
    <dgm:pt modelId="{CA816FBD-A10C-4265-B26B-39C6F8080FCC}" type="pres">
      <dgm:prSet presAssocID="{1BD49097-AFB1-48AE-886F-30AC1CEF5922}" presName="level3hierChild" presStyleCnt="0"/>
      <dgm:spPr/>
    </dgm:pt>
    <dgm:pt modelId="{07AF3FD0-3467-4745-BE3E-1A4CF3DE07F6}" type="pres">
      <dgm:prSet presAssocID="{9CD08555-464A-4918-A74B-A0577D52803C}" presName="conn2-1" presStyleLbl="parChTrans1D2" presStyleIdx="1" presStyleCnt="4"/>
      <dgm:spPr/>
    </dgm:pt>
    <dgm:pt modelId="{255084F2-B767-4962-9F1E-D92D884B3511}" type="pres">
      <dgm:prSet presAssocID="{9CD08555-464A-4918-A74B-A0577D52803C}" presName="connTx" presStyleLbl="parChTrans1D2" presStyleIdx="1" presStyleCnt="4"/>
      <dgm:spPr/>
    </dgm:pt>
    <dgm:pt modelId="{D572EED5-970A-4B4D-897E-6C3DFC77A1F9}" type="pres">
      <dgm:prSet presAssocID="{0330CE81-DD29-4051-845B-ADDC549ECA7C}" presName="root2" presStyleCnt="0"/>
      <dgm:spPr/>
    </dgm:pt>
    <dgm:pt modelId="{AC99D886-51C0-4AEA-AB15-8C1E4DA09698}" type="pres">
      <dgm:prSet presAssocID="{0330CE81-DD29-4051-845B-ADDC549ECA7C}" presName="LevelTwoTextNode" presStyleLbl="node2" presStyleIdx="1" presStyleCnt="4" custScaleX="185742">
        <dgm:presLayoutVars>
          <dgm:chPref val="3"/>
        </dgm:presLayoutVars>
      </dgm:prSet>
      <dgm:spPr/>
    </dgm:pt>
    <dgm:pt modelId="{FE859743-6C33-42A3-9DE8-D1478EA5BE92}" type="pres">
      <dgm:prSet presAssocID="{0330CE81-DD29-4051-845B-ADDC549ECA7C}" presName="level3hierChild" presStyleCnt="0"/>
      <dgm:spPr/>
    </dgm:pt>
    <dgm:pt modelId="{F41352FA-2127-4920-A617-CFA94CE333F5}" type="pres">
      <dgm:prSet presAssocID="{D7B0C22F-DA20-4239-ACFC-D3B24760AB29}" presName="conn2-1" presStyleLbl="parChTrans1D2" presStyleIdx="2" presStyleCnt="4"/>
      <dgm:spPr/>
    </dgm:pt>
    <dgm:pt modelId="{A279DFD4-DAC7-46DB-86E8-6AFFA746A36F}" type="pres">
      <dgm:prSet presAssocID="{D7B0C22F-DA20-4239-ACFC-D3B24760AB29}" presName="connTx" presStyleLbl="parChTrans1D2" presStyleIdx="2" presStyleCnt="4"/>
      <dgm:spPr/>
    </dgm:pt>
    <dgm:pt modelId="{46B17E02-086E-4C5F-9F5D-321143C72972}" type="pres">
      <dgm:prSet presAssocID="{D258A690-F63B-4898-871D-175BBA97DCF0}" presName="root2" presStyleCnt="0"/>
      <dgm:spPr/>
    </dgm:pt>
    <dgm:pt modelId="{1574B5BD-97B9-4941-8202-49BDBC24FEB1}" type="pres">
      <dgm:prSet presAssocID="{D258A690-F63B-4898-871D-175BBA97DCF0}" presName="LevelTwoTextNode" presStyleLbl="node2" presStyleIdx="2" presStyleCnt="4" custScaleX="172451">
        <dgm:presLayoutVars>
          <dgm:chPref val="3"/>
        </dgm:presLayoutVars>
      </dgm:prSet>
      <dgm:spPr/>
    </dgm:pt>
    <dgm:pt modelId="{47E20DB8-E19F-46BE-B6F6-E4F2C14DA96F}" type="pres">
      <dgm:prSet presAssocID="{D258A690-F63B-4898-871D-175BBA97DCF0}" presName="level3hierChild" presStyleCnt="0"/>
      <dgm:spPr/>
    </dgm:pt>
    <dgm:pt modelId="{820CF111-8D62-414F-B9D5-327396971C7C}" type="pres">
      <dgm:prSet presAssocID="{F0321B5B-8801-454F-90D9-EBD5B939B927}" presName="conn2-1" presStyleLbl="parChTrans1D2" presStyleIdx="3" presStyleCnt="4"/>
      <dgm:spPr/>
    </dgm:pt>
    <dgm:pt modelId="{410335C0-5515-49D2-95FE-FA0DB0CAB552}" type="pres">
      <dgm:prSet presAssocID="{F0321B5B-8801-454F-90D9-EBD5B939B927}" presName="connTx" presStyleLbl="parChTrans1D2" presStyleIdx="3" presStyleCnt="4"/>
      <dgm:spPr/>
    </dgm:pt>
    <dgm:pt modelId="{D504BAC1-D754-4CCA-A9EF-C2B959B5D72D}" type="pres">
      <dgm:prSet presAssocID="{FCBC96B3-F581-4FC2-872C-A09542185FD3}" presName="root2" presStyleCnt="0"/>
      <dgm:spPr/>
    </dgm:pt>
    <dgm:pt modelId="{CDD6F54D-1C0C-4F12-9A87-D2AD9FC9F91E}" type="pres">
      <dgm:prSet presAssocID="{FCBC96B3-F581-4FC2-872C-A09542185FD3}" presName="LevelTwoTextNode" presStyleLbl="node2" presStyleIdx="3" presStyleCnt="4" custScaleX="159740">
        <dgm:presLayoutVars>
          <dgm:chPref val="3"/>
        </dgm:presLayoutVars>
      </dgm:prSet>
      <dgm:spPr/>
    </dgm:pt>
    <dgm:pt modelId="{FA836141-0FDC-43A1-BFC6-C5075926C727}" type="pres">
      <dgm:prSet presAssocID="{FCBC96B3-F581-4FC2-872C-A09542185FD3}" presName="level3hierChild" presStyleCnt="0"/>
      <dgm:spPr/>
    </dgm:pt>
  </dgm:ptLst>
  <dgm:cxnLst>
    <dgm:cxn modelId="{68278B01-3F10-47B5-8061-3C204B24B6FA}" type="presOf" srcId="{720ECA63-1FF4-4A1F-9C07-86714D4027FF}" destId="{D8967F11-C9DA-4259-84C8-F8BA8689E214}" srcOrd="1" destOrd="0" presId="urn:microsoft.com/office/officeart/2008/layout/HorizontalMultiLevelHierarchy"/>
    <dgm:cxn modelId="{7BB03E0C-0CC7-4E56-987E-A5781AB449CC}" type="presOf" srcId="{F0321B5B-8801-454F-90D9-EBD5B939B927}" destId="{410335C0-5515-49D2-95FE-FA0DB0CAB552}" srcOrd="1" destOrd="0" presId="urn:microsoft.com/office/officeart/2008/layout/HorizontalMultiLevelHierarchy"/>
    <dgm:cxn modelId="{65E6AA11-D026-49DB-8E53-6D10F4353CB7}" srcId="{25B914D8-CFD5-42CA-BEC1-7014D58DBB6C}" destId="{FCBC96B3-F581-4FC2-872C-A09542185FD3}" srcOrd="3" destOrd="0" parTransId="{F0321B5B-8801-454F-90D9-EBD5B939B927}" sibTransId="{06BBE177-2C57-4936-A3C0-F502D86CE32C}"/>
    <dgm:cxn modelId="{CA26204B-5C2B-4341-94CE-7AF812B570E0}" type="presOf" srcId="{9CD08555-464A-4918-A74B-A0577D52803C}" destId="{255084F2-B767-4962-9F1E-D92D884B3511}" srcOrd="1" destOrd="0" presId="urn:microsoft.com/office/officeart/2008/layout/HorizontalMultiLevelHierarchy"/>
    <dgm:cxn modelId="{6A15F94F-3942-4489-9C77-795E86860E18}" type="presOf" srcId="{0330CE81-DD29-4051-845B-ADDC549ECA7C}" destId="{AC99D886-51C0-4AEA-AB15-8C1E4DA09698}" srcOrd="0" destOrd="0" presId="urn:microsoft.com/office/officeart/2008/layout/HorizontalMultiLevelHierarchy"/>
    <dgm:cxn modelId="{0595C17C-90EE-4113-A6CC-46F5802D315C}" srcId="{25B914D8-CFD5-42CA-BEC1-7014D58DBB6C}" destId="{0330CE81-DD29-4051-845B-ADDC549ECA7C}" srcOrd="1" destOrd="0" parTransId="{9CD08555-464A-4918-A74B-A0577D52803C}" sibTransId="{9630279C-D8E6-47C1-98BD-02F51C69E1CF}"/>
    <dgm:cxn modelId="{41D6F185-88CD-40AB-8588-2686AB51F14E}" type="presOf" srcId="{25B914D8-CFD5-42CA-BEC1-7014D58DBB6C}" destId="{CCFE30FD-B5C6-44E3-A9F2-1008E5725F2D}" srcOrd="0" destOrd="0" presId="urn:microsoft.com/office/officeart/2008/layout/HorizontalMultiLevelHierarchy"/>
    <dgm:cxn modelId="{89421988-2F3F-4B30-AE27-A1BFAB980BB4}" type="presOf" srcId="{FCBC96B3-F581-4FC2-872C-A09542185FD3}" destId="{CDD6F54D-1C0C-4F12-9A87-D2AD9FC9F91E}" srcOrd="0" destOrd="0" presId="urn:microsoft.com/office/officeart/2008/layout/HorizontalMultiLevelHierarchy"/>
    <dgm:cxn modelId="{D9B8B28A-8BA7-49CF-B7D5-6AB60A1FB4A0}" type="presOf" srcId="{D7B0C22F-DA20-4239-ACFC-D3B24760AB29}" destId="{A279DFD4-DAC7-46DB-86E8-6AFFA746A36F}" srcOrd="1" destOrd="0" presId="urn:microsoft.com/office/officeart/2008/layout/HorizontalMultiLevelHierarchy"/>
    <dgm:cxn modelId="{B61C628B-FF9A-4C03-BC30-405E544E3125}" type="presOf" srcId="{9CD08555-464A-4918-A74B-A0577D52803C}" destId="{07AF3FD0-3467-4745-BE3E-1A4CF3DE07F6}" srcOrd="0" destOrd="0" presId="urn:microsoft.com/office/officeart/2008/layout/HorizontalMultiLevelHierarchy"/>
    <dgm:cxn modelId="{3A30C490-1706-4F45-B767-D48276757128}" srcId="{F1A5385B-B263-4102-A4A9-38326DF33796}" destId="{25B914D8-CFD5-42CA-BEC1-7014D58DBB6C}" srcOrd="0" destOrd="0" parTransId="{2665EE43-39ED-49F0-8AC4-7DC4234AED1F}" sibTransId="{CFDCDEE5-1903-40D1-BD2E-7F291CCBD0D1}"/>
    <dgm:cxn modelId="{FAA19895-01DF-4A11-A885-CD0920C8B848}" srcId="{25B914D8-CFD5-42CA-BEC1-7014D58DBB6C}" destId="{1BD49097-AFB1-48AE-886F-30AC1CEF5922}" srcOrd="0" destOrd="0" parTransId="{720ECA63-1FF4-4A1F-9C07-86714D4027FF}" sibTransId="{E8E57A78-7B4C-484B-8B34-4C75113F11D2}"/>
    <dgm:cxn modelId="{9996DE9E-C0DF-4AE2-AD62-40B99F28051A}" type="presOf" srcId="{720ECA63-1FF4-4A1F-9C07-86714D4027FF}" destId="{4B375173-3563-4B40-B85F-6BA234E71B1D}" srcOrd="0" destOrd="0" presId="urn:microsoft.com/office/officeart/2008/layout/HorizontalMultiLevelHierarchy"/>
    <dgm:cxn modelId="{C769C6A5-1553-48B6-A7BB-22AC09099920}" type="presOf" srcId="{D258A690-F63B-4898-871D-175BBA97DCF0}" destId="{1574B5BD-97B9-4941-8202-49BDBC24FEB1}" srcOrd="0" destOrd="0" presId="urn:microsoft.com/office/officeart/2008/layout/HorizontalMultiLevelHierarchy"/>
    <dgm:cxn modelId="{7B4E1ACC-A2BE-4969-997F-F8CBFB6701B6}" type="presOf" srcId="{F0321B5B-8801-454F-90D9-EBD5B939B927}" destId="{820CF111-8D62-414F-B9D5-327396971C7C}" srcOrd="0" destOrd="0" presId="urn:microsoft.com/office/officeart/2008/layout/HorizontalMultiLevelHierarchy"/>
    <dgm:cxn modelId="{6D65F0DB-F62D-4655-AF66-6679C8692CED}" type="presOf" srcId="{F1A5385B-B263-4102-A4A9-38326DF33796}" destId="{02305634-C0A4-42D8-856E-B0461183FBA7}" srcOrd="0" destOrd="0" presId="urn:microsoft.com/office/officeart/2008/layout/HorizontalMultiLevelHierarchy"/>
    <dgm:cxn modelId="{B9637CE8-A8BB-4D20-92B1-47A247525209}" type="presOf" srcId="{D7B0C22F-DA20-4239-ACFC-D3B24760AB29}" destId="{F41352FA-2127-4920-A617-CFA94CE333F5}" srcOrd="0" destOrd="0" presId="urn:microsoft.com/office/officeart/2008/layout/HorizontalMultiLevelHierarchy"/>
    <dgm:cxn modelId="{27A689E8-CF9C-4009-9417-27AA8C38A8E4}" type="presOf" srcId="{1BD49097-AFB1-48AE-886F-30AC1CEF5922}" destId="{9F3DF9C6-A24E-4C8F-837A-2707CF4DF314}" srcOrd="0" destOrd="0" presId="urn:microsoft.com/office/officeart/2008/layout/HorizontalMultiLevelHierarchy"/>
    <dgm:cxn modelId="{AFAEB5F9-C8AD-44D9-ABC4-5C80C075E376}" srcId="{25B914D8-CFD5-42CA-BEC1-7014D58DBB6C}" destId="{D258A690-F63B-4898-871D-175BBA97DCF0}" srcOrd="2" destOrd="0" parTransId="{D7B0C22F-DA20-4239-ACFC-D3B24760AB29}" sibTransId="{21F281E8-BB1F-43F5-89FB-96C69BA26061}"/>
    <dgm:cxn modelId="{886D73D6-F30F-47AD-AD58-4E2A38FD556D}" type="presParOf" srcId="{02305634-C0A4-42D8-856E-B0461183FBA7}" destId="{0E41F357-8985-453C-8FDF-1774C959E76A}" srcOrd="0" destOrd="0" presId="urn:microsoft.com/office/officeart/2008/layout/HorizontalMultiLevelHierarchy"/>
    <dgm:cxn modelId="{FC2A8D73-4D74-430A-AEE3-4764B6A0FB75}" type="presParOf" srcId="{0E41F357-8985-453C-8FDF-1774C959E76A}" destId="{CCFE30FD-B5C6-44E3-A9F2-1008E5725F2D}" srcOrd="0" destOrd="0" presId="urn:microsoft.com/office/officeart/2008/layout/HorizontalMultiLevelHierarchy"/>
    <dgm:cxn modelId="{629E6271-D95F-4DA4-9252-B329408CEC56}" type="presParOf" srcId="{0E41F357-8985-453C-8FDF-1774C959E76A}" destId="{6C3F0198-1DA6-4D46-B60C-B3F190127F61}" srcOrd="1" destOrd="0" presId="urn:microsoft.com/office/officeart/2008/layout/HorizontalMultiLevelHierarchy"/>
    <dgm:cxn modelId="{9B8F9C21-3660-4A6C-A005-1549FEFBCB36}" type="presParOf" srcId="{6C3F0198-1DA6-4D46-B60C-B3F190127F61}" destId="{4B375173-3563-4B40-B85F-6BA234E71B1D}" srcOrd="0" destOrd="0" presId="urn:microsoft.com/office/officeart/2008/layout/HorizontalMultiLevelHierarchy"/>
    <dgm:cxn modelId="{52DE265E-2856-411B-83A2-03EEDACA8D74}" type="presParOf" srcId="{4B375173-3563-4B40-B85F-6BA234E71B1D}" destId="{D8967F11-C9DA-4259-84C8-F8BA8689E214}" srcOrd="0" destOrd="0" presId="urn:microsoft.com/office/officeart/2008/layout/HorizontalMultiLevelHierarchy"/>
    <dgm:cxn modelId="{B67472A7-2002-4D30-B465-97B09CBD6F70}" type="presParOf" srcId="{6C3F0198-1DA6-4D46-B60C-B3F190127F61}" destId="{34B67B5F-F14F-441D-8970-720E7CE70540}" srcOrd="1" destOrd="0" presId="urn:microsoft.com/office/officeart/2008/layout/HorizontalMultiLevelHierarchy"/>
    <dgm:cxn modelId="{1DD6A106-E781-4A3E-9EBA-9D346A77234E}" type="presParOf" srcId="{34B67B5F-F14F-441D-8970-720E7CE70540}" destId="{9F3DF9C6-A24E-4C8F-837A-2707CF4DF314}" srcOrd="0" destOrd="0" presId="urn:microsoft.com/office/officeart/2008/layout/HorizontalMultiLevelHierarchy"/>
    <dgm:cxn modelId="{0C9B3325-752B-4EA8-9F23-6BE60883D2A5}" type="presParOf" srcId="{34B67B5F-F14F-441D-8970-720E7CE70540}" destId="{CA816FBD-A10C-4265-B26B-39C6F8080FCC}" srcOrd="1" destOrd="0" presId="urn:microsoft.com/office/officeart/2008/layout/HorizontalMultiLevelHierarchy"/>
    <dgm:cxn modelId="{949957A9-AD26-4235-AE50-64959F907C29}" type="presParOf" srcId="{6C3F0198-1DA6-4D46-B60C-B3F190127F61}" destId="{07AF3FD0-3467-4745-BE3E-1A4CF3DE07F6}" srcOrd="2" destOrd="0" presId="urn:microsoft.com/office/officeart/2008/layout/HorizontalMultiLevelHierarchy"/>
    <dgm:cxn modelId="{489C2105-E556-47F6-BFFB-92E93F364544}" type="presParOf" srcId="{07AF3FD0-3467-4745-BE3E-1A4CF3DE07F6}" destId="{255084F2-B767-4962-9F1E-D92D884B3511}" srcOrd="0" destOrd="0" presId="urn:microsoft.com/office/officeart/2008/layout/HorizontalMultiLevelHierarchy"/>
    <dgm:cxn modelId="{584D3C70-6645-49B3-BF9F-079060575EEE}" type="presParOf" srcId="{6C3F0198-1DA6-4D46-B60C-B3F190127F61}" destId="{D572EED5-970A-4B4D-897E-6C3DFC77A1F9}" srcOrd="3" destOrd="0" presId="urn:microsoft.com/office/officeart/2008/layout/HorizontalMultiLevelHierarchy"/>
    <dgm:cxn modelId="{CBE72E11-4245-47DA-9DA0-C52CE474ACE0}" type="presParOf" srcId="{D572EED5-970A-4B4D-897E-6C3DFC77A1F9}" destId="{AC99D886-51C0-4AEA-AB15-8C1E4DA09698}" srcOrd="0" destOrd="0" presId="urn:microsoft.com/office/officeart/2008/layout/HorizontalMultiLevelHierarchy"/>
    <dgm:cxn modelId="{BDF23990-D99C-414B-A340-71E00BA3839F}" type="presParOf" srcId="{D572EED5-970A-4B4D-897E-6C3DFC77A1F9}" destId="{FE859743-6C33-42A3-9DE8-D1478EA5BE92}" srcOrd="1" destOrd="0" presId="urn:microsoft.com/office/officeart/2008/layout/HorizontalMultiLevelHierarchy"/>
    <dgm:cxn modelId="{A79F34B9-D20E-45B2-9DA7-6DEC27AC779D}" type="presParOf" srcId="{6C3F0198-1DA6-4D46-B60C-B3F190127F61}" destId="{F41352FA-2127-4920-A617-CFA94CE333F5}" srcOrd="4" destOrd="0" presId="urn:microsoft.com/office/officeart/2008/layout/HorizontalMultiLevelHierarchy"/>
    <dgm:cxn modelId="{2A764E07-EFA3-4051-B649-11BECAB2F42E}" type="presParOf" srcId="{F41352FA-2127-4920-A617-CFA94CE333F5}" destId="{A279DFD4-DAC7-46DB-86E8-6AFFA746A36F}" srcOrd="0" destOrd="0" presId="urn:microsoft.com/office/officeart/2008/layout/HorizontalMultiLevelHierarchy"/>
    <dgm:cxn modelId="{E3BCAFF2-5716-4BC8-9061-4AE587026E7C}" type="presParOf" srcId="{6C3F0198-1DA6-4D46-B60C-B3F190127F61}" destId="{46B17E02-086E-4C5F-9F5D-321143C72972}" srcOrd="5" destOrd="0" presId="urn:microsoft.com/office/officeart/2008/layout/HorizontalMultiLevelHierarchy"/>
    <dgm:cxn modelId="{AB92ABE1-2825-49B4-BC1B-51246C51FCDA}" type="presParOf" srcId="{46B17E02-086E-4C5F-9F5D-321143C72972}" destId="{1574B5BD-97B9-4941-8202-49BDBC24FEB1}" srcOrd="0" destOrd="0" presId="urn:microsoft.com/office/officeart/2008/layout/HorizontalMultiLevelHierarchy"/>
    <dgm:cxn modelId="{2371EBE4-DA57-437E-A46F-6F668CEC609D}" type="presParOf" srcId="{46B17E02-086E-4C5F-9F5D-321143C72972}" destId="{47E20DB8-E19F-46BE-B6F6-E4F2C14DA96F}" srcOrd="1" destOrd="0" presId="urn:microsoft.com/office/officeart/2008/layout/HorizontalMultiLevelHierarchy"/>
    <dgm:cxn modelId="{F68E9B3A-F755-48E5-9FED-4FD61A33599C}" type="presParOf" srcId="{6C3F0198-1DA6-4D46-B60C-B3F190127F61}" destId="{820CF111-8D62-414F-B9D5-327396971C7C}" srcOrd="6" destOrd="0" presId="urn:microsoft.com/office/officeart/2008/layout/HorizontalMultiLevelHierarchy"/>
    <dgm:cxn modelId="{35D93DE0-6DBC-4472-83FB-63F8856E17B6}" type="presParOf" srcId="{820CF111-8D62-414F-B9D5-327396971C7C}" destId="{410335C0-5515-49D2-95FE-FA0DB0CAB552}" srcOrd="0" destOrd="0" presId="urn:microsoft.com/office/officeart/2008/layout/HorizontalMultiLevelHierarchy"/>
    <dgm:cxn modelId="{C2326A8F-A6EC-4465-B876-EF01125024C4}" type="presParOf" srcId="{6C3F0198-1DA6-4D46-B60C-B3F190127F61}" destId="{D504BAC1-D754-4CCA-A9EF-C2B959B5D72D}" srcOrd="7" destOrd="0" presId="urn:microsoft.com/office/officeart/2008/layout/HorizontalMultiLevelHierarchy"/>
    <dgm:cxn modelId="{934B9CEB-5567-428C-B3DA-50C0483D92E9}" type="presParOf" srcId="{D504BAC1-D754-4CCA-A9EF-C2B959B5D72D}" destId="{CDD6F54D-1C0C-4F12-9A87-D2AD9FC9F91E}" srcOrd="0" destOrd="0" presId="urn:microsoft.com/office/officeart/2008/layout/HorizontalMultiLevelHierarchy"/>
    <dgm:cxn modelId="{B7C2E282-06DA-41B6-A392-BCE5FC835F37}" type="presParOf" srcId="{D504BAC1-D754-4CCA-A9EF-C2B959B5D72D}" destId="{FA836141-0FDC-43A1-BFC6-C5075926C72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5DE73-212E-4052-8770-1A652AF881E5}">
      <dsp:nvSpPr>
        <dsp:cNvPr id="0" name=""/>
        <dsp:cNvSpPr/>
      </dsp:nvSpPr>
      <dsp:spPr>
        <a:xfrm>
          <a:off x="4942977" y="1633514"/>
          <a:ext cx="1570677" cy="747499"/>
        </a:xfrm>
        <a:custGeom>
          <a:avLst/>
          <a:gdLst/>
          <a:ahLst/>
          <a:cxnLst/>
          <a:rect l="0" t="0" r="0" b="0"/>
          <a:pathLst>
            <a:path>
              <a:moveTo>
                <a:pt x="0" y="0"/>
              </a:moveTo>
              <a:lnTo>
                <a:pt x="0" y="509399"/>
              </a:lnTo>
              <a:lnTo>
                <a:pt x="1570677" y="509399"/>
              </a:lnTo>
              <a:lnTo>
                <a:pt x="1570677" y="74749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483B25-DE9A-4109-8D13-F6E4EF4A6703}">
      <dsp:nvSpPr>
        <dsp:cNvPr id="0" name=""/>
        <dsp:cNvSpPr/>
      </dsp:nvSpPr>
      <dsp:spPr>
        <a:xfrm>
          <a:off x="3404145" y="1633514"/>
          <a:ext cx="1538832" cy="730460"/>
        </a:xfrm>
        <a:custGeom>
          <a:avLst/>
          <a:gdLst/>
          <a:ahLst/>
          <a:cxnLst/>
          <a:rect l="0" t="0" r="0" b="0"/>
          <a:pathLst>
            <a:path>
              <a:moveTo>
                <a:pt x="1538832" y="0"/>
              </a:moveTo>
              <a:lnTo>
                <a:pt x="1538832" y="492360"/>
              </a:lnTo>
              <a:lnTo>
                <a:pt x="0" y="492360"/>
              </a:lnTo>
              <a:lnTo>
                <a:pt x="0" y="73046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288CCE-241B-4EB3-BDC6-3E6E71029C7B}">
      <dsp:nvSpPr>
        <dsp:cNvPr id="0" name=""/>
        <dsp:cNvSpPr/>
      </dsp:nvSpPr>
      <dsp:spPr>
        <a:xfrm>
          <a:off x="3657877" y="1438"/>
          <a:ext cx="2570199" cy="163207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19B5E7-D82E-44F3-B7CD-F9E7A9CF3F7C}">
      <dsp:nvSpPr>
        <dsp:cNvPr id="0" name=""/>
        <dsp:cNvSpPr/>
      </dsp:nvSpPr>
      <dsp:spPr>
        <a:xfrm>
          <a:off x="3943455" y="272736"/>
          <a:ext cx="2570199" cy="163207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IQ" sz="3200" kern="1200" dirty="0">
              <a:latin typeface="Arial" panose="020B0604020202020204" pitchFamily="34" charset="0"/>
              <a:cs typeface="Arial" panose="020B0604020202020204" pitchFamily="34" charset="0"/>
            </a:rPr>
            <a:t>أنواع طريقة تدريب المرتفعات</a:t>
          </a:r>
          <a:endParaRPr lang="en-US" sz="3200" kern="1200" dirty="0">
            <a:latin typeface="Arial" panose="020B0604020202020204" pitchFamily="34" charset="0"/>
            <a:cs typeface="Arial" panose="020B0604020202020204" pitchFamily="34" charset="0"/>
          </a:endParaRPr>
        </a:p>
      </dsp:txBody>
      <dsp:txXfrm>
        <a:off x="3991257" y="320538"/>
        <a:ext cx="2474595" cy="1536472"/>
      </dsp:txXfrm>
    </dsp:sp>
    <dsp:sp modelId="{E42E4D4E-16C1-4FAD-91F5-DE13023134B8}">
      <dsp:nvSpPr>
        <dsp:cNvPr id="0" name=""/>
        <dsp:cNvSpPr/>
      </dsp:nvSpPr>
      <dsp:spPr>
        <a:xfrm>
          <a:off x="2119045" y="2363975"/>
          <a:ext cx="2570199" cy="163207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D73B8E-76DE-4A21-A277-BDE78AB54833}">
      <dsp:nvSpPr>
        <dsp:cNvPr id="0" name=""/>
        <dsp:cNvSpPr/>
      </dsp:nvSpPr>
      <dsp:spPr>
        <a:xfrm>
          <a:off x="2404623" y="2635274"/>
          <a:ext cx="2570199" cy="163207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IQ" sz="3200" kern="1200" dirty="0">
              <a:latin typeface="Arial" panose="020B0604020202020204" pitchFamily="34" charset="0"/>
              <a:cs typeface="Arial" panose="020B0604020202020204" pitchFamily="34" charset="0"/>
            </a:rPr>
            <a:t>طريقة تدريب صعود المرتفعات</a:t>
          </a:r>
          <a:endParaRPr lang="en-US" sz="3200" kern="1200" dirty="0">
            <a:latin typeface="Arial" panose="020B0604020202020204" pitchFamily="34" charset="0"/>
            <a:cs typeface="Arial" panose="020B0604020202020204" pitchFamily="34" charset="0"/>
          </a:endParaRPr>
        </a:p>
      </dsp:txBody>
      <dsp:txXfrm>
        <a:off x="2452425" y="2683076"/>
        <a:ext cx="2474595" cy="1536472"/>
      </dsp:txXfrm>
    </dsp:sp>
    <dsp:sp modelId="{D866AD70-4874-48B1-B6BC-1EC5FBB633BB}">
      <dsp:nvSpPr>
        <dsp:cNvPr id="0" name=""/>
        <dsp:cNvSpPr/>
      </dsp:nvSpPr>
      <dsp:spPr>
        <a:xfrm>
          <a:off x="5228555" y="2381014"/>
          <a:ext cx="2570199" cy="163207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7BE595-785D-40A3-B183-9DB2554A8D1D}">
      <dsp:nvSpPr>
        <dsp:cNvPr id="0" name=""/>
        <dsp:cNvSpPr/>
      </dsp:nvSpPr>
      <dsp:spPr>
        <a:xfrm>
          <a:off x="5514133" y="2652313"/>
          <a:ext cx="2570199" cy="163207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IQ" sz="3200" kern="1200" baseline="0" dirty="0">
              <a:latin typeface="Arial" panose="020B0604020202020204" pitchFamily="34" charset="0"/>
              <a:cs typeface="Arial" panose="020B0604020202020204" pitchFamily="34" charset="0"/>
            </a:rPr>
            <a:t>طريقة تدريب الهايبوكسك	</a:t>
          </a:r>
          <a:endParaRPr lang="en-US" sz="3200" kern="1200" baseline="0" dirty="0">
            <a:latin typeface="Arial" panose="020B0604020202020204" pitchFamily="34" charset="0"/>
            <a:cs typeface="Arial" panose="020B0604020202020204" pitchFamily="34" charset="0"/>
          </a:endParaRPr>
        </a:p>
      </dsp:txBody>
      <dsp:txXfrm>
        <a:off x="5561935" y="2700115"/>
        <a:ext cx="2474595" cy="15364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CF111-8D62-414F-B9D5-327396971C7C}">
      <dsp:nvSpPr>
        <dsp:cNvPr id="0" name=""/>
        <dsp:cNvSpPr/>
      </dsp:nvSpPr>
      <dsp:spPr>
        <a:xfrm>
          <a:off x="7990543" y="2539598"/>
          <a:ext cx="633070" cy="1809463"/>
        </a:xfrm>
        <a:custGeom>
          <a:avLst/>
          <a:gdLst/>
          <a:ahLst/>
          <a:cxnLst/>
          <a:rect l="0" t="0" r="0" b="0"/>
          <a:pathLst>
            <a:path>
              <a:moveTo>
                <a:pt x="633070" y="0"/>
              </a:moveTo>
              <a:lnTo>
                <a:pt x="316535" y="0"/>
              </a:lnTo>
              <a:lnTo>
                <a:pt x="316535" y="1809463"/>
              </a:lnTo>
              <a:lnTo>
                <a:pt x="0" y="1809463"/>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8259153" y="3396404"/>
        <a:ext cx="95850" cy="95850"/>
      </dsp:txXfrm>
    </dsp:sp>
    <dsp:sp modelId="{F41352FA-2127-4920-A617-CFA94CE333F5}">
      <dsp:nvSpPr>
        <dsp:cNvPr id="0" name=""/>
        <dsp:cNvSpPr/>
      </dsp:nvSpPr>
      <dsp:spPr>
        <a:xfrm>
          <a:off x="7990543" y="2539598"/>
          <a:ext cx="633070" cy="603154"/>
        </a:xfrm>
        <a:custGeom>
          <a:avLst/>
          <a:gdLst/>
          <a:ahLst/>
          <a:cxnLst/>
          <a:rect l="0" t="0" r="0" b="0"/>
          <a:pathLst>
            <a:path>
              <a:moveTo>
                <a:pt x="633070" y="0"/>
              </a:moveTo>
              <a:lnTo>
                <a:pt x="316535" y="0"/>
              </a:lnTo>
              <a:lnTo>
                <a:pt x="316535" y="603154"/>
              </a:lnTo>
              <a:lnTo>
                <a:pt x="0" y="603154"/>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285219" y="2819315"/>
        <a:ext cx="43719" cy="43719"/>
      </dsp:txXfrm>
    </dsp:sp>
    <dsp:sp modelId="{07AF3FD0-3467-4745-BE3E-1A4CF3DE07F6}">
      <dsp:nvSpPr>
        <dsp:cNvPr id="0" name=""/>
        <dsp:cNvSpPr/>
      </dsp:nvSpPr>
      <dsp:spPr>
        <a:xfrm>
          <a:off x="7990543" y="1936443"/>
          <a:ext cx="633070" cy="603154"/>
        </a:xfrm>
        <a:custGeom>
          <a:avLst/>
          <a:gdLst/>
          <a:ahLst/>
          <a:cxnLst/>
          <a:rect l="0" t="0" r="0" b="0"/>
          <a:pathLst>
            <a:path>
              <a:moveTo>
                <a:pt x="633070" y="603154"/>
              </a:moveTo>
              <a:lnTo>
                <a:pt x="316535" y="603154"/>
              </a:lnTo>
              <a:lnTo>
                <a:pt x="316535" y="0"/>
              </a:lnTo>
              <a:lnTo>
                <a:pt x="0" y="0"/>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285219" y="2216160"/>
        <a:ext cx="43719" cy="43719"/>
      </dsp:txXfrm>
    </dsp:sp>
    <dsp:sp modelId="{4B375173-3563-4B40-B85F-6BA234E71B1D}">
      <dsp:nvSpPr>
        <dsp:cNvPr id="0" name=""/>
        <dsp:cNvSpPr/>
      </dsp:nvSpPr>
      <dsp:spPr>
        <a:xfrm>
          <a:off x="7990543" y="730134"/>
          <a:ext cx="633070" cy="1809463"/>
        </a:xfrm>
        <a:custGeom>
          <a:avLst/>
          <a:gdLst/>
          <a:ahLst/>
          <a:cxnLst/>
          <a:rect l="0" t="0" r="0" b="0"/>
          <a:pathLst>
            <a:path>
              <a:moveTo>
                <a:pt x="633070" y="1809463"/>
              </a:moveTo>
              <a:lnTo>
                <a:pt x="316535" y="1809463"/>
              </a:lnTo>
              <a:lnTo>
                <a:pt x="316535" y="0"/>
              </a:lnTo>
              <a:lnTo>
                <a:pt x="0" y="0"/>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8259153" y="1586940"/>
        <a:ext cx="95850" cy="95850"/>
      </dsp:txXfrm>
    </dsp:sp>
    <dsp:sp modelId="{CCFE30FD-B5C6-44E3-A9F2-1008E5725F2D}">
      <dsp:nvSpPr>
        <dsp:cNvPr id="0" name=""/>
        <dsp:cNvSpPr/>
      </dsp:nvSpPr>
      <dsp:spPr>
        <a:xfrm rot="5400000">
          <a:off x="6566540" y="2057074"/>
          <a:ext cx="5079196" cy="965047"/>
        </a:xfrm>
        <a:prstGeom prst="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020" tIns="33020" rIns="33020" bIns="33020" numCol="1" spcCol="1270" anchor="ctr" anchorCtr="0">
          <a:noAutofit/>
        </a:bodyPr>
        <a:lstStyle/>
        <a:p>
          <a:pPr marL="0" lvl="0" indent="0" algn="ctr" defTabSz="2311400">
            <a:lnSpc>
              <a:spcPct val="90000"/>
            </a:lnSpc>
            <a:spcBef>
              <a:spcPct val="0"/>
            </a:spcBef>
            <a:spcAft>
              <a:spcPct val="35000"/>
            </a:spcAft>
            <a:buNone/>
          </a:pPr>
          <a:r>
            <a:rPr lang="ar-IQ" sz="5200" kern="1200" dirty="0">
              <a:latin typeface="Arial" panose="020B0604020202020204" pitchFamily="34" charset="0"/>
              <a:cs typeface="Arial" panose="020B0604020202020204" pitchFamily="34" charset="0"/>
            </a:rPr>
            <a:t>أساليب التدريب الدائري</a:t>
          </a:r>
          <a:endParaRPr lang="en-US" sz="5200" kern="1200" dirty="0">
            <a:latin typeface="Arial" panose="020B0604020202020204" pitchFamily="34" charset="0"/>
            <a:cs typeface="Arial" panose="020B0604020202020204" pitchFamily="34" charset="0"/>
          </a:endParaRPr>
        </a:p>
      </dsp:txBody>
      <dsp:txXfrm>
        <a:off x="6566540" y="2057074"/>
        <a:ext cx="5079196" cy="965047"/>
      </dsp:txXfrm>
    </dsp:sp>
    <dsp:sp modelId="{9F3DF9C6-A24E-4C8F-837A-2707CF4DF314}">
      <dsp:nvSpPr>
        <dsp:cNvPr id="0" name=""/>
        <dsp:cNvSpPr/>
      </dsp:nvSpPr>
      <dsp:spPr>
        <a:xfrm>
          <a:off x="603681" y="247610"/>
          <a:ext cx="7386862" cy="965047"/>
        </a:xfrm>
        <a:prstGeom prst="rect">
          <a:avLst/>
        </a:prstGeom>
        <a:gradFill rotWithShape="0">
          <a:gsLst>
            <a:gs pos="0">
              <a:schemeClr val="accent3">
                <a:hueOff val="0"/>
                <a:satOff val="0"/>
                <a:lumOff val="0"/>
                <a:alphaOff val="0"/>
                <a:tint val="60000"/>
                <a:lumMod val="104000"/>
              </a:schemeClr>
            </a:gs>
            <a:gs pos="100000">
              <a:schemeClr val="accent3">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SA" sz="2700" kern="1200" dirty="0">
              <a:latin typeface="Arial" panose="020B0604020202020204" pitchFamily="34" charset="0"/>
              <a:cs typeface="Arial" panose="020B0604020202020204" pitchFamily="34" charset="0"/>
            </a:rPr>
            <a:t>طريقة التدريب الدائري باستخدام الحمل المستمر </a:t>
          </a:r>
          <a:endParaRPr lang="en-US" sz="2700" kern="1200" dirty="0">
            <a:latin typeface="Arial" panose="020B0604020202020204" pitchFamily="34" charset="0"/>
            <a:cs typeface="Arial" panose="020B0604020202020204" pitchFamily="34" charset="0"/>
          </a:endParaRPr>
        </a:p>
      </dsp:txBody>
      <dsp:txXfrm>
        <a:off x="603681" y="247610"/>
        <a:ext cx="7386862" cy="965047"/>
      </dsp:txXfrm>
    </dsp:sp>
    <dsp:sp modelId="{AC99D886-51C0-4AEA-AB15-8C1E4DA09698}">
      <dsp:nvSpPr>
        <dsp:cNvPr id="0" name=""/>
        <dsp:cNvSpPr/>
      </dsp:nvSpPr>
      <dsp:spPr>
        <a:xfrm>
          <a:off x="2111149" y="1453919"/>
          <a:ext cx="5879393" cy="965047"/>
        </a:xfrm>
        <a:prstGeom prst="rect">
          <a:avLst/>
        </a:prstGeom>
        <a:gradFill rotWithShape="0">
          <a:gsLst>
            <a:gs pos="0">
              <a:schemeClr val="accent3">
                <a:hueOff val="0"/>
                <a:satOff val="0"/>
                <a:lumOff val="0"/>
                <a:alphaOff val="0"/>
                <a:tint val="60000"/>
                <a:lumMod val="104000"/>
              </a:schemeClr>
            </a:gs>
            <a:gs pos="100000">
              <a:schemeClr val="accent3">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SA" sz="2700" kern="1200" dirty="0">
              <a:latin typeface="Arial" panose="020B0604020202020204" pitchFamily="34" charset="0"/>
              <a:cs typeface="Arial" panose="020B0604020202020204" pitchFamily="34" charset="0"/>
            </a:rPr>
            <a:t>طريقة التدريب الدائري باستخدام التدريب الفتري المرتفع الشدة </a:t>
          </a:r>
          <a:endParaRPr lang="en-US" sz="2700" kern="1200" dirty="0">
            <a:latin typeface="Arial" panose="020B0604020202020204" pitchFamily="34" charset="0"/>
            <a:cs typeface="Arial" panose="020B0604020202020204" pitchFamily="34" charset="0"/>
          </a:endParaRPr>
        </a:p>
      </dsp:txBody>
      <dsp:txXfrm>
        <a:off x="2111149" y="1453919"/>
        <a:ext cx="5879393" cy="965047"/>
      </dsp:txXfrm>
    </dsp:sp>
    <dsp:sp modelId="{1574B5BD-97B9-4941-8202-49BDBC24FEB1}">
      <dsp:nvSpPr>
        <dsp:cNvPr id="0" name=""/>
        <dsp:cNvSpPr/>
      </dsp:nvSpPr>
      <dsp:spPr>
        <a:xfrm>
          <a:off x="2531857" y="2660228"/>
          <a:ext cx="5458686" cy="965047"/>
        </a:xfrm>
        <a:prstGeom prst="rect">
          <a:avLst/>
        </a:prstGeom>
        <a:gradFill rotWithShape="0">
          <a:gsLst>
            <a:gs pos="0">
              <a:schemeClr val="accent3">
                <a:hueOff val="0"/>
                <a:satOff val="0"/>
                <a:lumOff val="0"/>
                <a:alphaOff val="0"/>
                <a:tint val="60000"/>
                <a:lumMod val="104000"/>
              </a:schemeClr>
            </a:gs>
            <a:gs pos="100000">
              <a:schemeClr val="accent3">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ar-SA" sz="2600" kern="1200" dirty="0">
              <a:latin typeface="Arial" panose="020B0604020202020204" pitchFamily="34" charset="0"/>
              <a:cs typeface="Arial" panose="020B0604020202020204" pitchFamily="34" charset="0"/>
            </a:rPr>
            <a:t>طريقة التدريب الدائري باستخدام التدريب الفتري الم</a:t>
          </a:r>
          <a:r>
            <a:rPr lang="ar-IQ" sz="2600" kern="1200" dirty="0">
              <a:latin typeface="Arial" panose="020B0604020202020204" pitchFamily="34" charset="0"/>
              <a:cs typeface="Arial" panose="020B0604020202020204" pitchFamily="34" charset="0"/>
            </a:rPr>
            <a:t>نخفض</a:t>
          </a:r>
          <a:r>
            <a:rPr lang="ar-SA" sz="2600" kern="1200" dirty="0">
              <a:latin typeface="Arial" panose="020B0604020202020204" pitchFamily="34" charset="0"/>
              <a:cs typeface="Arial" panose="020B0604020202020204" pitchFamily="34" charset="0"/>
            </a:rPr>
            <a:t> الشدة </a:t>
          </a:r>
          <a:endParaRPr lang="en-US" sz="2600" kern="1200" dirty="0"/>
        </a:p>
      </dsp:txBody>
      <dsp:txXfrm>
        <a:off x="2531857" y="2660228"/>
        <a:ext cx="5458686" cy="965047"/>
      </dsp:txXfrm>
    </dsp:sp>
    <dsp:sp modelId="{CDD6F54D-1C0C-4F12-9A87-D2AD9FC9F91E}">
      <dsp:nvSpPr>
        <dsp:cNvPr id="0" name=""/>
        <dsp:cNvSpPr/>
      </dsp:nvSpPr>
      <dsp:spPr>
        <a:xfrm>
          <a:off x="2934205" y="3866537"/>
          <a:ext cx="5056337" cy="965047"/>
        </a:xfrm>
        <a:prstGeom prst="rect">
          <a:avLst/>
        </a:prstGeom>
        <a:gradFill rotWithShape="0">
          <a:gsLst>
            <a:gs pos="0">
              <a:schemeClr val="accent3">
                <a:hueOff val="0"/>
                <a:satOff val="0"/>
                <a:lumOff val="0"/>
                <a:alphaOff val="0"/>
                <a:tint val="60000"/>
                <a:lumMod val="104000"/>
              </a:schemeClr>
            </a:gs>
            <a:gs pos="100000">
              <a:schemeClr val="accent3">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ar-SA" sz="2600" kern="1200" dirty="0">
              <a:latin typeface="Arial" panose="020B0604020202020204" pitchFamily="34" charset="0"/>
              <a:cs typeface="Arial" panose="020B0604020202020204" pitchFamily="34" charset="0"/>
            </a:rPr>
            <a:t>طريقة التدريب الدائري باستخدام مبدأ الأعاد</a:t>
          </a:r>
          <a:r>
            <a:rPr lang="ar-IQ" sz="2600" kern="1200" dirty="0">
              <a:latin typeface="Arial" panose="020B0604020202020204" pitchFamily="34" charset="0"/>
              <a:cs typeface="Arial" panose="020B0604020202020204" pitchFamily="34" charset="0"/>
            </a:rPr>
            <a:t>ة</a:t>
          </a:r>
          <a:r>
            <a:rPr lang="ar-SA" sz="2600" kern="1200" dirty="0">
              <a:latin typeface="Arial" panose="020B0604020202020204" pitchFamily="34" charset="0"/>
              <a:cs typeface="Arial" panose="020B0604020202020204" pitchFamily="34" charset="0"/>
            </a:rPr>
            <a:t> والتكرار</a:t>
          </a:r>
          <a:endParaRPr lang="en-US" sz="2600" kern="1200" dirty="0">
            <a:latin typeface="Arial" panose="020B0604020202020204" pitchFamily="34" charset="0"/>
            <a:cs typeface="Arial" panose="020B0604020202020204" pitchFamily="34" charset="0"/>
          </a:endParaRPr>
        </a:p>
      </dsp:txBody>
      <dsp:txXfrm>
        <a:off x="2934205" y="3866537"/>
        <a:ext cx="5056337" cy="9650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49DF01-D146-405B-8B66-2F16941D665F}" type="datetimeFigureOut">
              <a:rPr lang="en-US" smtClean="0"/>
              <a:t>12/12/2020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A73CE-A6A8-4A87-BDC0-7908C95405B9}" type="slidenum">
              <a:rPr lang="en-US" smtClean="0"/>
              <a:t>‹#›</a:t>
            </a:fld>
            <a:endParaRPr lang="en-US"/>
          </a:p>
        </p:txBody>
      </p:sp>
    </p:spTree>
    <p:extLst>
      <p:ext uri="{BB962C8B-B14F-4D97-AF65-F5344CB8AC3E}">
        <p14:creationId xmlns:p14="http://schemas.microsoft.com/office/powerpoint/2010/main" val="483933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A52AD2-2676-4F7C-A367-616360EB941C}" type="datetime1">
              <a:rPr lang="en-US" smtClean="0"/>
              <a:t>12/12/2020</a:t>
            </a:fld>
            <a:endParaRPr lang="en-US"/>
          </a:p>
        </p:txBody>
      </p:sp>
      <p:sp>
        <p:nvSpPr>
          <p:cNvPr id="5" name="Footer Placeholder 4"/>
          <p:cNvSpPr>
            <a:spLocks noGrp="1"/>
          </p:cNvSpPr>
          <p:nvPr>
            <p:ph type="ftr" sz="quarter" idx="11"/>
          </p:nvPr>
        </p:nvSpPr>
        <p:spPr>
          <a:xfrm>
            <a:off x="5332412" y="5883275"/>
            <a:ext cx="4324044" cy="365125"/>
          </a:xfrm>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1054336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2C8083B-1510-4873-BEEB-23DD6703C1D6}" type="datetime1">
              <a:rPr lang="en-US" smtClean="0"/>
              <a:t>12/12/2020</a:t>
            </a:fld>
            <a:endParaRPr lang="en-US"/>
          </a:p>
        </p:txBody>
      </p:sp>
      <p:sp>
        <p:nvSpPr>
          <p:cNvPr id="6" name="Footer Placeholder 5"/>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7" name="Slide Number Placeholder 6"/>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4079618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4E0FA2-2053-454F-BF23-B0042133C362}"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2655203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5A229D-3679-42FF-BF23-AE7159161693}"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4192121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4EA9CA-4B51-4F6A-ACB8-F01006C149BE}"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2672517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A49430-B03F-4B6D-B31E-F2AAFE56487C}"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958824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6A45572-9830-4275-A400-8856ACF9D853}"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2461313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B9294-4C30-4950-997D-FD4C349050A9}"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1508952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DFA115-A825-4687-975E-18A940E29F41}"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276021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65E53D-CFC2-4191-AA07-BEDA3EEE6F2B}"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2668948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0E6E83-B725-4F92-990A-0709E30B1EFE}" type="datetime1">
              <a:rPr lang="en-US" smtClean="0"/>
              <a:t>12/12/2020</a:t>
            </a:fld>
            <a:endParaRPr lang="en-US"/>
          </a:p>
        </p:txBody>
      </p:sp>
      <p:sp>
        <p:nvSpPr>
          <p:cNvPr id="5" name="Footer Placeholder 4"/>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2503448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30C345-4257-4F84-9D7F-BFA375F91B91}" type="datetime1">
              <a:rPr lang="en-US" smtClean="0"/>
              <a:t>12/12/2020</a:t>
            </a:fld>
            <a:endParaRPr lang="en-US"/>
          </a:p>
        </p:txBody>
      </p:sp>
      <p:sp>
        <p:nvSpPr>
          <p:cNvPr id="6" name="Footer Placeholder 5"/>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7" name="Slide Number Placeholder 6"/>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179741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DC42E1-D79E-4DFF-B068-5553E5A04D31}" type="datetime1">
              <a:rPr lang="en-US" smtClean="0"/>
              <a:t>12/12/2020</a:t>
            </a:fld>
            <a:endParaRPr lang="en-US"/>
          </a:p>
        </p:txBody>
      </p:sp>
      <p:sp>
        <p:nvSpPr>
          <p:cNvPr id="8" name="Footer Placeholder 7"/>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9" name="Slide Number Placeholder 8"/>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378983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45E1FD-8EDD-48F3-ACD8-FA71D12089A0}" type="datetime1">
              <a:rPr lang="en-US" smtClean="0"/>
              <a:t>12/12/2020</a:t>
            </a:fld>
            <a:endParaRPr lang="en-US"/>
          </a:p>
        </p:txBody>
      </p:sp>
      <p:sp>
        <p:nvSpPr>
          <p:cNvPr id="4" name="Footer Placeholder 3"/>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5" name="Slide Number Placeholder 4"/>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280635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44016-55A4-491F-B6B8-B3A73BA964EC}" type="datetime1">
              <a:rPr lang="en-US" smtClean="0"/>
              <a:t>12/12/2020</a:t>
            </a:fld>
            <a:endParaRPr lang="en-US"/>
          </a:p>
        </p:txBody>
      </p:sp>
      <p:sp>
        <p:nvSpPr>
          <p:cNvPr id="3" name="Footer Placeholder 2"/>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4" name="Slide Number Placeholder 3"/>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1080397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59C0DFD-C0DC-477C-9830-C6AC3E362483}" type="datetime1">
              <a:rPr lang="en-US" smtClean="0"/>
              <a:t>12/12/2020</a:t>
            </a:fld>
            <a:endParaRPr lang="en-US"/>
          </a:p>
        </p:txBody>
      </p:sp>
      <p:sp>
        <p:nvSpPr>
          <p:cNvPr id="6" name="Footer Placeholder 5"/>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7" name="Slide Number Placeholder 6"/>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129105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62186F-6380-47FF-9854-F38D191FD909}" type="datetime1">
              <a:rPr lang="en-US" smtClean="0"/>
              <a:t>12/12/2020</a:t>
            </a:fld>
            <a:endParaRPr lang="en-US"/>
          </a:p>
        </p:txBody>
      </p:sp>
      <p:sp>
        <p:nvSpPr>
          <p:cNvPr id="6" name="Footer Placeholder 5"/>
          <p:cNvSpPr>
            <a:spLocks noGrp="1"/>
          </p:cNvSpPr>
          <p:nvPr>
            <p:ph type="ftr" sz="quarter" idx="11"/>
          </p:nvPr>
        </p:nvSpPr>
        <p:spPr/>
        <p:txBody>
          <a:bodyPr/>
          <a:lstStyle/>
          <a:p>
            <a:r>
              <a:rPr lang="ar-IQ"/>
              <a:t>المحاضرة الثانية طرق التدريب الرياضي ا. د مصطفى حسن عبد الكريم</a:t>
            </a:r>
            <a:endParaRPr lang="en-US"/>
          </a:p>
        </p:txBody>
      </p:sp>
      <p:sp>
        <p:nvSpPr>
          <p:cNvPr id="7" name="Slide Number Placeholder 6"/>
          <p:cNvSpPr>
            <a:spLocks noGrp="1"/>
          </p:cNvSpPr>
          <p:nvPr>
            <p:ph type="sldNum" sz="quarter" idx="12"/>
          </p:nvPr>
        </p:nvSpPr>
        <p:spPr/>
        <p:txBody>
          <a:bodyPr/>
          <a:lstStyle/>
          <a:p>
            <a:fld id="{D46F564D-D122-4701-8AD9-353DA02EA8F9}" type="slidenum">
              <a:rPr lang="en-US" smtClean="0"/>
              <a:t>‹#›</a:t>
            </a:fld>
            <a:endParaRPr lang="en-US"/>
          </a:p>
        </p:txBody>
      </p:sp>
    </p:spTree>
    <p:extLst>
      <p:ext uri="{BB962C8B-B14F-4D97-AF65-F5344CB8AC3E}">
        <p14:creationId xmlns:p14="http://schemas.microsoft.com/office/powerpoint/2010/main" val="109165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112E8D4-1176-4DFD-8DAD-2D197AD482AF}" type="datetime1">
              <a:rPr lang="en-US" smtClean="0"/>
              <a:t>12/12/2020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ar-IQ"/>
              <a:t>المحاضرة الثانية طرق التدريب الرياضي ا. د مصطفى حسن عبد الكريم</a:t>
            </a:r>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46F564D-D122-4701-8AD9-353DA02EA8F9}" type="slidenum">
              <a:rPr lang="en-US" smtClean="0"/>
              <a:t>‹#›</a:t>
            </a:fld>
            <a:endParaRPr lang="en-US"/>
          </a:p>
        </p:txBody>
      </p:sp>
    </p:spTree>
    <p:extLst>
      <p:ext uri="{BB962C8B-B14F-4D97-AF65-F5344CB8AC3E}">
        <p14:creationId xmlns:p14="http://schemas.microsoft.com/office/powerpoint/2010/main" val="242066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D4127-7A47-426E-8470-6837B33DD5CD}"/>
              </a:ext>
            </a:extLst>
          </p:cNvPr>
          <p:cNvSpPr>
            <a:spLocks noGrp="1"/>
          </p:cNvSpPr>
          <p:nvPr>
            <p:ph type="ctrTitle"/>
          </p:nvPr>
        </p:nvSpPr>
        <p:spPr/>
        <p:txBody>
          <a:bodyPr/>
          <a:lstStyle/>
          <a:p>
            <a:pPr algn="ctr"/>
            <a:r>
              <a:rPr lang="ar-IQ" b="1" dirty="0">
                <a:latin typeface="Arial" panose="020B0604020202020204" pitchFamily="34" charset="0"/>
                <a:cs typeface="Arial" panose="020B0604020202020204" pitchFamily="34" charset="0"/>
              </a:rPr>
              <a:t>طريقة التدريب التكراري، والمرتفعات، والدائري</a:t>
            </a:r>
            <a:endParaRPr lang="en-US"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1B02C6F-E17E-4028-B04A-8623329918D8}"/>
              </a:ext>
            </a:extLst>
          </p:cNvPr>
          <p:cNvSpPr>
            <a:spLocks noGrp="1"/>
          </p:cNvSpPr>
          <p:nvPr>
            <p:ph type="subTitle" idx="1"/>
          </p:nvPr>
        </p:nvSpPr>
        <p:spPr>
          <a:xfrm>
            <a:off x="4284023" y="4888633"/>
            <a:ext cx="6987645" cy="1388534"/>
          </a:xfrm>
        </p:spPr>
        <p:txBody>
          <a:bodyPr>
            <a:normAutofit/>
          </a:bodyPr>
          <a:lstStyle/>
          <a:p>
            <a:r>
              <a:rPr lang="ar-IQ" sz="3200" b="1" dirty="0">
                <a:latin typeface="Arial" panose="020B0604020202020204" pitchFamily="34" charset="0"/>
                <a:cs typeface="Arial" panose="020B0604020202020204" pitchFamily="34" charset="0"/>
              </a:rPr>
              <a:t>ا. د مصطفى حسن عبد الكريم</a:t>
            </a:r>
            <a:endParaRPr lang="en-US" sz="3200" b="1"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2B949FE4-2201-465F-8CFC-CFDEFAFE2FEE}"/>
              </a:ext>
            </a:extLst>
          </p:cNvPr>
          <p:cNvSpPr>
            <a:spLocks noGrp="1"/>
          </p:cNvSpPr>
          <p:nvPr>
            <p:ph type="ftr" sz="quarter" idx="11"/>
          </p:nvPr>
        </p:nvSpPr>
        <p:spPr>
          <a:xfrm>
            <a:off x="6947624" y="6492875"/>
            <a:ext cx="4324044" cy="365125"/>
          </a:xfrm>
        </p:spPr>
        <p:txBody>
          <a:bodyPr/>
          <a:lstStyle/>
          <a:p>
            <a:r>
              <a:rPr lang="ar-IQ" b="1"/>
              <a:t>المحاضرة الثانية طرق التدريب الرياضي ا. د مصطفى حسن عبد الكريم</a:t>
            </a:r>
            <a:endParaRPr lang="en-US" b="1"/>
          </a:p>
        </p:txBody>
      </p:sp>
    </p:spTree>
    <p:custDataLst>
      <p:tags r:id="rId1"/>
    </p:custDataLst>
    <p:extLst>
      <p:ext uri="{BB962C8B-B14F-4D97-AF65-F5344CB8AC3E}">
        <p14:creationId xmlns:p14="http://schemas.microsoft.com/office/powerpoint/2010/main" val="4013336113"/>
      </p:ext>
    </p:extLst>
  </p:cSld>
  <p:clrMapOvr>
    <a:masterClrMapping/>
  </p:clrMapOvr>
  <mc:AlternateContent xmlns:mc="http://schemas.openxmlformats.org/markup-compatibility/2006">
    <mc:Choice xmlns:p14="http://schemas.microsoft.com/office/powerpoint/2010/main" Requires="p14">
      <p:transition spd="slow" p14:dur="2000" advTm="8007"/>
    </mc:Choice>
    <mc:Fallback>
      <p:transition spd="slow" advTm="80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10508-186F-4694-8EE3-69D1370290FE}"/>
              </a:ext>
            </a:extLst>
          </p:cNvPr>
          <p:cNvSpPr>
            <a:spLocks noGrp="1"/>
          </p:cNvSpPr>
          <p:nvPr>
            <p:ph type="title"/>
          </p:nvPr>
        </p:nvSpPr>
        <p:spPr>
          <a:xfrm>
            <a:off x="4483865" y="685800"/>
            <a:ext cx="7019159" cy="801477"/>
          </a:xfrm>
        </p:spPr>
        <p:txBody>
          <a:bodyPr/>
          <a:lstStyle/>
          <a:p>
            <a:r>
              <a:rPr lang="ar-IQ" b="1" dirty="0">
                <a:latin typeface="Arial" panose="020B0604020202020204" pitchFamily="34" charset="0"/>
                <a:cs typeface="Arial" panose="020B0604020202020204" pitchFamily="34" charset="0"/>
              </a:rPr>
              <a:t>فوائد استخدام تدريبات صعود المرتفعات</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B9E5864-1034-4DB9-AAD1-315639DE6AF4}"/>
              </a:ext>
            </a:extLst>
          </p:cNvPr>
          <p:cNvSpPr>
            <a:spLocks noGrp="1"/>
          </p:cNvSpPr>
          <p:nvPr>
            <p:ph idx="1"/>
          </p:nvPr>
        </p:nvSpPr>
        <p:spPr>
          <a:xfrm>
            <a:off x="1484311" y="2171240"/>
            <a:ext cx="10018713" cy="3124201"/>
          </a:xfrm>
        </p:spPr>
        <p:txBody>
          <a:bodyPr>
            <a:noAutofit/>
          </a:bodyPr>
          <a:lstStyle/>
          <a:p>
            <a:pPr lvl="0" algn="r" rtl="1"/>
            <a:r>
              <a:rPr lang="ar-IQ" dirty="0">
                <a:latin typeface="Arial" panose="020B0604020202020204" pitchFamily="34" charset="0"/>
                <a:cs typeface="Arial" panose="020B0604020202020204" pitchFamily="34" charset="0"/>
              </a:rPr>
              <a:t>تساعد على تنمية قدرة العضلة ومطاطيتها.</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يحسن من طول وتردد الخطوة.</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يحسن من توازن الجسم وتحسين اداء اليدين عند مرحلة الدفع.</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يطور التحكم والثبات اضافة لتطوير السرعة.</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يطور تحمل القوة.</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يطور السعة القصوى والقوة (صعود المرتفعات القصير).</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يزيد من تأخر ظهور حامض اللاكتيك (المرتفعات المتنوعة).</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A6DAF2C-8D95-4705-8ECF-1BD0C04CEEEA}"/>
              </a:ext>
            </a:extLst>
          </p:cNvPr>
          <p:cNvSpPr>
            <a:spLocks noGrp="1"/>
          </p:cNvSpPr>
          <p:nvPr>
            <p:ph type="ftr" sz="quarter" idx="11"/>
          </p:nvPr>
        </p:nvSpPr>
        <p:spPr>
          <a:xfrm>
            <a:off x="7498232" y="6357001"/>
            <a:ext cx="4388968"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1396340142"/>
      </p:ext>
    </p:extLst>
  </p:cSld>
  <p:clrMapOvr>
    <a:masterClrMapping/>
  </p:clrMapOvr>
  <mc:AlternateContent xmlns:mc="http://schemas.openxmlformats.org/markup-compatibility/2006">
    <mc:Choice xmlns:p14="http://schemas.microsoft.com/office/powerpoint/2010/main" Requires="p14">
      <p:transition spd="slow" p14:dur="1200" advTm="38518">
        <p:dissolve/>
      </p:transition>
    </mc:Choice>
    <mc:Fallback>
      <p:transition spd="slow" advTm="38518">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84F94-3864-4F7E-BC24-43D31787A0B9}"/>
              </a:ext>
            </a:extLst>
          </p:cNvPr>
          <p:cNvSpPr>
            <a:spLocks noGrp="1"/>
          </p:cNvSpPr>
          <p:nvPr>
            <p:ph type="title"/>
          </p:nvPr>
        </p:nvSpPr>
        <p:spPr>
          <a:xfrm>
            <a:off x="3139807" y="638978"/>
            <a:ext cx="8363217" cy="716097"/>
          </a:xfrm>
        </p:spPr>
        <p:txBody>
          <a:bodyPr>
            <a:noAutofit/>
          </a:bodyPr>
          <a:lstStyle/>
          <a:p>
            <a:pPr algn="r"/>
            <a:r>
              <a:rPr lang="ar-IQ" sz="3200" b="1" dirty="0">
                <a:latin typeface="Arial" panose="020B0604020202020204" pitchFamily="34" charset="0"/>
                <a:cs typeface="Arial" panose="020B0604020202020204" pitchFamily="34" charset="0"/>
              </a:rPr>
              <a:t>فوائد تدريبات المرتفعات القصيرة والمتوسطة والطويلة تختلف بحسب المسافة وتستخدم في جميع اوقات السنة.</a:t>
            </a:r>
            <a:br>
              <a:rPr lang="en-US" sz="3200" b="1" dirty="0">
                <a:latin typeface="Arial" panose="020B060402020202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1973B79-9EDB-4DC5-B883-6DE9ED34BA32}"/>
              </a:ext>
            </a:extLst>
          </p:cNvPr>
          <p:cNvSpPr>
            <a:spLocks noGrp="1"/>
          </p:cNvSpPr>
          <p:nvPr>
            <p:ph idx="1"/>
          </p:nvPr>
        </p:nvSpPr>
        <p:spPr>
          <a:xfrm>
            <a:off x="1762698" y="1905919"/>
            <a:ext cx="9619140" cy="4586956"/>
          </a:xfrm>
        </p:spPr>
        <p:txBody>
          <a:bodyPr>
            <a:normAutofit/>
          </a:bodyPr>
          <a:lstStyle/>
          <a:p>
            <a:pPr algn="r" rtl="1"/>
            <a:r>
              <a:rPr lang="ar-IQ" b="1" dirty="0">
                <a:latin typeface="Arial" panose="020B0604020202020204" pitchFamily="34" charset="0"/>
                <a:cs typeface="Arial" panose="020B0604020202020204" pitchFamily="34" charset="0"/>
              </a:rPr>
              <a:t>المرتفعات قصيرة المسافة:</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المرتفعات القصيرة المسافة هي التي بتطلب زمن صعودها 30 ثانية او اقل وتشكل زاوية ميل من 5 – 15 درجة.</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اللاعب يجب ان يركز على تكنيك الجري باستخدام حركات الذراعين القوية ورفع الركبة مع بقاء الحوض مرتفعا (الركض مع بقاء مركز ثقل الجسم مرتفعا) بدون الميل للأمام.</a:t>
            </a:r>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هذا النوع من التدريب لاهوائي فهو يحتاج على راحة طويلة نسبيا (مثل راحة المشي او ركض حفيف اسفل المنحدر لمدة 60 – 90 ثانية.</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حجم التدريب يعتمد على لياقة اللاعب الحالية والغاية من التدريب.</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المرتفعات القصيرة من 5 – 10 ثانية تساعد على تطوير نظام الطاقة الثلاثي </a:t>
            </a:r>
            <a:r>
              <a:rPr lang="en-US" dirty="0">
                <a:latin typeface="Arial" panose="020B0604020202020204" pitchFamily="34" charset="0"/>
                <a:cs typeface="Arial" panose="020B0604020202020204" pitchFamily="34" charset="0"/>
              </a:rPr>
              <a:t>ATP</a:t>
            </a:r>
            <a:r>
              <a:rPr lang="ar-IQ" dirty="0">
                <a:latin typeface="Arial" panose="020B0604020202020204" pitchFamily="34" charset="0"/>
                <a:cs typeface="Arial" panose="020B0604020202020204" pitchFamily="34" charset="0"/>
              </a:rPr>
              <a:t> وفوسفات الكرياتين، اما المرتفعات التي مدتها 15 – 30 ثانية تساعد على تطوير نظام حامض اللاكتيك.</a:t>
            </a: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63D6BE86-A5AB-492A-9CBE-4CD0B30D9996}"/>
              </a:ext>
            </a:extLst>
          </p:cNvPr>
          <p:cNvSpPr>
            <a:spLocks noGrp="1"/>
          </p:cNvSpPr>
          <p:nvPr>
            <p:ph type="ftr" sz="quarter" idx="11"/>
          </p:nvPr>
        </p:nvSpPr>
        <p:spPr>
          <a:xfrm>
            <a:off x="7629021" y="6492875"/>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33712180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51554">
        <p15:prstTrans prst="pageCurlDouble"/>
      </p:transition>
    </mc:Choice>
    <mc:Fallback>
      <p:transition spd="slow" advTm="51554">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381CF-E10A-4257-AFFF-99A6A5323908}"/>
              </a:ext>
            </a:extLst>
          </p:cNvPr>
          <p:cNvSpPr>
            <a:spLocks noGrp="1"/>
          </p:cNvSpPr>
          <p:nvPr>
            <p:ph idx="1"/>
          </p:nvPr>
        </p:nvSpPr>
        <p:spPr>
          <a:xfrm>
            <a:off x="1484311" y="176271"/>
            <a:ext cx="9466456" cy="5614930"/>
          </a:xfrm>
        </p:spPr>
        <p:txBody>
          <a:bodyPr>
            <a:normAutofit/>
          </a:bodyPr>
          <a:lstStyle/>
          <a:p>
            <a:pPr algn="r" rtl="1"/>
            <a:r>
              <a:rPr lang="ar-IQ" sz="2800" b="1" dirty="0">
                <a:latin typeface="Arial" panose="020B0604020202020204" pitchFamily="34" charset="0"/>
                <a:cs typeface="Arial" panose="020B0604020202020204" pitchFamily="34" charset="0"/>
              </a:rPr>
              <a:t>المرتفعات المتوسطة المسافة: </a:t>
            </a:r>
            <a:endParaRPr lang="en-US" sz="2800" dirty="0">
              <a:latin typeface="Arial" panose="020B0604020202020204" pitchFamily="34" charset="0"/>
              <a:cs typeface="Arial" panose="020B0604020202020204" pitchFamily="34" charset="0"/>
            </a:endParaRPr>
          </a:p>
          <a:p>
            <a:pPr lvl="0" algn="r" rtl="1"/>
            <a:r>
              <a:rPr lang="ar-IQ" sz="2800" dirty="0">
                <a:latin typeface="Arial" panose="020B0604020202020204" pitchFamily="34" charset="0"/>
                <a:cs typeface="Arial" panose="020B0604020202020204" pitchFamily="34" charset="0"/>
              </a:rPr>
              <a:t>هي المرتفعات التي تتطلب زمن صعودها من 30 – 90 ثانية.</a:t>
            </a:r>
            <a:endParaRPr lang="en-US" sz="2800" dirty="0">
              <a:latin typeface="Arial" panose="020B0604020202020204" pitchFamily="34" charset="0"/>
              <a:cs typeface="Arial" panose="020B0604020202020204" pitchFamily="34" charset="0"/>
            </a:endParaRPr>
          </a:p>
          <a:p>
            <a:pPr lvl="0" algn="r" rtl="1"/>
            <a:r>
              <a:rPr lang="ar-IQ" sz="2800" dirty="0">
                <a:latin typeface="Arial" panose="020B0604020202020204" pitchFamily="34" charset="0"/>
                <a:cs typeface="Arial" panose="020B0604020202020204" pitchFamily="34" charset="0"/>
              </a:rPr>
              <a:t>هذا النوع من المرتفعات ملائم جدا للاعبي المسافات المتوسطة لأنها تجمع بين ايجابيات المرتفعات المتوسطة مع الضغوطات المؤثرة كالتحمل العضلي وتأخر ظهور حامض اللاكتيك.</a:t>
            </a:r>
            <a:endParaRPr lang="en-US" sz="2800" dirty="0">
              <a:latin typeface="Arial" panose="020B0604020202020204" pitchFamily="34" charset="0"/>
              <a:cs typeface="Arial" panose="020B0604020202020204" pitchFamily="34" charset="0"/>
            </a:endParaRPr>
          </a:p>
          <a:p>
            <a:pPr lvl="0" algn="r" rtl="1"/>
            <a:r>
              <a:rPr lang="ar-IQ" sz="2800" dirty="0">
                <a:latin typeface="Arial" panose="020B0604020202020204" pitchFamily="34" charset="0"/>
                <a:cs typeface="Arial" panose="020B0604020202020204" pitchFamily="34" charset="0"/>
              </a:rPr>
              <a:t>يجب استخدام زاوية متوسطة نسبيا بحيث يتم الجري بسرعة ايقاع السباق.</a:t>
            </a:r>
            <a:endParaRPr lang="en-US" sz="2800" dirty="0">
              <a:latin typeface="Arial" panose="020B0604020202020204" pitchFamily="34" charset="0"/>
              <a:cs typeface="Arial" panose="020B0604020202020204" pitchFamily="34" charset="0"/>
            </a:endParaRPr>
          </a:p>
          <a:p>
            <a:pPr lvl="0" algn="r" rtl="1"/>
            <a:r>
              <a:rPr lang="ar-IQ" sz="2800" dirty="0">
                <a:latin typeface="Arial" panose="020B0604020202020204" pitchFamily="34" charset="0"/>
                <a:cs typeface="Arial" panose="020B0604020202020204" pitchFamily="34" charset="0"/>
              </a:rPr>
              <a:t>مصدر الطاقة الرئيسي في هذا النوع من المرتفعات هو النظام الهوائي واللاهوائي وبالتالي سوف يشعر اللاعب بزيادة حامض اللاكتيك التدريجية عند التدرج في صعود المرتفعات. </a:t>
            </a:r>
            <a:endParaRPr lang="en-US" sz="2800" dirty="0">
              <a:latin typeface="Arial" panose="020B0604020202020204" pitchFamily="34" charset="0"/>
              <a:cs typeface="Arial" panose="020B0604020202020204" pitchFamily="34" charset="0"/>
            </a:endParaRPr>
          </a:p>
          <a:p>
            <a:pPr lvl="0" algn="r" rtl="1"/>
            <a:r>
              <a:rPr lang="ar-IQ" sz="2800" dirty="0">
                <a:latin typeface="Arial" panose="020B0604020202020204" pitchFamily="34" charset="0"/>
                <a:cs typeface="Arial" panose="020B0604020202020204" pitchFamily="34" charset="0"/>
              </a:rPr>
              <a:t>حجم التمرين يعتمد على لياقة اللاعب وهدفه التدريبي.</a:t>
            </a:r>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87AF46FC-9DC6-4754-8ACE-0291AEAC8153}"/>
              </a:ext>
            </a:extLst>
          </p:cNvPr>
          <p:cNvSpPr>
            <a:spLocks noGrp="1"/>
          </p:cNvSpPr>
          <p:nvPr>
            <p:ph type="ftr" sz="quarter" idx="11"/>
          </p:nvPr>
        </p:nvSpPr>
        <p:spPr>
          <a:xfrm>
            <a:off x="7408678" y="6316604"/>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3145150074"/>
      </p:ext>
    </p:extLst>
  </p:cSld>
  <p:clrMapOvr>
    <a:masterClrMapping/>
  </p:clrMapOvr>
  <mc:AlternateContent xmlns:mc="http://schemas.openxmlformats.org/markup-compatibility/2006">
    <mc:Choice xmlns:p14="http://schemas.microsoft.com/office/powerpoint/2010/main" Requires="p14">
      <p:transition spd="slow" p14:dur="2000" advTm="44583">
        <p14:prism isContent="1"/>
      </p:transition>
    </mc:Choice>
    <mc:Fallback>
      <p:transition spd="slow" advTm="44583">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E40B9E-C445-4405-9999-8BF404B6B989}"/>
              </a:ext>
            </a:extLst>
          </p:cNvPr>
          <p:cNvSpPr>
            <a:spLocks noGrp="1"/>
          </p:cNvSpPr>
          <p:nvPr>
            <p:ph idx="1"/>
          </p:nvPr>
        </p:nvSpPr>
        <p:spPr>
          <a:xfrm>
            <a:off x="1374141" y="697736"/>
            <a:ext cx="10072384" cy="5181600"/>
          </a:xfrm>
        </p:spPr>
        <p:txBody>
          <a:bodyPr>
            <a:noAutofit/>
          </a:bodyPr>
          <a:lstStyle/>
          <a:p>
            <a:pPr algn="r" rtl="1"/>
            <a:r>
              <a:rPr lang="ar-IQ" sz="3200" b="1" dirty="0">
                <a:latin typeface="Arial" panose="020B0604020202020204" pitchFamily="34" charset="0"/>
                <a:cs typeface="Arial" panose="020B0604020202020204" pitchFamily="34" charset="0"/>
              </a:rPr>
              <a:t>المرتفعات الطويلة المسافة:</a:t>
            </a:r>
            <a:endParaRPr lang="en-US" sz="3200" dirty="0">
              <a:latin typeface="Arial" panose="020B0604020202020204" pitchFamily="34" charset="0"/>
              <a:cs typeface="Arial" panose="020B0604020202020204" pitchFamily="34" charset="0"/>
            </a:endParaRPr>
          </a:p>
          <a:p>
            <a:pPr lvl="0" algn="r" rtl="1"/>
            <a:r>
              <a:rPr lang="ar-IQ" sz="3200" dirty="0">
                <a:latin typeface="Arial" panose="020B0604020202020204" pitchFamily="34" charset="0"/>
                <a:cs typeface="Arial" panose="020B0604020202020204" pitchFamily="34" charset="0"/>
              </a:rPr>
              <a:t>المرتفعات الطويلة المسافة هي التي يكون زمن ادائها من 90ثا -3 د او اكثر.</a:t>
            </a:r>
            <a:endParaRPr lang="en-US" sz="3200" dirty="0">
              <a:latin typeface="Arial" panose="020B0604020202020204" pitchFamily="34" charset="0"/>
              <a:cs typeface="Arial" panose="020B0604020202020204" pitchFamily="34" charset="0"/>
            </a:endParaRPr>
          </a:p>
          <a:p>
            <a:pPr lvl="0" algn="r" rtl="1"/>
            <a:r>
              <a:rPr lang="ar-IQ" sz="3200" dirty="0">
                <a:latin typeface="Arial" panose="020B0604020202020204" pitchFamily="34" charset="0"/>
                <a:cs typeface="Arial" panose="020B0604020202020204" pitchFamily="34" charset="0"/>
              </a:rPr>
              <a:t>مصدر الطاقة الرئيسي في هذا النوع من المرتفعات بشكل عام هو النظام الهوائي ولكن اذا وجد في بعض اجزاء المرتفع منطقة ذو زاوية حادة او تم الركض بسرعة اعلى فان زيادة بسيطة في تركيز حامض اللاكتيك سوف تتكون.</a:t>
            </a:r>
            <a:endParaRPr lang="en-US" sz="3200" dirty="0">
              <a:latin typeface="Arial" panose="020B0604020202020204" pitchFamily="34" charset="0"/>
              <a:cs typeface="Arial" panose="020B0604020202020204" pitchFamily="34" charset="0"/>
            </a:endParaRPr>
          </a:p>
          <a:p>
            <a:pPr lvl="0" algn="r" rtl="1"/>
            <a:r>
              <a:rPr lang="ar-IQ" sz="3200" dirty="0">
                <a:latin typeface="Arial" panose="020B0604020202020204" pitchFamily="34" charset="0"/>
                <a:cs typeface="Arial" panose="020B0604020202020204" pitchFamily="34" charset="0"/>
              </a:rPr>
              <a:t>هذا النوع من التدريب يؤدي الى ارهاق في عضلات القدمين ومحتمل عضلات المعدة ايضا ولكن المحدد الرئيسي للاستمرار او التوقف هو الجهاز الدوري التنفسي.</a:t>
            </a:r>
            <a:endParaRPr lang="en-US" sz="32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5DF23138-22EF-4CD8-85D9-2AB61A468A9E}"/>
              </a:ext>
            </a:extLst>
          </p:cNvPr>
          <p:cNvSpPr>
            <a:spLocks noGrp="1"/>
          </p:cNvSpPr>
          <p:nvPr>
            <p:ph type="ftr" sz="quarter" idx="11"/>
          </p:nvPr>
        </p:nvSpPr>
        <p:spPr>
          <a:xfrm>
            <a:off x="7507835" y="6368018"/>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1586992631"/>
      </p:ext>
    </p:extLst>
  </p:cSld>
  <p:clrMapOvr>
    <a:masterClrMapping/>
  </p:clrMapOvr>
  <mc:AlternateContent xmlns:mc="http://schemas.openxmlformats.org/markup-compatibility/2006">
    <mc:Choice xmlns:p14="http://schemas.microsoft.com/office/powerpoint/2010/main" Requires="p14">
      <p:transition spd="slow" p14:dur="1250" advTm="39178">
        <p14:switch dir="r"/>
      </p:transition>
    </mc:Choice>
    <mc:Fallback>
      <p:transition spd="slow" advTm="39178">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9D110-943F-4EF2-9E60-21FC19A456E9}"/>
              </a:ext>
            </a:extLst>
          </p:cNvPr>
          <p:cNvSpPr>
            <a:spLocks noGrp="1"/>
          </p:cNvSpPr>
          <p:nvPr>
            <p:ph type="title"/>
          </p:nvPr>
        </p:nvSpPr>
        <p:spPr>
          <a:xfrm>
            <a:off x="5144876" y="83600"/>
            <a:ext cx="6710687" cy="531833"/>
          </a:xfrm>
        </p:spPr>
        <p:txBody>
          <a:bodyPr>
            <a:normAutofit fontScale="90000"/>
          </a:bodyPr>
          <a:lstStyle/>
          <a:p>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طريقة او أسلوب التدريب الدائري</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E4ECDA2-051D-4FF6-A882-E69C034918F2}"/>
              </a:ext>
            </a:extLst>
          </p:cNvPr>
          <p:cNvSpPr>
            <a:spLocks noGrp="1"/>
          </p:cNvSpPr>
          <p:nvPr>
            <p:ph idx="1"/>
          </p:nvPr>
        </p:nvSpPr>
        <p:spPr>
          <a:xfrm>
            <a:off x="1498295" y="1046602"/>
            <a:ext cx="10091449" cy="5255046"/>
          </a:xfrm>
        </p:spPr>
        <p:txBody>
          <a:bodyPr>
            <a:normAutofit fontScale="92500" lnSpcReduction="10000"/>
          </a:bodyPr>
          <a:lstStyle/>
          <a:p>
            <a:pPr algn="r" rtl="1"/>
            <a:r>
              <a:rPr lang="ar-SA" dirty="0">
                <a:latin typeface="Arial" panose="020B0604020202020204" pitchFamily="34" charset="0"/>
                <a:cs typeface="Arial" panose="020B0604020202020204" pitchFamily="34" charset="0"/>
              </a:rPr>
              <a:t> يعد التدريب الدائري واحداً من الأساليب المهمة في التدريب الرياضي التي تعمل وفق طريقة تدريبية معينة مختارة من قبل المدرب بغرض الوصول إلى الهدف المطلوب من التدريب ، والمميز في التدريب الدائري بأنه أسلوب تنظيمي في تعاقب أخذ التمارين بما ينفع أعضاء وأجهزة الجسم المختلفة كذلك العمل فيه يكون حسب اختيار الطريقة التدريبية الملائمة للرياضي وفعاليته . </a:t>
            </a:r>
            <a:endParaRPr lang="ar-IQ"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ويعد التدريب الدائري نظاماً وأسلوباً معيناً في التدريب يعتمد على قواعد وقوانين مستمرة من دراسة وتحليل حمل التدريب المستخدم، وكذلك من عمليات التكيف المتعلقة به، حيث تتميز هذه الطريقة بتتابع الحمل المستخدم والواقع على المجاميع العضلية المختلفة (الذراعين، الكتفين، الفخذين، البطن، الظهر، ........الخ) وأن شكل الحمل المستخدم في الأداء ونوعه يتناسب مع قواعد تطوير كل صفة من الصفات البدنية والتي يزداد التأثير عليها. </a:t>
            </a:r>
            <a:endParaRPr lang="ar-IQ"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كما يعرفه (هاره) بكونه عبارة عن طريقة تنظيمية لأداء التمرينات بأداة أو بدون أداة يراعي فيها شروط معينة بالنسبة لاختبار التمرينات وعدد مرات تكرارها وشدتها وفترات الراحة البينية ويمكن تشكيلها باستخدام أسس ومبادئ أي طريقة من طرائق التدريب المختلفة بهدف تنمية الصفات البدنية</a:t>
            </a:r>
            <a:r>
              <a:rPr lang="ar-IQ" dirty="0">
                <a:latin typeface="Arial" panose="020B0604020202020204" pitchFamily="34" charset="0"/>
                <a:cs typeface="Arial" panose="020B0604020202020204" pitchFamily="34" charset="0"/>
              </a:rPr>
              <a:t>.</a:t>
            </a:r>
          </a:p>
          <a:p>
            <a:pPr algn="r" rtl="1"/>
            <a:r>
              <a:rPr lang="ar-SA" dirty="0">
                <a:latin typeface="Arial" panose="020B0604020202020204" pitchFamily="34" charset="0"/>
                <a:cs typeface="Arial" panose="020B0604020202020204" pitchFamily="34" charset="0"/>
              </a:rPr>
              <a:t>يعرف التدريب الدائري بأنه مجموعة من التمرينات تؤدي على شكل دائرة بطريقة مستمرة تتخللها راحة محددة، ويؤدي كل تمرين فيها 20 مرة وتتضمن الوحدة من (5 – 10) تمرينات ويمكن أن تتكرر مرتين أو ثلاثة مرات.  وهو وسيلة فعالة في تطوير الصفات البدنية كافة والداخلية في اللياقة الحركية.  </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9AABEB1-B685-4AA4-A18C-98D1D9DC1F0B}"/>
              </a:ext>
            </a:extLst>
          </p:cNvPr>
          <p:cNvSpPr>
            <a:spLocks noGrp="1"/>
          </p:cNvSpPr>
          <p:nvPr>
            <p:ph type="ftr" sz="quarter" idx="11"/>
          </p:nvPr>
        </p:nvSpPr>
        <p:spPr>
          <a:xfrm>
            <a:off x="7893426" y="6492875"/>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3423059693"/>
      </p:ext>
    </p:extLst>
  </p:cSld>
  <p:clrMapOvr>
    <a:masterClrMapping/>
  </p:clrMapOvr>
  <mc:AlternateContent xmlns:mc="http://schemas.openxmlformats.org/markup-compatibility/2006">
    <mc:Choice xmlns:p14="http://schemas.microsoft.com/office/powerpoint/2010/main" Requires="p14">
      <p:transition spd="slow" p14:dur="1600" advTm="74603">
        <p14:conveyor dir="l"/>
      </p:transition>
    </mc:Choice>
    <mc:Fallback>
      <p:transition spd="slow" advTm="74603">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BFE21-FE31-4484-9CB3-2A77D789507D}"/>
              </a:ext>
            </a:extLst>
          </p:cNvPr>
          <p:cNvSpPr>
            <a:spLocks noGrp="1"/>
          </p:cNvSpPr>
          <p:nvPr>
            <p:ph type="title"/>
          </p:nvPr>
        </p:nvSpPr>
        <p:spPr>
          <a:xfrm>
            <a:off x="5056742" y="87676"/>
            <a:ext cx="6578484" cy="1043848"/>
          </a:xfrm>
        </p:spPr>
        <p:txBody>
          <a:bodyPr/>
          <a:lstStyle/>
          <a:p>
            <a:pPr rtl="1"/>
            <a:r>
              <a:rPr lang="ar-IQ" b="1" dirty="0">
                <a:latin typeface="Arial" panose="020B0604020202020204" pitchFamily="34" charset="0"/>
                <a:cs typeface="Arial" panose="020B0604020202020204" pitchFamily="34" charset="0"/>
              </a:rPr>
              <a:t>مميزات التدريب الدائري</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7B65FDF-4E47-475F-9F36-18317CAD4BF7}"/>
              </a:ext>
            </a:extLst>
          </p:cNvPr>
          <p:cNvSpPr>
            <a:spLocks noGrp="1"/>
          </p:cNvSpPr>
          <p:nvPr>
            <p:ph idx="1"/>
          </p:nvPr>
        </p:nvSpPr>
        <p:spPr>
          <a:xfrm>
            <a:off x="1484310" y="1131524"/>
            <a:ext cx="10150916" cy="5192157"/>
          </a:xfrm>
        </p:spPr>
        <p:txBody>
          <a:bodyPr>
            <a:normAutofit fontScale="85000" lnSpcReduction="20000"/>
          </a:bodyPr>
          <a:lstStyle/>
          <a:p>
            <a:pPr algn="r" rtl="1"/>
            <a:r>
              <a:rPr lang="ar-SA" dirty="0">
                <a:latin typeface="Arial" panose="020B0604020202020204" pitchFamily="34" charset="0"/>
                <a:cs typeface="Arial" panose="020B0604020202020204" pitchFamily="34" charset="0"/>
              </a:rPr>
              <a:t>1-  أسلوب مهم لزيادة كفاءة الجهازين الدوري والتنفسي وزيادة القدرة على مقاومة التعب، والتكيف للمجهود البدني المبذول.</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2-  الاهتمام بالفروق الفردية، فيعمل الطالب بما يتلاءم وحالته أو تحدد الجرعة بما يتناسب مع مستواه ومقدرته.</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3 -  يسهم بدرجة عالية في تنمية الصفات البدنية.</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4-  إمكانية تشكيل التمرينات باستخدام أي طريقة من طرق التدريب بحيث يمكن التركيز لمحاولة تنمية واحد أو أكثر من الصفات البدنية.</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5-  إنجاز التقييم الذاتي للطالب عن طريق التسجيل في بطاقات المستوى، الأمر الذي يتيح للفرد معرفة مدى تقدمه مما يزيد من دافعيته نحو الارتقاء بمستواه وتغطية نقاط ضعفه، فيزداد بذلك عامل المنافسة.</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6-  إمكانية التدرج بحمل التدريب بصورة صحيحة، وذلك بتطبيق مبادئه.</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7-  إمكانية استخدام تمرينات متنوعة طبقاً للإمكانات المتاحة بحيث تكون في أماكن متفرقة، مما يخلق عامل التشويق والتجديد والإثارة.</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8-  المساعدة في توفير الوقت والاقتصاد فيه.</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9-  الإسهام بدرجة فاعلة في إكساب وتنمية السمات الخلقية والإرادية مثل النظام والأمانة والاعتماد على النفس وغير ذلك مما يساعد على فعالية العمل.</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10 -  إمكانية تصميم دائرة خاصة باحتياجات اللياقة البدنية التي تتركز في رياضية معينة أو نشاط خاص.</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0FF253F9-578C-4D97-97EC-9503C2B421E1}"/>
              </a:ext>
            </a:extLst>
          </p:cNvPr>
          <p:cNvSpPr>
            <a:spLocks noGrp="1"/>
          </p:cNvSpPr>
          <p:nvPr>
            <p:ph type="ftr" sz="quarter" idx="11"/>
          </p:nvPr>
        </p:nvSpPr>
        <p:spPr>
          <a:xfrm>
            <a:off x="7828731" y="6405199"/>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3319053769"/>
      </p:ext>
    </p:extLst>
  </p:cSld>
  <p:clrMapOvr>
    <a:masterClrMapping/>
  </p:clrMapOvr>
  <p:transition spd="slow" advTm="63359">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D1CD4-4DFA-4620-8565-75E1F43D0A28}"/>
              </a:ext>
            </a:extLst>
          </p:cNvPr>
          <p:cNvSpPr>
            <a:spLocks noGrp="1"/>
          </p:cNvSpPr>
          <p:nvPr>
            <p:ph type="title"/>
          </p:nvPr>
        </p:nvSpPr>
        <p:spPr>
          <a:xfrm>
            <a:off x="2335577" y="234108"/>
            <a:ext cx="9553038" cy="977747"/>
          </a:xfrm>
        </p:spPr>
        <p:txBody>
          <a:bodyPr>
            <a:normAutofit fontScale="90000"/>
          </a:bodyPr>
          <a:lstStyle/>
          <a:p>
            <a:r>
              <a:rPr lang="ar-SA" b="1" dirty="0">
                <a:latin typeface="Arial" panose="020B0604020202020204" pitchFamily="34" charset="0"/>
                <a:cs typeface="Arial" panose="020B0604020202020204" pitchFamily="34" charset="0"/>
              </a:rPr>
              <a:t>أسس يقوم عليها</a:t>
            </a:r>
            <a:r>
              <a:rPr lang="ar-IQ" b="1" dirty="0">
                <a:latin typeface="Arial" panose="020B0604020202020204" pitchFamily="34" charset="0"/>
                <a:cs typeface="Arial" panose="020B0604020202020204" pitchFamily="34" charset="0"/>
              </a:rPr>
              <a:t> التدريب الدائري </a:t>
            </a:r>
            <a:r>
              <a:rPr lang="ar-SA" b="1" dirty="0">
                <a:latin typeface="Arial" panose="020B0604020202020204" pitchFamily="34" charset="0"/>
                <a:cs typeface="Arial" panose="020B0604020202020204" pitchFamily="34" charset="0"/>
              </a:rPr>
              <a:t>يجب مراعاتها عند تطبيقه لتنمية اللياقة البدنية، وهذه الأسس هي كالاتي:</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B5FEE8-D7E7-43F9-83CB-64B9DD57005E}"/>
              </a:ext>
            </a:extLst>
          </p:cNvPr>
          <p:cNvSpPr>
            <a:spLocks noGrp="1"/>
          </p:cNvSpPr>
          <p:nvPr>
            <p:ph idx="1"/>
          </p:nvPr>
        </p:nvSpPr>
        <p:spPr>
          <a:xfrm>
            <a:off x="1440243" y="1355075"/>
            <a:ext cx="10083401" cy="4994580"/>
          </a:xfrm>
        </p:spPr>
        <p:txBody>
          <a:bodyPr>
            <a:normAutofit fontScale="92500" lnSpcReduction="20000"/>
          </a:bodyPr>
          <a:lstStyle/>
          <a:p>
            <a:pPr algn="r" rtl="1"/>
            <a:r>
              <a:rPr lang="ar-SA" b="1" dirty="0">
                <a:latin typeface="Arial" panose="020B0604020202020204" pitchFamily="34" charset="0"/>
                <a:cs typeface="Arial" panose="020B0604020202020204" pitchFamily="34" charset="0"/>
              </a:rPr>
              <a:t>أ - مبدأ زيادة الحمل.</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يعد هذا المبدأ من الأسس الهامة عند تنمية وتطوير الصفات البدنية وقد يختلف أسلوب تطبيق هذا المبدأ تبعاً لكيفية تنظيم طريقة الحمل المستخدم ، فقد يتم بواسطة:</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1- إنقاص زمن الأداء مع تثبيت حجمه وشدته.</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2- زيادة حجم أو شدة الحمل أو الاثنين معاً مع تثبيت زمن أداء التمرين.</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3- تقصير فترات الراحة بين تمرينات المحطات.</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ويتضح عند تطبيق مبدأ زيادة الحمل ملامح معينة وواضحة للعمل نشير إليها من خلال  (  أن يكون هذا التدريب فردياً ، أن تقوم زيادة عدد مرات تكرار التمرين ومعدل تقدمه على أساس قدرة الفرد ونسبة سرعته في التحسن ، أن تكون التمرينات قابلة للقياس ، أن تكون هذه التمرينات موحدة المستوى، مع ضرورة معرفة المتدرب لمقدار العمل الذي يقوم به ) </a:t>
            </a:r>
            <a:endParaRPr lang="en-US" dirty="0">
              <a:latin typeface="Arial" panose="020B0604020202020204" pitchFamily="34" charset="0"/>
              <a:cs typeface="Arial" panose="020B0604020202020204" pitchFamily="34" charset="0"/>
            </a:endParaRPr>
          </a:p>
          <a:p>
            <a:pPr algn="r" rtl="1"/>
            <a:r>
              <a:rPr lang="ar-SA" b="1" dirty="0">
                <a:latin typeface="Arial" panose="020B0604020202020204" pitchFamily="34" charset="0"/>
                <a:cs typeface="Arial" panose="020B0604020202020204" pitchFamily="34" charset="0"/>
              </a:rPr>
              <a:t>ب -  تحديد جرعة التدريب:</a:t>
            </a:r>
            <a:endParaRPr lang="en-US" dirty="0">
              <a:latin typeface="Arial" panose="020B0604020202020204" pitchFamily="34" charset="0"/>
              <a:cs typeface="Arial" panose="020B0604020202020204" pitchFamily="34" charset="0"/>
            </a:endParaRPr>
          </a:p>
          <a:p>
            <a:pPr algn="r" rtl="1"/>
            <a:r>
              <a:rPr lang="ar-SA" dirty="0">
                <a:latin typeface="Arial" panose="020B0604020202020204" pitchFamily="34" charset="0"/>
                <a:cs typeface="Arial" panose="020B0604020202020204" pitchFamily="34" charset="0"/>
              </a:rPr>
              <a:t>تتحدد جرعة التدريب بناء على نتيجة الاختبار الأقصى الذي تم قبل البداية في برنامج التدريب وتسجيل هذه الاختبارات في بطاقات المستوى أو بطاقات التسجيل، ثم تستخلص فيها جرعة التدريب التي قد تتنوع بين ربع وثلثي أقصى تكرار لكل تمرين.</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F448A1-77A1-4E5F-B878-009A3C2FFBC2}"/>
              </a:ext>
            </a:extLst>
          </p:cNvPr>
          <p:cNvSpPr>
            <a:spLocks noGrp="1"/>
          </p:cNvSpPr>
          <p:nvPr>
            <p:ph type="ftr" sz="quarter" idx="11"/>
          </p:nvPr>
        </p:nvSpPr>
        <p:spPr>
          <a:xfrm>
            <a:off x="7342583" y="6492875"/>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31102584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57906">
        <p15:prstTrans prst="drape"/>
      </p:transition>
    </mc:Choice>
    <mc:Fallback>
      <p:transition spd="slow" advTm="57906">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775E8-290B-495C-AD38-E0CCFD7AC713}"/>
              </a:ext>
            </a:extLst>
          </p:cNvPr>
          <p:cNvSpPr>
            <a:spLocks noGrp="1"/>
          </p:cNvSpPr>
          <p:nvPr>
            <p:ph type="title"/>
          </p:nvPr>
        </p:nvSpPr>
        <p:spPr>
          <a:xfrm>
            <a:off x="4142342" y="231795"/>
            <a:ext cx="4936971" cy="779443"/>
          </a:xfrm>
        </p:spPr>
        <p:style>
          <a:lnRef idx="2">
            <a:schemeClr val="accent2"/>
          </a:lnRef>
          <a:fillRef idx="1">
            <a:schemeClr val="lt1"/>
          </a:fillRef>
          <a:effectRef idx="0">
            <a:schemeClr val="accent2"/>
          </a:effectRef>
          <a:fontRef idx="minor">
            <a:schemeClr val="dk1"/>
          </a:fontRef>
        </p:style>
        <p:txBody>
          <a:bodyPr/>
          <a:lstStyle/>
          <a:p>
            <a:r>
              <a:rPr lang="ar-IQ" b="1" dirty="0">
                <a:latin typeface="Arial" panose="020B0604020202020204" pitchFamily="34" charset="0"/>
                <a:cs typeface="Arial" panose="020B0604020202020204" pitchFamily="34" charset="0"/>
              </a:rPr>
              <a:t>أساليب التدريب الدائري</a:t>
            </a:r>
            <a:endParaRPr lang="en-US" b="1" dirty="0">
              <a:latin typeface="Arial" panose="020B0604020202020204" pitchFamily="34" charset="0"/>
              <a:cs typeface="Arial" panose="020B0604020202020204" pitchFamily="34" charset="0"/>
            </a:endParaRPr>
          </a:p>
        </p:txBody>
      </p:sp>
      <p:graphicFrame>
        <p:nvGraphicFramePr>
          <p:cNvPr id="6" name="Content Placeholder 5">
            <a:extLst>
              <a:ext uri="{FF2B5EF4-FFF2-40B4-BE49-F238E27FC236}">
                <a16:creationId xmlns:a16="http://schemas.microsoft.com/office/drawing/2014/main" id="{3BC56BE9-CFCF-42B1-B3D1-AE06B2186231}"/>
              </a:ext>
            </a:extLst>
          </p:cNvPr>
          <p:cNvGraphicFramePr>
            <a:graphicFrameLocks noGrp="1"/>
          </p:cNvGraphicFramePr>
          <p:nvPr>
            <p:ph idx="1"/>
            <p:extLst>
              <p:ext uri="{D42A27DB-BD31-4B8C-83A1-F6EECF244321}">
                <p14:modId xmlns:p14="http://schemas.microsoft.com/office/powerpoint/2010/main" val="3620578592"/>
              </p:ext>
            </p:extLst>
          </p:nvPr>
        </p:nvGraphicFramePr>
        <p:xfrm>
          <a:off x="1531345" y="1376363"/>
          <a:ext cx="10192343" cy="507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A9F2F8E4-7EF0-4028-8ECA-B80BE6336AF2}"/>
              </a:ext>
            </a:extLst>
          </p:cNvPr>
          <p:cNvSpPr>
            <a:spLocks noGrp="1"/>
          </p:cNvSpPr>
          <p:nvPr>
            <p:ph type="ftr" sz="quarter" idx="11"/>
          </p:nvPr>
        </p:nvSpPr>
        <p:spPr>
          <a:xfrm>
            <a:off x="6868857" y="6455559"/>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42529436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42547">
        <p15:prstTrans prst="curtains"/>
      </p:transition>
    </mc:Choice>
    <mc:Fallback>
      <p:transition spd="slow" advTm="42547">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CE86-978A-4022-B0F0-129BC9C0F3AB}"/>
              </a:ext>
            </a:extLst>
          </p:cNvPr>
          <p:cNvSpPr>
            <a:spLocks noGrp="1"/>
          </p:cNvSpPr>
          <p:nvPr>
            <p:ph type="title"/>
          </p:nvPr>
        </p:nvSpPr>
        <p:spPr/>
        <p:txBody>
          <a:bodyPr>
            <a:normAutofit/>
          </a:bodyPr>
          <a:lstStyle/>
          <a:p>
            <a:r>
              <a:rPr lang="ar-IQ" sz="4400" b="1" dirty="0">
                <a:latin typeface="Arial" panose="020B0604020202020204" pitchFamily="34" charset="0"/>
                <a:cs typeface="Arial" panose="020B0604020202020204" pitchFamily="34" charset="0"/>
              </a:rPr>
              <a:t>التدريب التكراري	</a:t>
            </a:r>
            <a:endParaRPr lang="en-US" sz="4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3CBF356-BF77-4ABD-AE86-04EEFBB15FBC}"/>
              </a:ext>
            </a:extLst>
          </p:cNvPr>
          <p:cNvSpPr>
            <a:spLocks noGrp="1"/>
          </p:cNvSpPr>
          <p:nvPr>
            <p:ph idx="1"/>
          </p:nvPr>
        </p:nvSpPr>
        <p:spPr>
          <a:xfrm>
            <a:off x="1484311" y="3129708"/>
            <a:ext cx="10018713" cy="3124201"/>
          </a:xfrm>
        </p:spPr>
        <p:txBody>
          <a:bodyPr>
            <a:noAutofit/>
          </a:bodyPr>
          <a:lstStyle/>
          <a:p>
            <a:pPr algn="r" rtl="1"/>
            <a:r>
              <a:rPr lang="ar-IQ" sz="2800" b="1">
                <a:latin typeface="Arial" panose="020B0604020202020204" pitchFamily="34" charset="0"/>
                <a:cs typeface="Arial" panose="020B0604020202020204" pitchFamily="34" charset="0"/>
              </a:rPr>
              <a:t>أهدافها وتأثيرها:</a:t>
            </a:r>
            <a:endParaRPr lang="en-US" sz="2800">
              <a:latin typeface="Arial" panose="020B0604020202020204" pitchFamily="34" charset="0"/>
              <a:cs typeface="Arial" panose="020B0604020202020204" pitchFamily="34" charset="0"/>
            </a:endParaRPr>
          </a:p>
          <a:p>
            <a:pPr algn="r" rtl="1"/>
            <a:r>
              <a:rPr lang="ar-IQ" sz="2800">
                <a:latin typeface="Arial" panose="020B0604020202020204" pitchFamily="34" charset="0"/>
                <a:cs typeface="Arial" panose="020B0604020202020204" pitchFamily="34" charset="0"/>
              </a:rPr>
              <a:t>     تهدف طريقة التدريب التكراري – أساسا –  الى تنمية الصفات البدنية التالية:</a:t>
            </a:r>
            <a:endParaRPr lang="en-US" sz="2800">
              <a:latin typeface="Arial" panose="020B0604020202020204" pitchFamily="34" charset="0"/>
              <a:cs typeface="Arial" panose="020B0604020202020204" pitchFamily="34" charset="0"/>
            </a:endParaRPr>
          </a:p>
          <a:p>
            <a:pPr lvl="1" algn="r" rtl="1"/>
            <a:r>
              <a:rPr lang="ar-IQ" sz="2800">
                <a:latin typeface="Arial" panose="020B0604020202020204" pitchFamily="34" charset="0"/>
                <a:cs typeface="Arial" panose="020B0604020202020204" pitchFamily="34" charset="0"/>
              </a:rPr>
              <a:t>السرعة ( سرعة الانتقال).</a:t>
            </a:r>
            <a:endParaRPr lang="en-US" sz="2800">
              <a:latin typeface="Arial" panose="020B0604020202020204" pitchFamily="34" charset="0"/>
              <a:cs typeface="Arial" panose="020B0604020202020204" pitchFamily="34" charset="0"/>
            </a:endParaRPr>
          </a:p>
          <a:p>
            <a:pPr lvl="1" algn="r" rtl="1"/>
            <a:r>
              <a:rPr lang="ar-IQ" sz="2800">
                <a:latin typeface="Arial" panose="020B0604020202020204" pitchFamily="34" charset="0"/>
                <a:cs typeface="Arial" panose="020B0604020202020204" pitchFamily="34" charset="0"/>
              </a:rPr>
              <a:t>القوة القصوى ( القدرة العظمى).</a:t>
            </a:r>
            <a:endParaRPr lang="en-US" sz="2800">
              <a:latin typeface="Arial" panose="020B0604020202020204" pitchFamily="34" charset="0"/>
              <a:cs typeface="Arial" panose="020B0604020202020204" pitchFamily="34" charset="0"/>
            </a:endParaRPr>
          </a:p>
          <a:p>
            <a:pPr lvl="1" algn="r" rtl="1"/>
            <a:r>
              <a:rPr lang="ar-IQ" sz="2800">
                <a:latin typeface="Arial" panose="020B0604020202020204" pitchFamily="34" charset="0"/>
                <a:cs typeface="Arial" panose="020B0604020202020204" pitchFamily="34" charset="0"/>
              </a:rPr>
              <a:t>القوة المميزة بالسرعة ( القدرة العضلية).</a:t>
            </a:r>
            <a:endParaRPr lang="en-US" sz="2800">
              <a:latin typeface="Arial" panose="020B0604020202020204" pitchFamily="34" charset="0"/>
              <a:cs typeface="Arial" panose="020B0604020202020204" pitchFamily="34" charset="0"/>
            </a:endParaRPr>
          </a:p>
          <a:p>
            <a:pPr algn="r" rtl="1"/>
            <a:r>
              <a:rPr lang="ar-IQ" sz="2800">
                <a:latin typeface="Arial" panose="020B0604020202020204" pitchFamily="34" charset="0"/>
                <a:cs typeface="Arial" panose="020B0604020202020204" pitchFamily="34" charset="0"/>
              </a:rPr>
              <a:t>    وفي بعض الأحيان يمكن استخدام لتنمية بعض أنواع التحمل الخاص مثل تحمل السرعة القصوى.</a:t>
            </a:r>
            <a:endParaRPr lang="en-US" sz="2800">
              <a:latin typeface="Arial" panose="020B0604020202020204" pitchFamily="34" charset="0"/>
              <a:cs typeface="Arial" panose="020B0604020202020204" pitchFamily="34" charset="0"/>
            </a:endParaRPr>
          </a:p>
          <a:p>
            <a:pPr algn="r" rtl="1"/>
            <a:endParaRPr lang="en-US" sz="280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C32E561-EC67-4126-9072-23C2CA376776}"/>
              </a:ext>
            </a:extLst>
          </p:cNvPr>
          <p:cNvSpPr>
            <a:spLocks noGrp="1"/>
          </p:cNvSpPr>
          <p:nvPr>
            <p:ph type="ftr" sz="quarter" idx="11"/>
          </p:nvPr>
        </p:nvSpPr>
        <p:spPr>
          <a:xfrm>
            <a:off x="5822255" y="6492875"/>
            <a:ext cx="7084177" cy="365125"/>
          </a:xfrm>
        </p:spPr>
        <p:txBody>
          <a:bodyPr/>
          <a:lstStyle/>
          <a:p>
            <a:r>
              <a:rPr lang="ar-IQ" b="1"/>
              <a:t>المحاضرة الثانية طرق التدريب الرياضي ا. د مصطفى حسن عبد الكريم</a:t>
            </a:r>
            <a:endParaRPr lang="en-US" b="1"/>
          </a:p>
        </p:txBody>
      </p:sp>
    </p:spTree>
    <p:extLst>
      <p:ext uri="{BB962C8B-B14F-4D97-AF65-F5344CB8AC3E}">
        <p14:creationId xmlns:p14="http://schemas.microsoft.com/office/powerpoint/2010/main" val="3354907503"/>
      </p:ext>
    </p:extLst>
  </p:cSld>
  <p:clrMapOvr>
    <a:masterClrMapping/>
  </p:clrMapOvr>
  <p:transition spd="slow" advTm="21084">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0723A-0AF6-4B72-92B0-3121C1AE39C2}"/>
              </a:ext>
            </a:extLst>
          </p:cNvPr>
          <p:cNvSpPr>
            <a:spLocks noGrp="1"/>
          </p:cNvSpPr>
          <p:nvPr>
            <p:ph type="title"/>
          </p:nvPr>
        </p:nvSpPr>
        <p:spPr>
          <a:xfrm>
            <a:off x="3227942" y="317386"/>
            <a:ext cx="6545434" cy="733540"/>
          </a:xfrm>
        </p:spPr>
        <p:txBody>
          <a:bodyPr/>
          <a:lstStyle/>
          <a:p>
            <a:pPr rtl="1"/>
            <a:r>
              <a:rPr lang="ar-IQ" dirty="0">
                <a:latin typeface="Arial" panose="020B0604020202020204" pitchFamily="34" charset="0"/>
                <a:cs typeface="Arial" panose="020B0604020202020204" pitchFamily="34" charset="0"/>
              </a:rPr>
              <a:t>تأثيرات طريقة التدريب التكراري</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88E1846-0163-4C78-A39F-88A78DA074CC}"/>
              </a:ext>
            </a:extLst>
          </p:cNvPr>
          <p:cNvSpPr>
            <a:spLocks noGrp="1"/>
          </p:cNvSpPr>
          <p:nvPr>
            <p:ph idx="1"/>
          </p:nvPr>
        </p:nvSpPr>
        <p:spPr>
          <a:xfrm>
            <a:off x="1255923" y="1222872"/>
            <a:ext cx="10477041" cy="5078775"/>
          </a:xfrm>
        </p:spPr>
        <p:txBody>
          <a:bodyPr>
            <a:normAutofit/>
          </a:bodyPr>
          <a:lstStyle/>
          <a:p>
            <a:pPr algn="r" rtl="1"/>
            <a:r>
              <a:rPr lang="ar-IQ" sz="2800" dirty="0">
                <a:latin typeface="Arial" panose="020B0604020202020204" pitchFamily="34" charset="0"/>
                <a:cs typeface="Arial" panose="020B0604020202020204" pitchFamily="34" charset="0"/>
              </a:rPr>
              <a:t>وتؤدي طريقة التدريب التكراري إلى التأثير على مختلف أجهزة وأعضاء جسم الفرد وخاصة الجهاز العصبي بصورة مباشرة وقوية الأمر الذي يؤدي إلى سرعة حدوث التعب المركزي. ويحدث ذلك كنتيجة لحدوث ظاهرة (الدين الأوكسجيني) أي عدم القدرة على أمداد العضلات بحاجتها الكاملة من الأوكسجين بسبب ارتفاع شدة التمرينات. وبذلك تتم التفاعلات الكيمائية في غياب الأوكسجين مما يؤدي إلى استهلاك المواد المخزونة للطاقة وتراكم حامض </a:t>
            </a:r>
            <a:r>
              <a:rPr lang="ar-IQ" sz="2800" dirty="0" err="1">
                <a:latin typeface="Arial" panose="020B0604020202020204" pitchFamily="34" charset="0"/>
                <a:cs typeface="Arial" panose="020B0604020202020204" pitchFamily="34" charset="0"/>
              </a:rPr>
              <a:t>اللبنيك</a:t>
            </a:r>
            <a:r>
              <a:rPr lang="ar-IQ" sz="2800" dirty="0">
                <a:latin typeface="Arial" panose="020B0604020202020204" pitchFamily="34" charset="0"/>
                <a:cs typeface="Arial" panose="020B0604020202020204" pitchFamily="34" charset="0"/>
              </a:rPr>
              <a:t> في العضلة مما يقلل من قدرة الفرد على الاستمرار في الأداء. لذا تحتاج هذه الطريقة الى راحة طويلة بين التمارين تتراوح ما بين 3- 5 دقيقة.</a:t>
            </a:r>
          </a:p>
          <a:p>
            <a:pPr algn="r" rtl="1"/>
            <a:r>
              <a:rPr lang="ar-IQ" sz="2800" dirty="0">
                <a:latin typeface="Arial" panose="020B0604020202020204" pitchFamily="34" charset="0"/>
                <a:cs typeface="Arial" panose="020B0604020202020204" pitchFamily="34" charset="0"/>
              </a:rPr>
              <a:t>التدريب التكراري تأثير كبير على قدرات الرياضي "فمن الناحية النفسية تسهم في رفع كفاءة أنتاج الطاقة بالنظام اللاهوائي كما تؤثر في الجهاز العصبي نظراً لان الأداء يكون بأقصى شدة مما يسبب التعب، ومن الناحية النفسية تعمل على تطوير الصفات الارادية. </a:t>
            </a:r>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A98959-9F1D-49B2-B820-C0C7E042FF22}"/>
              </a:ext>
            </a:extLst>
          </p:cNvPr>
          <p:cNvSpPr>
            <a:spLocks noGrp="1"/>
          </p:cNvSpPr>
          <p:nvPr>
            <p:ph type="ftr" sz="quarter" idx="11"/>
          </p:nvPr>
        </p:nvSpPr>
        <p:spPr>
          <a:xfrm>
            <a:off x="7597378" y="6492875"/>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946613678"/>
      </p:ext>
    </p:extLst>
  </p:cSld>
  <p:clrMapOvr>
    <a:masterClrMapping/>
  </p:clrMapOvr>
  <p:transition spd="slow" advTm="56424">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480D9-D413-4045-84B2-4E88630F8107}"/>
              </a:ext>
            </a:extLst>
          </p:cNvPr>
          <p:cNvSpPr>
            <a:spLocks noGrp="1"/>
          </p:cNvSpPr>
          <p:nvPr>
            <p:ph type="title"/>
          </p:nvPr>
        </p:nvSpPr>
        <p:spPr>
          <a:xfrm>
            <a:off x="5343181" y="30163"/>
            <a:ext cx="6159842" cy="1468131"/>
          </a:xfrm>
        </p:spPr>
        <p:txBody>
          <a:bodyPr/>
          <a:lstStyle/>
          <a:p>
            <a:pPr algn="r" rtl="1"/>
            <a:r>
              <a:rPr lang="ar-IQ" dirty="0">
                <a:latin typeface="Arial" panose="020B0604020202020204" pitchFamily="34" charset="0"/>
                <a:cs typeface="Arial" panose="020B0604020202020204" pitchFamily="34" charset="0"/>
              </a:rPr>
              <a:t>خصائص طريقة التدريب التكراري:</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BB68CF4-A73E-404D-86C8-79E18A92BEEC}"/>
              </a:ext>
            </a:extLst>
          </p:cNvPr>
          <p:cNvSpPr>
            <a:spLocks noGrp="1"/>
          </p:cNvSpPr>
          <p:nvPr>
            <p:ph idx="1"/>
          </p:nvPr>
        </p:nvSpPr>
        <p:spPr>
          <a:xfrm>
            <a:off x="1630497" y="1421176"/>
            <a:ext cx="10080434" cy="5089793"/>
          </a:xfrm>
        </p:spPr>
        <p:txBody>
          <a:bodyPr>
            <a:normAutofit fontScale="92500" lnSpcReduction="10000"/>
          </a:bodyPr>
          <a:lstStyle/>
          <a:p>
            <a:pPr algn="r" rtl="1"/>
            <a:r>
              <a:rPr lang="ar-IQ" dirty="0">
                <a:latin typeface="Arial" panose="020B0604020202020204" pitchFamily="34" charset="0"/>
                <a:cs typeface="Arial" panose="020B0604020202020204" pitchFamily="34" charset="0"/>
              </a:rPr>
              <a:t> تتميز طريقة التدريب التكراري بالخصائص التالية:</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بالنسبة لشدة التمرينات:</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     تتراوح شدة التمرينات المستخدمة ما بين 80 - 90 % من أقصى مستوى للفرد. وقد تصل أحيانا إلى 100 % من أقصى مستوى للفرد.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بالنسبة لحجم التمرينات:</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      تتميز بقلة الحجم، أي قصر فترة أداء وقلة عدد مرات التكرر، إذ تتراوح عدد مرات التكرار بالنسبة لتمرينات الجري ما بين حوالي من 1- 3 مرات وبالنسبة للتمرينات باستخدام الأثقال ما بين 20 – 30 رفعة في الفترة التدريبية الواحدة، أو التكرار ما بين 3- 6 مجموعات.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بالنسبة لفترات الراحة البينية:</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    فترات راحة طويلة وبالنسبة لتمرينات الجري تتراوح فترة الراحة البينية ما بين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10- 45 دقيقة، وبالنسبة للتمرينات باستخدام الأثقال تتراوح ما بين 3- 4 دقيقة ويمكن استخدام مبدأ الراحة الايجابية، أي أداء بعض تمرينات المشي أو الدحرجة أو التنفس، أو تمارين الاسترخاء في غضون فترات الراحة. </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0457ED54-84E3-4C2E-BA99-9C6AD8F728ED}"/>
              </a:ext>
            </a:extLst>
          </p:cNvPr>
          <p:cNvSpPr>
            <a:spLocks noGrp="1"/>
          </p:cNvSpPr>
          <p:nvPr>
            <p:ph type="ftr" sz="quarter" idx="11"/>
          </p:nvPr>
        </p:nvSpPr>
        <p:spPr>
          <a:xfrm>
            <a:off x="8168842" y="6510969"/>
            <a:ext cx="7084177" cy="365125"/>
          </a:xfrm>
        </p:spPr>
        <p:txBody>
          <a:bodyPr/>
          <a:lstStyle/>
          <a:p>
            <a:r>
              <a:rPr lang="ar-IQ" dirty="0"/>
              <a:t>المحاضرة الثانية طرق التدريب الرياضي ا. د مصطفى حسن عبد الكريم</a:t>
            </a:r>
            <a:endParaRPr lang="en-US" dirty="0"/>
          </a:p>
        </p:txBody>
      </p:sp>
    </p:spTree>
    <p:extLst>
      <p:ext uri="{BB962C8B-B14F-4D97-AF65-F5344CB8AC3E}">
        <p14:creationId xmlns:p14="http://schemas.microsoft.com/office/powerpoint/2010/main" val="3153459168"/>
      </p:ext>
    </p:extLst>
  </p:cSld>
  <p:clrMapOvr>
    <a:masterClrMapping/>
  </p:clrMapOvr>
  <p:transition spd="slow" advTm="48820">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87D2E-CD59-4AEF-AB45-A7AD502347DD}"/>
              </a:ext>
            </a:extLst>
          </p:cNvPr>
          <p:cNvSpPr>
            <a:spLocks noGrp="1"/>
          </p:cNvSpPr>
          <p:nvPr>
            <p:ph type="title"/>
          </p:nvPr>
        </p:nvSpPr>
        <p:spPr>
          <a:xfrm>
            <a:off x="1405784" y="24787"/>
            <a:ext cx="10018713" cy="1752599"/>
          </a:xfrm>
        </p:spPr>
        <p:txBody>
          <a:bodyPr>
            <a:normAutofit/>
          </a:bodyPr>
          <a:lstStyle/>
          <a:p>
            <a:r>
              <a:rPr lang="ar-IQ" sz="4400" b="1" dirty="0">
                <a:latin typeface="Arial" panose="020B0604020202020204" pitchFamily="34" charset="0"/>
                <a:cs typeface="Arial" panose="020B0604020202020204" pitchFamily="34" charset="0"/>
              </a:rPr>
              <a:t>طريقة تدريب المرتفعات</a:t>
            </a:r>
            <a:endParaRPr lang="en-US" sz="4400" b="1" dirty="0">
              <a:latin typeface="Arial" panose="020B0604020202020204" pitchFamily="34" charset="0"/>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309A2935-514D-47D8-A010-698BAA84B54C}"/>
              </a:ext>
            </a:extLst>
          </p:cNvPr>
          <p:cNvGraphicFramePr>
            <a:graphicFrameLocks noGrp="1"/>
          </p:cNvGraphicFramePr>
          <p:nvPr>
            <p:ph idx="1"/>
            <p:extLst>
              <p:ext uri="{D42A27DB-BD31-4B8C-83A1-F6EECF244321}">
                <p14:modId xmlns:p14="http://schemas.microsoft.com/office/powerpoint/2010/main" val="3769564870"/>
              </p:ext>
            </p:extLst>
          </p:nvPr>
        </p:nvGraphicFramePr>
        <p:xfrm>
          <a:off x="1484313" y="1597447"/>
          <a:ext cx="10171533" cy="42858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94D5C188-5446-44D9-A4FD-B5074E6DAB48}"/>
              </a:ext>
            </a:extLst>
          </p:cNvPr>
          <p:cNvSpPr>
            <a:spLocks noGrp="1"/>
          </p:cNvSpPr>
          <p:nvPr>
            <p:ph type="ftr" sz="quarter" idx="11"/>
          </p:nvPr>
        </p:nvSpPr>
        <p:spPr>
          <a:xfrm>
            <a:off x="7882409" y="6492875"/>
            <a:ext cx="7084177" cy="365125"/>
          </a:xfrm>
        </p:spPr>
        <p:txBody>
          <a:bodyPr/>
          <a:lstStyle/>
          <a:p>
            <a:r>
              <a:rPr lang="ar-IQ" dirty="0"/>
              <a:t>المحاضرة الثانية طرق التدريب الرياضي ا. د مصطفى حسن عبد الكريم</a:t>
            </a:r>
            <a:endParaRPr lang="en-US" dirty="0"/>
          </a:p>
        </p:txBody>
      </p:sp>
    </p:spTree>
    <p:custDataLst>
      <p:tags r:id="rId1"/>
    </p:custDataLst>
    <p:extLst>
      <p:ext uri="{BB962C8B-B14F-4D97-AF65-F5344CB8AC3E}">
        <p14:creationId xmlns:p14="http://schemas.microsoft.com/office/powerpoint/2010/main" val="2362430360"/>
      </p:ext>
    </p:extLst>
  </p:cSld>
  <p:clrMapOvr>
    <a:masterClrMapping/>
  </p:clrMapOvr>
  <mc:AlternateContent xmlns:mc="http://schemas.openxmlformats.org/markup-compatibility/2006">
    <mc:Choice xmlns:p14="http://schemas.microsoft.com/office/powerpoint/2010/main" Requires="p14">
      <p:transition spd="slow" p14:dur="2000" advTm="20574"/>
    </mc:Choice>
    <mc:Fallback>
      <p:transition spd="slow" advTm="205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graphicEl>
                                              <a:dgm id="{C4288CCE-241B-4EB3-BDC6-3E6E71029C7B}"/>
                                            </p:graphicEl>
                                          </p:spTgt>
                                        </p:tgtEl>
                                        <p:attrNameLst>
                                          <p:attrName>style.visibility</p:attrName>
                                        </p:attrNameLst>
                                      </p:cBhvr>
                                      <p:to>
                                        <p:strVal val="visible"/>
                                      </p:to>
                                    </p:set>
                                    <p:anim calcmode="lin" valueType="num">
                                      <p:cBhvr>
                                        <p:cTn id="25" dur="1000" fill="hold"/>
                                        <p:tgtEl>
                                          <p:spTgt spid="5">
                                            <p:graphicEl>
                                              <a:dgm id="{C4288CCE-241B-4EB3-BDC6-3E6E71029C7B}"/>
                                            </p:graphicEl>
                                          </p:spTgt>
                                        </p:tgtEl>
                                        <p:attrNameLst>
                                          <p:attrName>ppt_w</p:attrName>
                                        </p:attrNameLst>
                                      </p:cBhvr>
                                      <p:tavLst>
                                        <p:tav tm="0">
                                          <p:val>
                                            <p:fltVal val="0"/>
                                          </p:val>
                                        </p:tav>
                                        <p:tav tm="100000">
                                          <p:val>
                                            <p:strVal val="#ppt_w"/>
                                          </p:val>
                                        </p:tav>
                                      </p:tavLst>
                                    </p:anim>
                                    <p:anim calcmode="lin" valueType="num">
                                      <p:cBhvr>
                                        <p:cTn id="26" dur="1000" fill="hold"/>
                                        <p:tgtEl>
                                          <p:spTgt spid="5">
                                            <p:graphicEl>
                                              <a:dgm id="{C4288CCE-241B-4EB3-BDC6-3E6E71029C7B}"/>
                                            </p:graphicEl>
                                          </p:spTgt>
                                        </p:tgtEl>
                                        <p:attrNameLst>
                                          <p:attrName>ppt_h</p:attrName>
                                        </p:attrNameLst>
                                      </p:cBhvr>
                                      <p:tavLst>
                                        <p:tav tm="0">
                                          <p:val>
                                            <p:fltVal val="0"/>
                                          </p:val>
                                        </p:tav>
                                        <p:tav tm="100000">
                                          <p:val>
                                            <p:strVal val="#ppt_h"/>
                                          </p:val>
                                        </p:tav>
                                      </p:tavLst>
                                    </p:anim>
                                    <p:anim calcmode="lin" valueType="num">
                                      <p:cBhvr>
                                        <p:cTn id="27" dur="1000" fill="hold"/>
                                        <p:tgtEl>
                                          <p:spTgt spid="5">
                                            <p:graphicEl>
                                              <a:dgm id="{C4288CCE-241B-4EB3-BDC6-3E6E71029C7B}"/>
                                            </p:graphicEl>
                                          </p:spTgt>
                                        </p:tgtEl>
                                        <p:attrNameLst>
                                          <p:attrName>style.rotation</p:attrName>
                                        </p:attrNameLst>
                                      </p:cBhvr>
                                      <p:tavLst>
                                        <p:tav tm="0">
                                          <p:val>
                                            <p:fltVal val="90"/>
                                          </p:val>
                                        </p:tav>
                                        <p:tav tm="100000">
                                          <p:val>
                                            <p:fltVal val="0"/>
                                          </p:val>
                                        </p:tav>
                                      </p:tavLst>
                                    </p:anim>
                                    <p:animEffect transition="in" filter="fade">
                                      <p:cBhvr>
                                        <p:cTn id="28" dur="1000"/>
                                        <p:tgtEl>
                                          <p:spTgt spid="5">
                                            <p:graphicEl>
                                              <a:dgm id="{C4288CCE-241B-4EB3-BDC6-3E6E71029C7B}"/>
                                            </p:graphic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5">
                                            <p:graphicEl>
                                              <a:dgm id="{6319B5E7-D82E-44F3-B7CD-F9E7A9CF3F7C}"/>
                                            </p:graphicEl>
                                          </p:spTgt>
                                        </p:tgtEl>
                                        <p:attrNameLst>
                                          <p:attrName>style.visibility</p:attrName>
                                        </p:attrNameLst>
                                      </p:cBhvr>
                                      <p:to>
                                        <p:strVal val="visible"/>
                                      </p:to>
                                    </p:set>
                                    <p:anim calcmode="lin" valueType="num">
                                      <p:cBhvr>
                                        <p:cTn id="31" dur="1000" fill="hold"/>
                                        <p:tgtEl>
                                          <p:spTgt spid="5">
                                            <p:graphicEl>
                                              <a:dgm id="{6319B5E7-D82E-44F3-B7CD-F9E7A9CF3F7C}"/>
                                            </p:graphicEl>
                                          </p:spTgt>
                                        </p:tgtEl>
                                        <p:attrNameLst>
                                          <p:attrName>ppt_w</p:attrName>
                                        </p:attrNameLst>
                                      </p:cBhvr>
                                      <p:tavLst>
                                        <p:tav tm="0">
                                          <p:val>
                                            <p:fltVal val="0"/>
                                          </p:val>
                                        </p:tav>
                                        <p:tav tm="100000">
                                          <p:val>
                                            <p:strVal val="#ppt_w"/>
                                          </p:val>
                                        </p:tav>
                                      </p:tavLst>
                                    </p:anim>
                                    <p:anim calcmode="lin" valueType="num">
                                      <p:cBhvr>
                                        <p:cTn id="32" dur="1000" fill="hold"/>
                                        <p:tgtEl>
                                          <p:spTgt spid="5">
                                            <p:graphicEl>
                                              <a:dgm id="{6319B5E7-D82E-44F3-B7CD-F9E7A9CF3F7C}"/>
                                            </p:graphicEl>
                                          </p:spTgt>
                                        </p:tgtEl>
                                        <p:attrNameLst>
                                          <p:attrName>ppt_h</p:attrName>
                                        </p:attrNameLst>
                                      </p:cBhvr>
                                      <p:tavLst>
                                        <p:tav tm="0">
                                          <p:val>
                                            <p:fltVal val="0"/>
                                          </p:val>
                                        </p:tav>
                                        <p:tav tm="100000">
                                          <p:val>
                                            <p:strVal val="#ppt_h"/>
                                          </p:val>
                                        </p:tav>
                                      </p:tavLst>
                                    </p:anim>
                                    <p:anim calcmode="lin" valueType="num">
                                      <p:cBhvr>
                                        <p:cTn id="33" dur="1000" fill="hold"/>
                                        <p:tgtEl>
                                          <p:spTgt spid="5">
                                            <p:graphicEl>
                                              <a:dgm id="{6319B5E7-D82E-44F3-B7CD-F9E7A9CF3F7C}"/>
                                            </p:graphicEl>
                                          </p:spTgt>
                                        </p:tgtEl>
                                        <p:attrNameLst>
                                          <p:attrName>style.rotation</p:attrName>
                                        </p:attrNameLst>
                                      </p:cBhvr>
                                      <p:tavLst>
                                        <p:tav tm="0">
                                          <p:val>
                                            <p:fltVal val="90"/>
                                          </p:val>
                                        </p:tav>
                                        <p:tav tm="100000">
                                          <p:val>
                                            <p:fltVal val="0"/>
                                          </p:val>
                                        </p:tav>
                                      </p:tavLst>
                                    </p:anim>
                                    <p:animEffect transition="in" filter="fade">
                                      <p:cBhvr>
                                        <p:cTn id="34" dur="1000"/>
                                        <p:tgtEl>
                                          <p:spTgt spid="5">
                                            <p:graphicEl>
                                              <a:dgm id="{6319B5E7-D82E-44F3-B7CD-F9E7A9CF3F7C}"/>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5">
                                            <p:graphicEl>
                                              <a:dgm id="{23483B25-DE9A-4109-8D13-F6E4EF4A6703}"/>
                                            </p:graphicEl>
                                          </p:spTgt>
                                        </p:tgtEl>
                                        <p:attrNameLst>
                                          <p:attrName>style.visibility</p:attrName>
                                        </p:attrNameLst>
                                      </p:cBhvr>
                                      <p:to>
                                        <p:strVal val="visible"/>
                                      </p:to>
                                    </p:set>
                                    <p:anim calcmode="lin" valueType="num">
                                      <p:cBhvr>
                                        <p:cTn id="39" dur="1000" fill="hold"/>
                                        <p:tgtEl>
                                          <p:spTgt spid="5">
                                            <p:graphicEl>
                                              <a:dgm id="{23483B25-DE9A-4109-8D13-F6E4EF4A6703}"/>
                                            </p:graphicEl>
                                          </p:spTgt>
                                        </p:tgtEl>
                                        <p:attrNameLst>
                                          <p:attrName>ppt_w</p:attrName>
                                        </p:attrNameLst>
                                      </p:cBhvr>
                                      <p:tavLst>
                                        <p:tav tm="0">
                                          <p:val>
                                            <p:fltVal val="0"/>
                                          </p:val>
                                        </p:tav>
                                        <p:tav tm="100000">
                                          <p:val>
                                            <p:strVal val="#ppt_w"/>
                                          </p:val>
                                        </p:tav>
                                      </p:tavLst>
                                    </p:anim>
                                    <p:anim calcmode="lin" valueType="num">
                                      <p:cBhvr>
                                        <p:cTn id="40" dur="1000" fill="hold"/>
                                        <p:tgtEl>
                                          <p:spTgt spid="5">
                                            <p:graphicEl>
                                              <a:dgm id="{23483B25-DE9A-4109-8D13-F6E4EF4A6703}"/>
                                            </p:graphicEl>
                                          </p:spTgt>
                                        </p:tgtEl>
                                        <p:attrNameLst>
                                          <p:attrName>ppt_h</p:attrName>
                                        </p:attrNameLst>
                                      </p:cBhvr>
                                      <p:tavLst>
                                        <p:tav tm="0">
                                          <p:val>
                                            <p:fltVal val="0"/>
                                          </p:val>
                                        </p:tav>
                                        <p:tav tm="100000">
                                          <p:val>
                                            <p:strVal val="#ppt_h"/>
                                          </p:val>
                                        </p:tav>
                                      </p:tavLst>
                                    </p:anim>
                                    <p:anim calcmode="lin" valueType="num">
                                      <p:cBhvr>
                                        <p:cTn id="41" dur="1000" fill="hold"/>
                                        <p:tgtEl>
                                          <p:spTgt spid="5">
                                            <p:graphicEl>
                                              <a:dgm id="{23483B25-DE9A-4109-8D13-F6E4EF4A6703}"/>
                                            </p:graphicEl>
                                          </p:spTgt>
                                        </p:tgtEl>
                                        <p:attrNameLst>
                                          <p:attrName>style.rotation</p:attrName>
                                        </p:attrNameLst>
                                      </p:cBhvr>
                                      <p:tavLst>
                                        <p:tav tm="0">
                                          <p:val>
                                            <p:fltVal val="90"/>
                                          </p:val>
                                        </p:tav>
                                        <p:tav tm="100000">
                                          <p:val>
                                            <p:fltVal val="0"/>
                                          </p:val>
                                        </p:tav>
                                      </p:tavLst>
                                    </p:anim>
                                    <p:animEffect transition="in" filter="fade">
                                      <p:cBhvr>
                                        <p:cTn id="42" dur="1000"/>
                                        <p:tgtEl>
                                          <p:spTgt spid="5">
                                            <p:graphicEl>
                                              <a:dgm id="{23483B25-DE9A-4109-8D13-F6E4EF4A6703}"/>
                                            </p:graphicEl>
                                          </p:spTgt>
                                        </p:tgtEl>
                                      </p:cBhvr>
                                    </p:animEffect>
                                  </p:childTnLst>
                                </p:cTn>
                              </p:par>
                              <p:par>
                                <p:cTn id="43" presetID="31" presetClass="entr" presetSubtype="0" fill="hold" grpId="0" nodeType="withEffect">
                                  <p:stCondLst>
                                    <p:cond delay="0"/>
                                  </p:stCondLst>
                                  <p:childTnLst>
                                    <p:set>
                                      <p:cBhvr>
                                        <p:cTn id="44" dur="1" fill="hold">
                                          <p:stCondLst>
                                            <p:cond delay="0"/>
                                          </p:stCondLst>
                                        </p:cTn>
                                        <p:tgtEl>
                                          <p:spTgt spid="5">
                                            <p:graphicEl>
                                              <a:dgm id="{E42E4D4E-16C1-4FAD-91F5-DE13023134B8}"/>
                                            </p:graphicEl>
                                          </p:spTgt>
                                        </p:tgtEl>
                                        <p:attrNameLst>
                                          <p:attrName>style.visibility</p:attrName>
                                        </p:attrNameLst>
                                      </p:cBhvr>
                                      <p:to>
                                        <p:strVal val="visible"/>
                                      </p:to>
                                    </p:set>
                                    <p:anim calcmode="lin" valueType="num">
                                      <p:cBhvr>
                                        <p:cTn id="45" dur="1000" fill="hold"/>
                                        <p:tgtEl>
                                          <p:spTgt spid="5">
                                            <p:graphicEl>
                                              <a:dgm id="{E42E4D4E-16C1-4FAD-91F5-DE13023134B8}"/>
                                            </p:graphicEl>
                                          </p:spTgt>
                                        </p:tgtEl>
                                        <p:attrNameLst>
                                          <p:attrName>ppt_w</p:attrName>
                                        </p:attrNameLst>
                                      </p:cBhvr>
                                      <p:tavLst>
                                        <p:tav tm="0">
                                          <p:val>
                                            <p:fltVal val="0"/>
                                          </p:val>
                                        </p:tav>
                                        <p:tav tm="100000">
                                          <p:val>
                                            <p:strVal val="#ppt_w"/>
                                          </p:val>
                                        </p:tav>
                                      </p:tavLst>
                                    </p:anim>
                                    <p:anim calcmode="lin" valueType="num">
                                      <p:cBhvr>
                                        <p:cTn id="46" dur="1000" fill="hold"/>
                                        <p:tgtEl>
                                          <p:spTgt spid="5">
                                            <p:graphicEl>
                                              <a:dgm id="{E42E4D4E-16C1-4FAD-91F5-DE13023134B8}"/>
                                            </p:graphicEl>
                                          </p:spTgt>
                                        </p:tgtEl>
                                        <p:attrNameLst>
                                          <p:attrName>ppt_h</p:attrName>
                                        </p:attrNameLst>
                                      </p:cBhvr>
                                      <p:tavLst>
                                        <p:tav tm="0">
                                          <p:val>
                                            <p:fltVal val="0"/>
                                          </p:val>
                                        </p:tav>
                                        <p:tav tm="100000">
                                          <p:val>
                                            <p:strVal val="#ppt_h"/>
                                          </p:val>
                                        </p:tav>
                                      </p:tavLst>
                                    </p:anim>
                                    <p:anim calcmode="lin" valueType="num">
                                      <p:cBhvr>
                                        <p:cTn id="47" dur="1000" fill="hold"/>
                                        <p:tgtEl>
                                          <p:spTgt spid="5">
                                            <p:graphicEl>
                                              <a:dgm id="{E42E4D4E-16C1-4FAD-91F5-DE13023134B8}"/>
                                            </p:graphicEl>
                                          </p:spTgt>
                                        </p:tgtEl>
                                        <p:attrNameLst>
                                          <p:attrName>style.rotation</p:attrName>
                                        </p:attrNameLst>
                                      </p:cBhvr>
                                      <p:tavLst>
                                        <p:tav tm="0">
                                          <p:val>
                                            <p:fltVal val="90"/>
                                          </p:val>
                                        </p:tav>
                                        <p:tav tm="100000">
                                          <p:val>
                                            <p:fltVal val="0"/>
                                          </p:val>
                                        </p:tav>
                                      </p:tavLst>
                                    </p:anim>
                                    <p:animEffect transition="in" filter="fade">
                                      <p:cBhvr>
                                        <p:cTn id="48" dur="1000"/>
                                        <p:tgtEl>
                                          <p:spTgt spid="5">
                                            <p:graphicEl>
                                              <a:dgm id="{E42E4D4E-16C1-4FAD-91F5-DE13023134B8}"/>
                                            </p:graphicEl>
                                          </p:spTgt>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5">
                                            <p:graphicEl>
                                              <a:dgm id="{C4D73B8E-76DE-4A21-A277-BDE78AB54833}"/>
                                            </p:graphicEl>
                                          </p:spTgt>
                                        </p:tgtEl>
                                        <p:attrNameLst>
                                          <p:attrName>style.visibility</p:attrName>
                                        </p:attrNameLst>
                                      </p:cBhvr>
                                      <p:to>
                                        <p:strVal val="visible"/>
                                      </p:to>
                                    </p:set>
                                    <p:anim calcmode="lin" valueType="num">
                                      <p:cBhvr>
                                        <p:cTn id="51" dur="1000" fill="hold"/>
                                        <p:tgtEl>
                                          <p:spTgt spid="5">
                                            <p:graphicEl>
                                              <a:dgm id="{C4D73B8E-76DE-4A21-A277-BDE78AB54833}"/>
                                            </p:graphicEl>
                                          </p:spTgt>
                                        </p:tgtEl>
                                        <p:attrNameLst>
                                          <p:attrName>ppt_w</p:attrName>
                                        </p:attrNameLst>
                                      </p:cBhvr>
                                      <p:tavLst>
                                        <p:tav tm="0">
                                          <p:val>
                                            <p:fltVal val="0"/>
                                          </p:val>
                                        </p:tav>
                                        <p:tav tm="100000">
                                          <p:val>
                                            <p:strVal val="#ppt_w"/>
                                          </p:val>
                                        </p:tav>
                                      </p:tavLst>
                                    </p:anim>
                                    <p:anim calcmode="lin" valueType="num">
                                      <p:cBhvr>
                                        <p:cTn id="52" dur="1000" fill="hold"/>
                                        <p:tgtEl>
                                          <p:spTgt spid="5">
                                            <p:graphicEl>
                                              <a:dgm id="{C4D73B8E-76DE-4A21-A277-BDE78AB54833}"/>
                                            </p:graphicEl>
                                          </p:spTgt>
                                        </p:tgtEl>
                                        <p:attrNameLst>
                                          <p:attrName>ppt_h</p:attrName>
                                        </p:attrNameLst>
                                      </p:cBhvr>
                                      <p:tavLst>
                                        <p:tav tm="0">
                                          <p:val>
                                            <p:fltVal val="0"/>
                                          </p:val>
                                        </p:tav>
                                        <p:tav tm="100000">
                                          <p:val>
                                            <p:strVal val="#ppt_h"/>
                                          </p:val>
                                        </p:tav>
                                      </p:tavLst>
                                    </p:anim>
                                    <p:anim calcmode="lin" valueType="num">
                                      <p:cBhvr>
                                        <p:cTn id="53" dur="1000" fill="hold"/>
                                        <p:tgtEl>
                                          <p:spTgt spid="5">
                                            <p:graphicEl>
                                              <a:dgm id="{C4D73B8E-76DE-4A21-A277-BDE78AB54833}"/>
                                            </p:graphicEl>
                                          </p:spTgt>
                                        </p:tgtEl>
                                        <p:attrNameLst>
                                          <p:attrName>style.rotation</p:attrName>
                                        </p:attrNameLst>
                                      </p:cBhvr>
                                      <p:tavLst>
                                        <p:tav tm="0">
                                          <p:val>
                                            <p:fltVal val="90"/>
                                          </p:val>
                                        </p:tav>
                                        <p:tav tm="100000">
                                          <p:val>
                                            <p:fltVal val="0"/>
                                          </p:val>
                                        </p:tav>
                                      </p:tavLst>
                                    </p:anim>
                                    <p:animEffect transition="in" filter="fade">
                                      <p:cBhvr>
                                        <p:cTn id="54" dur="1000"/>
                                        <p:tgtEl>
                                          <p:spTgt spid="5">
                                            <p:graphicEl>
                                              <a:dgm id="{C4D73B8E-76DE-4A21-A277-BDE78AB54833}"/>
                                            </p:graphic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5">
                                            <p:graphicEl>
                                              <a:dgm id="{3875DE73-212E-4052-8770-1A652AF881E5}"/>
                                            </p:graphicEl>
                                          </p:spTgt>
                                        </p:tgtEl>
                                        <p:attrNameLst>
                                          <p:attrName>style.visibility</p:attrName>
                                        </p:attrNameLst>
                                      </p:cBhvr>
                                      <p:to>
                                        <p:strVal val="visible"/>
                                      </p:to>
                                    </p:set>
                                    <p:anim calcmode="lin" valueType="num">
                                      <p:cBhvr>
                                        <p:cTn id="59" dur="1000" fill="hold"/>
                                        <p:tgtEl>
                                          <p:spTgt spid="5">
                                            <p:graphicEl>
                                              <a:dgm id="{3875DE73-212E-4052-8770-1A652AF881E5}"/>
                                            </p:graphicEl>
                                          </p:spTgt>
                                        </p:tgtEl>
                                        <p:attrNameLst>
                                          <p:attrName>ppt_w</p:attrName>
                                        </p:attrNameLst>
                                      </p:cBhvr>
                                      <p:tavLst>
                                        <p:tav tm="0">
                                          <p:val>
                                            <p:fltVal val="0"/>
                                          </p:val>
                                        </p:tav>
                                        <p:tav tm="100000">
                                          <p:val>
                                            <p:strVal val="#ppt_w"/>
                                          </p:val>
                                        </p:tav>
                                      </p:tavLst>
                                    </p:anim>
                                    <p:anim calcmode="lin" valueType="num">
                                      <p:cBhvr>
                                        <p:cTn id="60" dur="1000" fill="hold"/>
                                        <p:tgtEl>
                                          <p:spTgt spid="5">
                                            <p:graphicEl>
                                              <a:dgm id="{3875DE73-212E-4052-8770-1A652AF881E5}"/>
                                            </p:graphicEl>
                                          </p:spTgt>
                                        </p:tgtEl>
                                        <p:attrNameLst>
                                          <p:attrName>ppt_h</p:attrName>
                                        </p:attrNameLst>
                                      </p:cBhvr>
                                      <p:tavLst>
                                        <p:tav tm="0">
                                          <p:val>
                                            <p:fltVal val="0"/>
                                          </p:val>
                                        </p:tav>
                                        <p:tav tm="100000">
                                          <p:val>
                                            <p:strVal val="#ppt_h"/>
                                          </p:val>
                                        </p:tav>
                                      </p:tavLst>
                                    </p:anim>
                                    <p:anim calcmode="lin" valueType="num">
                                      <p:cBhvr>
                                        <p:cTn id="61" dur="1000" fill="hold"/>
                                        <p:tgtEl>
                                          <p:spTgt spid="5">
                                            <p:graphicEl>
                                              <a:dgm id="{3875DE73-212E-4052-8770-1A652AF881E5}"/>
                                            </p:graphicEl>
                                          </p:spTgt>
                                        </p:tgtEl>
                                        <p:attrNameLst>
                                          <p:attrName>style.rotation</p:attrName>
                                        </p:attrNameLst>
                                      </p:cBhvr>
                                      <p:tavLst>
                                        <p:tav tm="0">
                                          <p:val>
                                            <p:fltVal val="90"/>
                                          </p:val>
                                        </p:tav>
                                        <p:tav tm="100000">
                                          <p:val>
                                            <p:fltVal val="0"/>
                                          </p:val>
                                        </p:tav>
                                      </p:tavLst>
                                    </p:anim>
                                    <p:animEffect transition="in" filter="fade">
                                      <p:cBhvr>
                                        <p:cTn id="62" dur="1000"/>
                                        <p:tgtEl>
                                          <p:spTgt spid="5">
                                            <p:graphicEl>
                                              <a:dgm id="{3875DE73-212E-4052-8770-1A652AF881E5}"/>
                                            </p:graphicEl>
                                          </p:spTgt>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5">
                                            <p:graphicEl>
                                              <a:dgm id="{D866AD70-4874-48B1-B6BC-1EC5FBB633BB}"/>
                                            </p:graphicEl>
                                          </p:spTgt>
                                        </p:tgtEl>
                                        <p:attrNameLst>
                                          <p:attrName>style.visibility</p:attrName>
                                        </p:attrNameLst>
                                      </p:cBhvr>
                                      <p:to>
                                        <p:strVal val="visible"/>
                                      </p:to>
                                    </p:set>
                                    <p:anim calcmode="lin" valueType="num">
                                      <p:cBhvr>
                                        <p:cTn id="65" dur="1000" fill="hold"/>
                                        <p:tgtEl>
                                          <p:spTgt spid="5">
                                            <p:graphicEl>
                                              <a:dgm id="{D866AD70-4874-48B1-B6BC-1EC5FBB633BB}"/>
                                            </p:graphicEl>
                                          </p:spTgt>
                                        </p:tgtEl>
                                        <p:attrNameLst>
                                          <p:attrName>ppt_w</p:attrName>
                                        </p:attrNameLst>
                                      </p:cBhvr>
                                      <p:tavLst>
                                        <p:tav tm="0">
                                          <p:val>
                                            <p:fltVal val="0"/>
                                          </p:val>
                                        </p:tav>
                                        <p:tav tm="100000">
                                          <p:val>
                                            <p:strVal val="#ppt_w"/>
                                          </p:val>
                                        </p:tav>
                                      </p:tavLst>
                                    </p:anim>
                                    <p:anim calcmode="lin" valueType="num">
                                      <p:cBhvr>
                                        <p:cTn id="66" dur="1000" fill="hold"/>
                                        <p:tgtEl>
                                          <p:spTgt spid="5">
                                            <p:graphicEl>
                                              <a:dgm id="{D866AD70-4874-48B1-B6BC-1EC5FBB633BB}"/>
                                            </p:graphicEl>
                                          </p:spTgt>
                                        </p:tgtEl>
                                        <p:attrNameLst>
                                          <p:attrName>ppt_h</p:attrName>
                                        </p:attrNameLst>
                                      </p:cBhvr>
                                      <p:tavLst>
                                        <p:tav tm="0">
                                          <p:val>
                                            <p:fltVal val="0"/>
                                          </p:val>
                                        </p:tav>
                                        <p:tav tm="100000">
                                          <p:val>
                                            <p:strVal val="#ppt_h"/>
                                          </p:val>
                                        </p:tav>
                                      </p:tavLst>
                                    </p:anim>
                                    <p:anim calcmode="lin" valueType="num">
                                      <p:cBhvr>
                                        <p:cTn id="67" dur="1000" fill="hold"/>
                                        <p:tgtEl>
                                          <p:spTgt spid="5">
                                            <p:graphicEl>
                                              <a:dgm id="{D866AD70-4874-48B1-B6BC-1EC5FBB633BB}"/>
                                            </p:graphicEl>
                                          </p:spTgt>
                                        </p:tgtEl>
                                        <p:attrNameLst>
                                          <p:attrName>style.rotation</p:attrName>
                                        </p:attrNameLst>
                                      </p:cBhvr>
                                      <p:tavLst>
                                        <p:tav tm="0">
                                          <p:val>
                                            <p:fltVal val="90"/>
                                          </p:val>
                                        </p:tav>
                                        <p:tav tm="100000">
                                          <p:val>
                                            <p:fltVal val="0"/>
                                          </p:val>
                                        </p:tav>
                                      </p:tavLst>
                                    </p:anim>
                                    <p:animEffect transition="in" filter="fade">
                                      <p:cBhvr>
                                        <p:cTn id="68" dur="1000"/>
                                        <p:tgtEl>
                                          <p:spTgt spid="5">
                                            <p:graphicEl>
                                              <a:dgm id="{D866AD70-4874-48B1-B6BC-1EC5FBB633BB}"/>
                                            </p:graphicEl>
                                          </p:spTgt>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5">
                                            <p:graphicEl>
                                              <a:dgm id="{FF7BE595-785D-40A3-B183-9DB2554A8D1D}"/>
                                            </p:graphicEl>
                                          </p:spTgt>
                                        </p:tgtEl>
                                        <p:attrNameLst>
                                          <p:attrName>style.visibility</p:attrName>
                                        </p:attrNameLst>
                                      </p:cBhvr>
                                      <p:to>
                                        <p:strVal val="visible"/>
                                      </p:to>
                                    </p:set>
                                    <p:anim calcmode="lin" valueType="num">
                                      <p:cBhvr>
                                        <p:cTn id="71" dur="1000" fill="hold"/>
                                        <p:tgtEl>
                                          <p:spTgt spid="5">
                                            <p:graphicEl>
                                              <a:dgm id="{FF7BE595-785D-40A3-B183-9DB2554A8D1D}"/>
                                            </p:graphicEl>
                                          </p:spTgt>
                                        </p:tgtEl>
                                        <p:attrNameLst>
                                          <p:attrName>ppt_w</p:attrName>
                                        </p:attrNameLst>
                                      </p:cBhvr>
                                      <p:tavLst>
                                        <p:tav tm="0">
                                          <p:val>
                                            <p:fltVal val="0"/>
                                          </p:val>
                                        </p:tav>
                                        <p:tav tm="100000">
                                          <p:val>
                                            <p:strVal val="#ppt_w"/>
                                          </p:val>
                                        </p:tav>
                                      </p:tavLst>
                                    </p:anim>
                                    <p:anim calcmode="lin" valueType="num">
                                      <p:cBhvr>
                                        <p:cTn id="72" dur="1000" fill="hold"/>
                                        <p:tgtEl>
                                          <p:spTgt spid="5">
                                            <p:graphicEl>
                                              <a:dgm id="{FF7BE595-785D-40A3-B183-9DB2554A8D1D}"/>
                                            </p:graphicEl>
                                          </p:spTgt>
                                        </p:tgtEl>
                                        <p:attrNameLst>
                                          <p:attrName>ppt_h</p:attrName>
                                        </p:attrNameLst>
                                      </p:cBhvr>
                                      <p:tavLst>
                                        <p:tav tm="0">
                                          <p:val>
                                            <p:fltVal val="0"/>
                                          </p:val>
                                        </p:tav>
                                        <p:tav tm="100000">
                                          <p:val>
                                            <p:strVal val="#ppt_h"/>
                                          </p:val>
                                        </p:tav>
                                      </p:tavLst>
                                    </p:anim>
                                    <p:anim calcmode="lin" valueType="num">
                                      <p:cBhvr>
                                        <p:cTn id="73" dur="1000" fill="hold"/>
                                        <p:tgtEl>
                                          <p:spTgt spid="5">
                                            <p:graphicEl>
                                              <a:dgm id="{FF7BE595-785D-40A3-B183-9DB2554A8D1D}"/>
                                            </p:graphicEl>
                                          </p:spTgt>
                                        </p:tgtEl>
                                        <p:attrNameLst>
                                          <p:attrName>style.rotation</p:attrName>
                                        </p:attrNameLst>
                                      </p:cBhvr>
                                      <p:tavLst>
                                        <p:tav tm="0">
                                          <p:val>
                                            <p:fltVal val="90"/>
                                          </p:val>
                                        </p:tav>
                                        <p:tav tm="100000">
                                          <p:val>
                                            <p:fltVal val="0"/>
                                          </p:val>
                                        </p:tav>
                                      </p:tavLst>
                                    </p:anim>
                                    <p:animEffect transition="in" filter="fade">
                                      <p:cBhvr>
                                        <p:cTn id="74" dur="1000"/>
                                        <p:tgtEl>
                                          <p:spTgt spid="5">
                                            <p:graphicEl>
                                              <a:dgm id="{FF7BE595-785D-40A3-B183-9DB2554A8D1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02382-87DA-47AF-849A-E1024A073A51}"/>
              </a:ext>
            </a:extLst>
          </p:cNvPr>
          <p:cNvSpPr>
            <a:spLocks noGrp="1"/>
          </p:cNvSpPr>
          <p:nvPr>
            <p:ph type="title"/>
          </p:nvPr>
        </p:nvSpPr>
        <p:spPr>
          <a:xfrm>
            <a:off x="5826508" y="234109"/>
            <a:ext cx="5796287" cy="845545"/>
          </a:xfrm>
        </p:spPr>
        <p:txBody>
          <a:bodyPr>
            <a:normAutofit/>
          </a:bodyPr>
          <a:lstStyle/>
          <a:p>
            <a:pPr rtl="1"/>
            <a:r>
              <a:rPr lang="ar-IQ" sz="4400" b="1" dirty="0">
                <a:latin typeface="Arial" panose="020B0604020202020204" pitchFamily="34" charset="0"/>
                <a:cs typeface="Arial" panose="020B0604020202020204" pitchFamily="34" charset="0"/>
              </a:rPr>
              <a:t>طريقة تدريب الهايبوكسك</a:t>
            </a:r>
            <a:endParaRPr lang="en-US" sz="4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080C576-47B8-4D01-9AB2-ECB6B63D4C5C}"/>
              </a:ext>
            </a:extLst>
          </p:cNvPr>
          <p:cNvSpPr>
            <a:spLocks noGrp="1"/>
          </p:cNvSpPr>
          <p:nvPr>
            <p:ph idx="1"/>
          </p:nvPr>
        </p:nvSpPr>
        <p:spPr>
          <a:xfrm>
            <a:off x="1484311" y="969484"/>
            <a:ext cx="10138484" cy="5523391"/>
          </a:xfrm>
        </p:spPr>
        <p:txBody>
          <a:bodyPr>
            <a:normAutofit/>
          </a:bodyPr>
          <a:lstStyle/>
          <a:p>
            <a:pPr algn="r" rtl="1"/>
            <a:r>
              <a:rPr lang="ar-IQ" b="1" dirty="0">
                <a:latin typeface="Arial" panose="020B0604020202020204" pitchFamily="34" charset="0"/>
                <a:cs typeface="Arial" panose="020B0604020202020204" pitchFamily="34" charset="0"/>
              </a:rPr>
              <a:t>ان مصطلح الهايبوكسك:</a:t>
            </a:r>
            <a:r>
              <a:rPr lang="ar-IQ" dirty="0">
                <a:latin typeface="Arial" panose="020B0604020202020204" pitchFamily="34" charset="0"/>
                <a:cs typeface="Arial" panose="020B0604020202020204" pitchFamily="34" charset="0"/>
              </a:rPr>
              <a:t> في مجال التدريب الرياضي يعني النقص في الأوكسجين عند قيام اللاعب بأداء مجهود بدني متواصل حيث يؤدي ذلك إلى زيادة الدين الأوكسجين حيث يقل الأوكسجين.</a:t>
            </a:r>
          </a:p>
          <a:p>
            <a:pPr algn="r" rtl="1"/>
            <a:r>
              <a:rPr lang="ar-IQ" dirty="0">
                <a:latin typeface="Arial" panose="020B0604020202020204" pitchFamily="34" charset="0"/>
                <a:cs typeface="Arial" panose="020B0604020202020204" pitchFamily="34" charset="0"/>
              </a:rPr>
              <a:t> يمكن تدريب الرياضيين على أداء مجهود بدني متواصل مع تقليل في حجم الأوكسجين اللازم بعيداً عن تعرض اللاعب لأمراض قد تحجب عنه كميات الأوكسجين اللازمة ويتم ذلك عن طريق وضع البرامج الخاصة لذلك، ويكون عن طريق تحكم اللاعب في تقليل معدل التنفس.</a:t>
            </a:r>
          </a:p>
          <a:p>
            <a:pPr algn="r" rtl="1"/>
            <a:r>
              <a:rPr lang="ar-IQ" dirty="0">
                <a:latin typeface="Arial" panose="020B0604020202020204" pitchFamily="34" charset="0"/>
                <a:cs typeface="Arial" panose="020B0604020202020204" pitchFamily="34" charset="0"/>
              </a:rPr>
              <a:t>يمكن التدريب بتقليل عدد مرات التنفس عند التدريب بمستوى سطح البحر لتحقيق تقليل الأوكسجين باستخدام (التحكم بالتنفس) وهو التدريب الذي يتدرب به السباح ولاعبي القوى مع عدم حصوله على كميات كافية من الأوكسجين وهو  اداء تدريبات اثناء تعرض انسجة وخلايا الجسم لنقص الاوكسجين من خلال التدريب بكتم النفس ويحدث ذلك نتيجة تعرض الجسم لبيئة غير طبيعية كالانتقال للعب في الاماكن التي تعلو سطح البحر او صعود المرتفعات حيث انخفاض الضغط الجزئي للأوكسجين في الهواء الجوي ومن ثم حدوث نقص في كمية الاوكسجين التي يستنشقها اللاعب اثناء اداء النشاط البدني </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7E4D7679-846A-4333-87DE-65F698CA672A}"/>
              </a:ext>
            </a:extLst>
          </p:cNvPr>
          <p:cNvSpPr>
            <a:spLocks noGrp="1"/>
          </p:cNvSpPr>
          <p:nvPr>
            <p:ph type="ftr" sz="quarter" idx="11"/>
          </p:nvPr>
        </p:nvSpPr>
        <p:spPr>
          <a:xfrm>
            <a:off x="7606987" y="6492875"/>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1763239451"/>
      </p:ext>
    </p:extLst>
  </p:cSld>
  <p:clrMapOvr>
    <a:masterClrMapping/>
  </p:clrMapOvr>
  <mc:AlternateContent xmlns:mc="http://schemas.openxmlformats.org/markup-compatibility/2006">
    <mc:Choice xmlns:p14="http://schemas.microsoft.com/office/powerpoint/2010/main" Requires="p14">
      <p:transition spd="slow" p14:dur="800" advTm="76763">
        <p:circle/>
      </p:transition>
    </mc:Choice>
    <mc:Fallback>
      <p:transition spd="slow" advTm="76763">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EF4C4-24A5-4EF4-8707-BC15900B98C9}"/>
              </a:ext>
            </a:extLst>
          </p:cNvPr>
          <p:cNvSpPr>
            <a:spLocks noGrp="1"/>
          </p:cNvSpPr>
          <p:nvPr>
            <p:ph type="title"/>
          </p:nvPr>
        </p:nvSpPr>
        <p:spPr>
          <a:xfrm>
            <a:off x="1572446" y="190500"/>
            <a:ext cx="10018713" cy="1318811"/>
          </a:xfrm>
        </p:spPr>
        <p:txBody>
          <a:bodyPr>
            <a:normAutofit/>
          </a:bodyPr>
          <a:lstStyle/>
          <a:p>
            <a:pPr algn="r"/>
            <a:r>
              <a:rPr lang="ar-IQ" sz="3200" b="1" dirty="0">
                <a:latin typeface="Arial" panose="020B0604020202020204" pitchFamily="34" charset="0"/>
                <a:cs typeface="Arial" panose="020B0604020202020204" pitchFamily="34" charset="0"/>
              </a:rPr>
              <a:t>قواعد ومميزات التدريب الهايبوكسك: أن هذا التدريب يتطلب بعض القواعد والشروط هي:</a:t>
            </a: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BE680FB-8360-42EB-864E-A9918E3882E3}"/>
              </a:ext>
            </a:extLst>
          </p:cNvPr>
          <p:cNvSpPr>
            <a:spLocks noGrp="1"/>
          </p:cNvSpPr>
          <p:nvPr>
            <p:ph idx="1"/>
          </p:nvPr>
        </p:nvSpPr>
        <p:spPr>
          <a:xfrm>
            <a:off x="1266940" y="1608463"/>
            <a:ext cx="10223653" cy="5059037"/>
          </a:xfrm>
        </p:spPr>
        <p:txBody>
          <a:bodyPr>
            <a:normAutofit/>
          </a:bodyPr>
          <a:lstStyle/>
          <a:p>
            <a:pPr algn="r" rtl="1"/>
            <a:r>
              <a:rPr lang="ar-IQ" dirty="0">
                <a:latin typeface="Arial" panose="020B0604020202020204" pitchFamily="34" charset="0"/>
                <a:cs typeface="Arial" panose="020B0604020202020204" pitchFamily="34" charset="0"/>
              </a:rPr>
              <a:t>1- يتراوح حجم التدريب بنقص الأوكسجين من (25-50%) من الحجم الكلي لزمن الوحدة التدريبية.</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2- لا يسمح باستخدامه لفترة طويلة بسبب حدوث الإغماء أو الغثيان.</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3- التوقف لحظة الشعور بالصداع والذي قد يستمر لمدة 30دقيقة.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4- تحديد الشدة أو السرعة المستخدمة إذ يجب مراعاة تقليل التكرار مع استخدام تدريب السرعة.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5- لا يستخدم تدريب الهايبوكسك في مجال المنافسات.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6- يعد التدريب بتقليل التنفس مع الأحمال كبيرة التأثير على الجسم ولذلك لا يجب الاستمرار المنافسات طويلة بهذه الطريقة.</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7- التدريب ببطء ثم التدرج يكون ببطء وقليل جداً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8- لحدوث التكيف للعب فوق المرتفعات يجب استمرار التدريب قبل حدوث المباراة او المسابقات لفترة تتراوح ما بين 2-3 اسابيع .</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414EFFAD-06AC-4421-912B-1008E6B72BFD}"/>
              </a:ext>
            </a:extLst>
          </p:cNvPr>
          <p:cNvSpPr>
            <a:spLocks noGrp="1"/>
          </p:cNvSpPr>
          <p:nvPr>
            <p:ph type="ftr" sz="quarter" idx="11"/>
          </p:nvPr>
        </p:nvSpPr>
        <p:spPr>
          <a:xfrm>
            <a:off x="2553911" y="6492875"/>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649826547"/>
      </p:ext>
    </p:extLst>
  </p:cSld>
  <p:clrMapOvr>
    <a:masterClrMapping/>
  </p:clrMapOvr>
  <p:transition spd="med" advTm="48618">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0C2E-2824-466B-8DF5-A5363796C3CA}"/>
              </a:ext>
            </a:extLst>
          </p:cNvPr>
          <p:cNvSpPr>
            <a:spLocks noGrp="1"/>
          </p:cNvSpPr>
          <p:nvPr>
            <p:ph type="title"/>
          </p:nvPr>
        </p:nvSpPr>
        <p:spPr>
          <a:xfrm>
            <a:off x="4407830" y="210506"/>
            <a:ext cx="7316614" cy="900629"/>
          </a:xfrm>
        </p:spPr>
        <p:txBody>
          <a:bodyPr/>
          <a:lstStyle/>
          <a:p>
            <a:r>
              <a:rPr lang="ar-IQ" b="1" dirty="0">
                <a:latin typeface="Arial" panose="020B0604020202020204" pitchFamily="34" charset="0"/>
                <a:cs typeface="Arial" panose="020B0604020202020204" pitchFamily="34" charset="0"/>
              </a:rPr>
              <a:t>الخصائص الوظيفية لتدريب الهايبوكسك:</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A5621E4-897A-4F49-949F-60151527BABB}"/>
              </a:ext>
            </a:extLst>
          </p:cNvPr>
          <p:cNvSpPr>
            <a:spLocks noGrp="1"/>
          </p:cNvSpPr>
          <p:nvPr>
            <p:ph idx="1"/>
          </p:nvPr>
        </p:nvSpPr>
        <p:spPr>
          <a:xfrm>
            <a:off x="1484310" y="1304714"/>
            <a:ext cx="10105435" cy="5104750"/>
          </a:xfrm>
        </p:spPr>
        <p:txBody>
          <a:bodyPr>
            <a:normAutofit fontScale="92500" lnSpcReduction="20000"/>
          </a:bodyPr>
          <a:lstStyle/>
          <a:p>
            <a:pPr algn="r" rtl="1"/>
            <a:r>
              <a:rPr lang="ar-IQ" dirty="0">
                <a:latin typeface="Arial" panose="020B0604020202020204" pitchFamily="34" charset="0"/>
                <a:cs typeface="Arial" panose="020B0604020202020204" pitchFamily="34" charset="0"/>
              </a:rPr>
              <a:t>1- تزداد قدرة اللاعب لتحمل الدين </a:t>
            </a:r>
            <a:r>
              <a:rPr lang="ar-IQ" dirty="0" err="1">
                <a:latin typeface="Arial" panose="020B0604020202020204" pitchFamily="34" charset="0"/>
                <a:cs typeface="Arial" panose="020B0604020202020204" pitchFamily="34" charset="0"/>
              </a:rPr>
              <a:t>الاوكسجيني</a:t>
            </a:r>
            <a:r>
              <a:rPr lang="ar-IQ" dirty="0">
                <a:latin typeface="Arial" panose="020B0604020202020204" pitchFamily="34" charset="0"/>
                <a:cs typeface="Arial" panose="020B0604020202020204" pitchFamily="34" charset="0"/>
              </a:rPr>
              <a:t> نتيجة تكيف أعضائه الداخلية وظهور الاستجابات الفسيولوجية لحدوث التكيف.</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2- تحسين كفاءة الجهاز الدوري التنفسي.</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3- زيادة الاقتصاد في استخدام كلوكوز العضلات والمخزون فيه وتأخر ظهور التعب بتقليل تجمع حامض اللاكتيك وزيادة معدل التخلص منه.</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 4- زيادة عمل الإنزيمات داخل العضلات ومن ثم زيادة إنتاج الطاقة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5- زيادة كفاءة المخ بزيادة تدفق الدم للأوعية التعويض انخفاض الضغط الجزئي للأوكسجين في الدم.</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6- تعمل على زيادة التمثيل الغذائي من خلال الوحدة الزمنية.</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7- الاقتصاد في توزيع الدم داخل العضلة مما يزيد من فاعلتيه.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8- زيادة إنتاج الطاقة :هوائيا" ولا هوائيا" من خلال زيادة عدد </a:t>
            </a:r>
            <a:r>
              <a:rPr lang="ar-IQ" dirty="0" err="1">
                <a:latin typeface="Arial" panose="020B0604020202020204" pitchFamily="34" charset="0"/>
                <a:cs typeface="Arial" panose="020B0604020202020204" pitchFamily="34" charset="0"/>
              </a:rPr>
              <a:t>المايتوكوندريا</a:t>
            </a:r>
            <a:r>
              <a:rPr lang="ar-IQ" dirty="0">
                <a:latin typeface="Arial" panose="020B0604020202020204" pitchFamily="34" charset="0"/>
                <a:cs typeface="Arial" panose="020B0604020202020204" pitchFamily="34" charset="0"/>
              </a:rPr>
              <a:t> بالإضافة إلى كمية المخزون من  </a:t>
            </a:r>
            <a:r>
              <a:rPr lang="ar-IQ" dirty="0" err="1">
                <a:latin typeface="Arial" panose="020B0604020202020204" pitchFamily="34" charset="0"/>
                <a:cs typeface="Arial" panose="020B0604020202020204" pitchFamily="34" charset="0"/>
              </a:rPr>
              <a:t>الكلايكوجين</a:t>
            </a:r>
            <a:r>
              <a:rPr lang="ar-IQ"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(ATP)</a:t>
            </a:r>
            <a:r>
              <a:rPr lang="ar-IQ" dirty="0">
                <a:latin typeface="Arial" panose="020B0604020202020204" pitchFamily="34" charset="0"/>
                <a:cs typeface="Arial" panose="020B0604020202020204" pitchFamily="34" charset="0"/>
              </a:rPr>
              <a:t> بالعضلات مع زيادة الإنزيمات المساعدة في إنتاج الطاقة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9- ان استخدام هذا الاسلوب يهدف الى حدوث تحسين كفاءة الجهاز الدوري التنفسي وحدوث تكيف لأعضاء واجهزة الجسم للعمل في ظروف زيادة قدرة الجسم  على الدين الأوكسجيني.</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87459BCF-FA27-4B4C-B1D9-4F67812FC292}"/>
              </a:ext>
            </a:extLst>
          </p:cNvPr>
          <p:cNvSpPr>
            <a:spLocks noGrp="1"/>
          </p:cNvSpPr>
          <p:nvPr>
            <p:ph type="ftr" sz="quarter" idx="11"/>
          </p:nvPr>
        </p:nvSpPr>
        <p:spPr>
          <a:xfrm>
            <a:off x="7960934" y="6492875"/>
            <a:ext cx="7084177" cy="365125"/>
          </a:xfrm>
        </p:spPr>
        <p:txBody>
          <a:bodyPr/>
          <a:lstStyle/>
          <a:p>
            <a:r>
              <a:rPr lang="ar-IQ" dirty="0"/>
              <a:t>المحاضرة الثانية طرق التدريب الرياضي ا. د مصطفى حسن عبد الكريم</a:t>
            </a:r>
            <a:endParaRPr lang="en-US" dirty="0"/>
          </a:p>
        </p:txBody>
      </p:sp>
    </p:spTree>
    <p:extLst>
      <p:ext uri="{BB962C8B-B14F-4D97-AF65-F5344CB8AC3E}">
        <p14:creationId xmlns:p14="http://schemas.microsoft.com/office/powerpoint/2010/main" val="4016622187"/>
      </p:ext>
    </p:extLst>
  </p:cSld>
  <p:clrMapOvr>
    <a:masterClrMapping/>
  </p:clrMapOvr>
  <mc:AlternateContent xmlns:mc="http://schemas.openxmlformats.org/markup-compatibility/2006">
    <mc:Choice xmlns:p14="http://schemas.microsoft.com/office/powerpoint/2010/main" Requires="p14">
      <p:transition spd="slow" p14:dur="3000" advTm="55212">
        <p14:shred/>
      </p:transition>
    </mc:Choice>
    <mc:Fallback>
      <p:transition spd="slow" advTm="55212">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AF8B-8D3D-43EC-AAEF-8F13DA4EF958}"/>
              </a:ext>
            </a:extLst>
          </p:cNvPr>
          <p:cNvSpPr>
            <a:spLocks noGrp="1"/>
          </p:cNvSpPr>
          <p:nvPr>
            <p:ph type="title"/>
          </p:nvPr>
        </p:nvSpPr>
        <p:spPr>
          <a:xfrm>
            <a:off x="5122843" y="177188"/>
            <a:ext cx="6567467" cy="889612"/>
          </a:xfrm>
        </p:spPr>
        <p:txBody>
          <a:bodyPr/>
          <a:lstStyle/>
          <a:p>
            <a:r>
              <a:rPr lang="ar-IQ" b="1" dirty="0">
                <a:latin typeface="Arial" panose="020B0604020202020204" pitchFamily="34" charset="0"/>
                <a:cs typeface="Arial" panose="020B0604020202020204" pitchFamily="34" charset="0"/>
              </a:rPr>
              <a:t>طريقة تدريب صعود المرتفعات:</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AD22433-AA10-459F-A630-5785900D5678}"/>
              </a:ext>
            </a:extLst>
          </p:cNvPr>
          <p:cNvSpPr>
            <a:spLocks noGrp="1"/>
          </p:cNvSpPr>
          <p:nvPr>
            <p:ph idx="1"/>
          </p:nvPr>
        </p:nvSpPr>
        <p:spPr>
          <a:xfrm>
            <a:off x="1983036" y="1521245"/>
            <a:ext cx="9630156" cy="3998206"/>
          </a:xfrm>
        </p:spPr>
        <p:txBody>
          <a:bodyPr>
            <a:normAutofit/>
          </a:bodyPr>
          <a:lstStyle/>
          <a:p>
            <a:pPr algn="r" rtl="1"/>
            <a:r>
              <a:rPr lang="ar-IQ" sz="3200" b="1" dirty="0">
                <a:latin typeface="Arial" panose="020B0604020202020204" pitchFamily="34" charset="0"/>
                <a:cs typeface="Arial" panose="020B0604020202020204" pitchFamily="34" charset="0"/>
              </a:rPr>
              <a:t> </a:t>
            </a:r>
            <a:r>
              <a:rPr lang="ar-IQ" sz="3200" dirty="0">
                <a:latin typeface="Arial" panose="020B0604020202020204" pitchFamily="34" charset="0"/>
                <a:cs typeface="Arial" panose="020B0604020202020204" pitchFamily="34" charset="0"/>
              </a:rPr>
              <a:t>تدريبات صعود المرتفعات لها تأثيرات ايجابية على تطوير وتنمية قوة وقدرة اللاعبين وهي مناسبة للاعبين الذين يعتمدون الالعاب التي تعتمد على سرعات عالية في الجري مثل كرة القدم، الركبي، كرة السلة، وحتى عدائي المسافات الطويلة. لتقليل احتمالية التعرض الى الاصابة فان التدريب يجب ان يجري عندما تكون لياقة العداء عالية وقيامه بالأعداد الجيد للقوة والتحمل.</a:t>
            </a:r>
            <a:endParaRPr lang="en-US" sz="32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352AB8BF-D886-46C4-80D4-3E609C587A15}"/>
              </a:ext>
            </a:extLst>
          </p:cNvPr>
          <p:cNvSpPr>
            <a:spLocks noGrp="1"/>
          </p:cNvSpPr>
          <p:nvPr>
            <p:ph type="ftr" sz="quarter" idx="11"/>
          </p:nvPr>
        </p:nvSpPr>
        <p:spPr>
          <a:xfrm>
            <a:off x="7355007" y="6414839"/>
            <a:ext cx="7084177" cy="365125"/>
          </a:xfrm>
        </p:spPr>
        <p:txBody>
          <a:bodyPr/>
          <a:lstStyle/>
          <a:p>
            <a:r>
              <a:rPr lang="ar-IQ" b="1" dirty="0"/>
              <a:t>المحاضرة الثانية طرق التدريب الرياضي ا. د مصطفى حسن عبد الكريم</a:t>
            </a:r>
            <a:endParaRPr lang="en-US" b="1" dirty="0"/>
          </a:p>
        </p:txBody>
      </p:sp>
    </p:spTree>
    <p:extLst>
      <p:ext uri="{BB962C8B-B14F-4D97-AF65-F5344CB8AC3E}">
        <p14:creationId xmlns:p14="http://schemas.microsoft.com/office/powerpoint/2010/main" val="2309710212"/>
      </p:ext>
    </p:extLst>
  </p:cSld>
  <p:clrMapOvr>
    <a:masterClrMapping/>
  </p:clrMapOvr>
  <mc:AlternateContent xmlns:mc="http://schemas.openxmlformats.org/markup-compatibility/2006">
    <mc:Choice xmlns:p14="http://schemas.microsoft.com/office/powerpoint/2010/main" Requires="p14">
      <p:transition spd="slow" p14:dur="1600" advTm="17347">
        <p:blinds dir="vert"/>
      </p:transition>
    </mc:Choice>
    <mc:Fallback>
      <p:transition spd="slow" advTm="17347">
        <p:blinds dir="vert"/>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7|1.6"/>
</p:tagLst>
</file>

<file path=ppt/tags/tag2.xml><?xml version="1.0" encoding="utf-8"?>
<p:tagLst xmlns:a="http://schemas.openxmlformats.org/drawingml/2006/main" xmlns:r="http://schemas.openxmlformats.org/officeDocument/2006/relationships" xmlns:p="http://schemas.openxmlformats.org/presentationml/2006/main">
  <p:tag name="TIMING" val="|1.4|2.5|5|2.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870</TotalTime>
  <Words>2170</Words>
  <Application>Microsoft Office PowerPoint</Application>
  <PresentationFormat>Widescreen</PresentationFormat>
  <Paragraphs>123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Corbel</vt:lpstr>
      <vt:lpstr>Tahoma</vt:lpstr>
      <vt:lpstr>Parallax</vt:lpstr>
      <vt:lpstr>طريقة التدريب التكراري، والمرتفعات، والدائري</vt:lpstr>
      <vt:lpstr>التدريب التكراري </vt:lpstr>
      <vt:lpstr>تأثيرات طريقة التدريب التكراري</vt:lpstr>
      <vt:lpstr>خصائص طريقة التدريب التكراري:</vt:lpstr>
      <vt:lpstr>طريقة تدريب المرتفعات</vt:lpstr>
      <vt:lpstr>طريقة تدريب الهايبوكسك</vt:lpstr>
      <vt:lpstr>قواعد ومميزات التدريب الهايبوكسك: أن هذا التدريب يتطلب بعض القواعد والشروط هي:</vt:lpstr>
      <vt:lpstr>الخصائص الوظيفية لتدريب الهايبوكسك:</vt:lpstr>
      <vt:lpstr>طريقة تدريب صعود المرتفعات:</vt:lpstr>
      <vt:lpstr>فوائد استخدام تدريبات صعود المرتفعات</vt:lpstr>
      <vt:lpstr>فوائد تدريبات المرتفعات القصيرة والمتوسطة والطويلة تختلف بحسب المسافة وتستخدم في جميع اوقات السنة. </vt:lpstr>
      <vt:lpstr>PowerPoint Presentation</vt:lpstr>
      <vt:lpstr>PowerPoint Presentation</vt:lpstr>
      <vt:lpstr> طريقة او أسلوب التدريب الدائري</vt:lpstr>
      <vt:lpstr>مميزات التدريب الدائري</vt:lpstr>
      <vt:lpstr>أسس يقوم عليها التدريب الدائري يجب مراعاتها عند تطبيقه لتنمية اللياقة البدنية، وهذه الأسس هي كالاتي:</vt:lpstr>
      <vt:lpstr>أساليب التدريب الدائري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طريقة التدريب التكراري، والمرتفعات، والدائري</dc:title>
  <dc:creator>eng</dc:creator>
  <cp:lastModifiedBy>eng</cp:lastModifiedBy>
  <cp:revision>41</cp:revision>
  <dcterms:created xsi:type="dcterms:W3CDTF">2020-12-11T19:35:27Z</dcterms:created>
  <dcterms:modified xsi:type="dcterms:W3CDTF">2020-12-12T21:24:14Z</dcterms:modified>
</cp:coreProperties>
</file>