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34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8A0B896-3878-4907-BCA9-B38A4202B1EE}" type="doc">
      <dgm:prSet loTypeId="urn:microsoft.com/office/officeart/2005/8/layout/orgChart1" loCatId="hierarchy" qsTypeId="urn:microsoft.com/office/officeart/2005/8/quickstyle/3d7" qsCatId="3D" csTypeId="urn:microsoft.com/office/officeart/2005/8/colors/accent1_2" csCatId="accent1" phldr="1"/>
      <dgm:spPr/>
      <dgm:t>
        <a:bodyPr/>
        <a:lstStyle/>
        <a:p>
          <a:endParaRPr lang="en-US"/>
        </a:p>
      </dgm:t>
    </dgm:pt>
    <dgm:pt modelId="{8B639A37-E946-42F2-A063-0CBBC6F8DB7A}">
      <dgm:prSet phldrT="[Text]"/>
      <dgm:spPr/>
      <dgm:t>
        <a:bodyPr/>
        <a:lstStyle/>
        <a:p>
          <a:r>
            <a:rPr lang="ar-IQ" dirty="0"/>
            <a:t>انواع طرق التدريب</a:t>
          </a:r>
          <a:endParaRPr lang="en-US" dirty="0"/>
        </a:p>
      </dgm:t>
    </dgm:pt>
    <dgm:pt modelId="{76B35FF3-307F-4277-87DC-EF8ECC701F16}" type="parTrans" cxnId="{9C276C4A-9566-4CC5-BF06-93D6907663D1}">
      <dgm:prSet/>
      <dgm:spPr/>
      <dgm:t>
        <a:bodyPr/>
        <a:lstStyle/>
        <a:p>
          <a:endParaRPr lang="en-US"/>
        </a:p>
      </dgm:t>
    </dgm:pt>
    <dgm:pt modelId="{64F0FFD1-9F9D-49AC-8115-DE7263A4DFA6}" type="sibTrans" cxnId="{9C276C4A-9566-4CC5-BF06-93D6907663D1}">
      <dgm:prSet/>
      <dgm:spPr/>
      <dgm:t>
        <a:bodyPr/>
        <a:lstStyle/>
        <a:p>
          <a:endParaRPr lang="en-US"/>
        </a:p>
      </dgm:t>
    </dgm:pt>
    <dgm:pt modelId="{4C4E493F-4BE2-47E0-A30C-9F893F6C16F5}" type="asst">
      <dgm:prSet phldrT="[Text]"/>
      <dgm:spPr/>
      <dgm:t>
        <a:bodyPr/>
        <a:lstStyle/>
        <a:p>
          <a:r>
            <a:rPr lang="ar-IQ" dirty="0"/>
            <a:t>طريقة التدريب المستمر</a:t>
          </a:r>
          <a:endParaRPr lang="en-US" dirty="0"/>
        </a:p>
      </dgm:t>
    </dgm:pt>
    <dgm:pt modelId="{60063792-A7A9-4BC1-9C07-5C3E202435BB}" type="parTrans" cxnId="{F9DA6788-11D5-41D2-A022-2207CFE4B1DF}">
      <dgm:prSet/>
      <dgm:spPr/>
      <dgm:t>
        <a:bodyPr/>
        <a:lstStyle/>
        <a:p>
          <a:endParaRPr lang="en-US"/>
        </a:p>
      </dgm:t>
    </dgm:pt>
    <dgm:pt modelId="{2EA64CE7-8A12-486D-BB96-54D45C653206}" type="sibTrans" cxnId="{F9DA6788-11D5-41D2-A022-2207CFE4B1DF}">
      <dgm:prSet/>
      <dgm:spPr/>
      <dgm:t>
        <a:bodyPr/>
        <a:lstStyle/>
        <a:p>
          <a:endParaRPr lang="en-US"/>
        </a:p>
      </dgm:t>
    </dgm:pt>
    <dgm:pt modelId="{F6EDF156-B6A3-4510-83B3-922ECB76C117}">
      <dgm:prSet phldrT="[Text]"/>
      <dgm:spPr/>
      <dgm:t>
        <a:bodyPr/>
        <a:lstStyle/>
        <a:p>
          <a:r>
            <a:rPr lang="ar-IQ" dirty="0"/>
            <a:t>طريقة تدريب المرتفعات</a:t>
          </a:r>
          <a:endParaRPr lang="en-US" dirty="0"/>
        </a:p>
      </dgm:t>
    </dgm:pt>
    <dgm:pt modelId="{068B0E61-BD1B-4F22-8E91-96029A97EF40}" type="parTrans" cxnId="{09DD3FEE-1DE0-4F78-B929-88555E48899A}">
      <dgm:prSet/>
      <dgm:spPr/>
      <dgm:t>
        <a:bodyPr/>
        <a:lstStyle/>
        <a:p>
          <a:endParaRPr lang="en-US"/>
        </a:p>
      </dgm:t>
    </dgm:pt>
    <dgm:pt modelId="{1F2E6C60-C88C-4EAA-ABC9-07AB6D85F7EF}" type="sibTrans" cxnId="{09DD3FEE-1DE0-4F78-B929-88555E48899A}">
      <dgm:prSet/>
      <dgm:spPr/>
      <dgm:t>
        <a:bodyPr/>
        <a:lstStyle/>
        <a:p>
          <a:endParaRPr lang="en-US"/>
        </a:p>
      </dgm:t>
    </dgm:pt>
    <dgm:pt modelId="{EBB455BE-9B25-4C78-8768-134841D72FDB}">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IQ" sz="2800" dirty="0"/>
            <a:t>طريقة التدريب الدائري</a:t>
          </a:r>
          <a:endParaRPr lang="en-US" sz="2800" dirty="0"/>
        </a:p>
      </dgm:t>
    </dgm:pt>
    <dgm:pt modelId="{6301D806-01D5-48D5-B8A8-0BEFDC0297E9}" type="parTrans" cxnId="{29937BAC-0C34-46A8-9DE3-33C9F623E045}">
      <dgm:prSet/>
      <dgm:spPr/>
      <dgm:t>
        <a:bodyPr/>
        <a:lstStyle/>
        <a:p>
          <a:endParaRPr lang="en-US"/>
        </a:p>
      </dgm:t>
    </dgm:pt>
    <dgm:pt modelId="{AEBB83F3-1AFC-4A03-BBD7-F755679A276B}" type="sibTrans" cxnId="{29937BAC-0C34-46A8-9DE3-33C9F623E045}">
      <dgm:prSet/>
      <dgm:spPr/>
      <dgm:t>
        <a:bodyPr/>
        <a:lstStyle/>
        <a:p>
          <a:endParaRPr lang="en-US"/>
        </a:p>
      </dgm:t>
    </dgm:pt>
    <dgm:pt modelId="{808E46F3-A441-492E-8C66-4164824D3B26}" type="asst">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IQ" sz="2800" dirty="0"/>
            <a:t>طريقة التدريب الفتري</a:t>
          </a:r>
          <a:endParaRPr lang="en-US" sz="2800" dirty="0"/>
        </a:p>
      </dgm:t>
    </dgm:pt>
    <dgm:pt modelId="{2DB65616-DD9E-46FD-9CB1-76022E182BED}" type="parTrans" cxnId="{6CC90A90-CE04-4DB1-AD82-6CA47C37A6B0}">
      <dgm:prSet/>
      <dgm:spPr/>
      <dgm:t>
        <a:bodyPr/>
        <a:lstStyle/>
        <a:p>
          <a:endParaRPr lang="en-US"/>
        </a:p>
      </dgm:t>
    </dgm:pt>
    <dgm:pt modelId="{11CD08D0-8242-4783-9DA6-7F3191850CAF}" type="sibTrans" cxnId="{6CC90A90-CE04-4DB1-AD82-6CA47C37A6B0}">
      <dgm:prSet/>
      <dgm:spPr/>
      <dgm:t>
        <a:bodyPr/>
        <a:lstStyle/>
        <a:p>
          <a:endParaRPr lang="en-US"/>
        </a:p>
      </dgm:t>
    </dgm:pt>
    <dgm:pt modelId="{3A412959-17CA-4127-A055-91A5BD07C750}">
      <dgm:prSet/>
      <dgm:spPr/>
      <dgm:t>
        <a:bodyPr/>
        <a:lstStyle/>
        <a:p>
          <a:r>
            <a:rPr lang="ar-IQ"/>
            <a:t>طريقة التدريب التكراري</a:t>
          </a:r>
          <a:endParaRPr lang="en-US"/>
        </a:p>
      </dgm:t>
    </dgm:pt>
    <dgm:pt modelId="{06ABB981-2B6D-4FAF-AFA1-DB04A84DCE0A}" type="parTrans" cxnId="{0AD8D259-09C5-40C2-B6B7-C4385192303D}">
      <dgm:prSet/>
      <dgm:spPr/>
      <dgm:t>
        <a:bodyPr/>
        <a:lstStyle/>
        <a:p>
          <a:endParaRPr lang="en-US"/>
        </a:p>
      </dgm:t>
    </dgm:pt>
    <dgm:pt modelId="{BF5B6514-E817-442E-954E-9A7624BFD16E}" type="sibTrans" cxnId="{0AD8D259-09C5-40C2-B6B7-C4385192303D}">
      <dgm:prSet/>
      <dgm:spPr/>
      <dgm:t>
        <a:bodyPr/>
        <a:lstStyle/>
        <a:p>
          <a:endParaRPr lang="en-US"/>
        </a:p>
      </dgm:t>
    </dgm:pt>
    <dgm:pt modelId="{17D6A1BE-8458-41A2-BCB7-E42A1B6D4E50}" type="pres">
      <dgm:prSet presAssocID="{58A0B896-3878-4907-BCA9-B38A4202B1EE}" presName="hierChild1" presStyleCnt="0">
        <dgm:presLayoutVars>
          <dgm:orgChart val="1"/>
          <dgm:chPref val="1"/>
          <dgm:dir val="rev"/>
          <dgm:animOne val="branch"/>
          <dgm:animLvl val="lvl"/>
          <dgm:resizeHandles/>
        </dgm:presLayoutVars>
      </dgm:prSet>
      <dgm:spPr/>
    </dgm:pt>
    <dgm:pt modelId="{83D2FF2A-6FE1-4932-8F42-A8533F1784D4}" type="pres">
      <dgm:prSet presAssocID="{8B639A37-E946-42F2-A063-0CBBC6F8DB7A}" presName="hierRoot1" presStyleCnt="0">
        <dgm:presLayoutVars>
          <dgm:hierBranch val="init"/>
        </dgm:presLayoutVars>
      </dgm:prSet>
      <dgm:spPr/>
    </dgm:pt>
    <dgm:pt modelId="{CBD90117-38FB-4248-B39E-F3A5B8BEBFD9}" type="pres">
      <dgm:prSet presAssocID="{8B639A37-E946-42F2-A063-0CBBC6F8DB7A}" presName="rootComposite1" presStyleCnt="0"/>
      <dgm:spPr/>
    </dgm:pt>
    <dgm:pt modelId="{3B21DB1B-F877-4070-BAAD-E1DA7D43D7A9}" type="pres">
      <dgm:prSet presAssocID="{8B639A37-E946-42F2-A063-0CBBC6F8DB7A}" presName="rootText1" presStyleLbl="node0" presStyleIdx="0" presStyleCnt="1">
        <dgm:presLayoutVars>
          <dgm:chPref val="3"/>
        </dgm:presLayoutVars>
      </dgm:prSet>
      <dgm:spPr/>
    </dgm:pt>
    <dgm:pt modelId="{8140CC6E-5877-4E64-B766-55660CB5D32F}" type="pres">
      <dgm:prSet presAssocID="{8B639A37-E946-42F2-A063-0CBBC6F8DB7A}" presName="rootConnector1" presStyleLbl="node1" presStyleIdx="0" presStyleCnt="0"/>
      <dgm:spPr/>
    </dgm:pt>
    <dgm:pt modelId="{370E3059-1912-44DB-BF0C-E1F4F933CC46}" type="pres">
      <dgm:prSet presAssocID="{8B639A37-E946-42F2-A063-0CBBC6F8DB7A}" presName="hierChild2" presStyleCnt="0"/>
      <dgm:spPr/>
    </dgm:pt>
    <dgm:pt modelId="{555F9F7E-B34C-44BC-8809-B17D993E4945}" type="pres">
      <dgm:prSet presAssocID="{06ABB981-2B6D-4FAF-AFA1-DB04A84DCE0A}" presName="Name37" presStyleLbl="parChTrans1D2" presStyleIdx="0" presStyleCnt="5"/>
      <dgm:spPr/>
    </dgm:pt>
    <dgm:pt modelId="{911CBAF5-C5BE-4A7C-9833-801077718F8A}" type="pres">
      <dgm:prSet presAssocID="{3A412959-17CA-4127-A055-91A5BD07C750}" presName="hierRoot2" presStyleCnt="0">
        <dgm:presLayoutVars>
          <dgm:hierBranch val="init"/>
        </dgm:presLayoutVars>
      </dgm:prSet>
      <dgm:spPr/>
    </dgm:pt>
    <dgm:pt modelId="{AE54A358-51C3-4C2E-A49E-3F05E7D6E3EF}" type="pres">
      <dgm:prSet presAssocID="{3A412959-17CA-4127-A055-91A5BD07C750}" presName="rootComposite" presStyleCnt="0"/>
      <dgm:spPr/>
    </dgm:pt>
    <dgm:pt modelId="{F876803B-5D16-4E39-8D8A-1A014C827F7F}" type="pres">
      <dgm:prSet presAssocID="{3A412959-17CA-4127-A055-91A5BD07C750}" presName="rootText" presStyleLbl="node2" presStyleIdx="0" presStyleCnt="3">
        <dgm:presLayoutVars>
          <dgm:chPref val="3"/>
        </dgm:presLayoutVars>
      </dgm:prSet>
      <dgm:spPr/>
    </dgm:pt>
    <dgm:pt modelId="{FBC688AA-4121-4DE8-9451-5A39E2CD05DA}" type="pres">
      <dgm:prSet presAssocID="{3A412959-17CA-4127-A055-91A5BD07C750}" presName="rootConnector" presStyleLbl="node2" presStyleIdx="0" presStyleCnt="3"/>
      <dgm:spPr/>
    </dgm:pt>
    <dgm:pt modelId="{780055B1-E785-4B7C-92F1-082DD8DC9662}" type="pres">
      <dgm:prSet presAssocID="{3A412959-17CA-4127-A055-91A5BD07C750}" presName="hierChild4" presStyleCnt="0"/>
      <dgm:spPr/>
    </dgm:pt>
    <dgm:pt modelId="{379932A6-5116-4469-AEAD-FDEC62915A73}" type="pres">
      <dgm:prSet presAssocID="{3A412959-17CA-4127-A055-91A5BD07C750}" presName="hierChild5" presStyleCnt="0"/>
      <dgm:spPr/>
    </dgm:pt>
    <dgm:pt modelId="{831DAF94-B43A-4215-8430-13C843B9303A}" type="pres">
      <dgm:prSet presAssocID="{068B0E61-BD1B-4F22-8E91-96029A97EF40}" presName="Name37" presStyleLbl="parChTrans1D2" presStyleIdx="1" presStyleCnt="5"/>
      <dgm:spPr/>
    </dgm:pt>
    <dgm:pt modelId="{C60A4AE3-C542-444D-A33A-F8DD7212F5D1}" type="pres">
      <dgm:prSet presAssocID="{F6EDF156-B6A3-4510-83B3-922ECB76C117}" presName="hierRoot2" presStyleCnt="0">
        <dgm:presLayoutVars>
          <dgm:hierBranch val="init"/>
        </dgm:presLayoutVars>
      </dgm:prSet>
      <dgm:spPr/>
    </dgm:pt>
    <dgm:pt modelId="{A4560967-42AC-4FA6-8DCB-D55123C200A6}" type="pres">
      <dgm:prSet presAssocID="{F6EDF156-B6A3-4510-83B3-922ECB76C117}" presName="rootComposite" presStyleCnt="0"/>
      <dgm:spPr/>
    </dgm:pt>
    <dgm:pt modelId="{91297E4D-802E-44A4-83F0-77B98D95A2F0}" type="pres">
      <dgm:prSet presAssocID="{F6EDF156-B6A3-4510-83B3-922ECB76C117}" presName="rootText" presStyleLbl="node2" presStyleIdx="1" presStyleCnt="3">
        <dgm:presLayoutVars>
          <dgm:chPref val="3"/>
        </dgm:presLayoutVars>
      </dgm:prSet>
      <dgm:spPr/>
    </dgm:pt>
    <dgm:pt modelId="{5E4635AC-EA37-4074-8006-9E9661EA3A9C}" type="pres">
      <dgm:prSet presAssocID="{F6EDF156-B6A3-4510-83B3-922ECB76C117}" presName="rootConnector" presStyleLbl="node2" presStyleIdx="1" presStyleCnt="3"/>
      <dgm:spPr/>
    </dgm:pt>
    <dgm:pt modelId="{47095D42-0E9D-4C31-925D-E72495748201}" type="pres">
      <dgm:prSet presAssocID="{F6EDF156-B6A3-4510-83B3-922ECB76C117}" presName="hierChild4" presStyleCnt="0"/>
      <dgm:spPr/>
    </dgm:pt>
    <dgm:pt modelId="{A392AA70-885C-46E0-94ED-93CD30B0CD57}" type="pres">
      <dgm:prSet presAssocID="{F6EDF156-B6A3-4510-83B3-922ECB76C117}" presName="hierChild5" presStyleCnt="0"/>
      <dgm:spPr/>
    </dgm:pt>
    <dgm:pt modelId="{38567EE0-5AA4-4DF2-A740-324C3DD3EAE9}" type="pres">
      <dgm:prSet presAssocID="{6301D806-01D5-48D5-B8A8-0BEFDC0297E9}" presName="Name37" presStyleLbl="parChTrans1D2" presStyleIdx="2" presStyleCnt="5"/>
      <dgm:spPr/>
    </dgm:pt>
    <dgm:pt modelId="{FF7958DA-8AA2-4F8F-B2E0-89687879DD50}" type="pres">
      <dgm:prSet presAssocID="{EBB455BE-9B25-4C78-8768-134841D72FDB}" presName="hierRoot2" presStyleCnt="0">
        <dgm:presLayoutVars>
          <dgm:hierBranch val="init"/>
        </dgm:presLayoutVars>
      </dgm:prSet>
      <dgm:spPr/>
    </dgm:pt>
    <dgm:pt modelId="{AA3341B1-CCF4-41CA-BB94-D2C68BB87171}" type="pres">
      <dgm:prSet presAssocID="{EBB455BE-9B25-4C78-8768-134841D72FDB}" presName="rootComposite" presStyleCnt="0"/>
      <dgm:spPr/>
    </dgm:pt>
    <dgm:pt modelId="{EE54DA23-17AC-430A-A265-EB96150311B4}" type="pres">
      <dgm:prSet presAssocID="{EBB455BE-9B25-4C78-8768-134841D72FDB}" presName="rootText" presStyleLbl="node2" presStyleIdx="2" presStyleCnt="3">
        <dgm:presLayoutVars>
          <dgm:chPref val="3"/>
        </dgm:presLayoutVars>
      </dgm:prSet>
      <dgm:spPr/>
    </dgm:pt>
    <dgm:pt modelId="{39DA2B6E-6D0D-4B7C-89E8-08000B859315}" type="pres">
      <dgm:prSet presAssocID="{EBB455BE-9B25-4C78-8768-134841D72FDB}" presName="rootConnector" presStyleLbl="node2" presStyleIdx="2" presStyleCnt="3"/>
      <dgm:spPr/>
    </dgm:pt>
    <dgm:pt modelId="{F75EB03B-26C8-4B70-B1DB-D6F613BA2402}" type="pres">
      <dgm:prSet presAssocID="{EBB455BE-9B25-4C78-8768-134841D72FDB}" presName="hierChild4" presStyleCnt="0"/>
      <dgm:spPr/>
    </dgm:pt>
    <dgm:pt modelId="{DC5275B1-B624-46CA-9DEA-6B7072A40876}" type="pres">
      <dgm:prSet presAssocID="{EBB455BE-9B25-4C78-8768-134841D72FDB}" presName="hierChild5" presStyleCnt="0"/>
      <dgm:spPr/>
    </dgm:pt>
    <dgm:pt modelId="{F0123178-9B1C-41EB-95B4-ADC2F6A8B676}" type="pres">
      <dgm:prSet presAssocID="{8B639A37-E946-42F2-A063-0CBBC6F8DB7A}" presName="hierChild3" presStyleCnt="0"/>
      <dgm:spPr/>
    </dgm:pt>
    <dgm:pt modelId="{74230E7F-F9D7-4BC3-A2C0-8B169FA81F8A}" type="pres">
      <dgm:prSet presAssocID="{60063792-A7A9-4BC1-9C07-5C3E202435BB}" presName="Name111" presStyleLbl="parChTrans1D2" presStyleIdx="3" presStyleCnt="5"/>
      <dgm:spPr/>
    </dgm:pt>
    <dgm:pt modelId="{20447986-07C9-4B90-88A8-7D778AF1A252}" type="pres">
      <dgm:prSet presAssocID="{4C4E493F-4BE2-47E0-A30C-9F893F6C16F5}" presName="hierRoot3" presStyleCnt="0">
        <dgm:presLayoutVars>
          <dgm:hierBranch val="init"/>
        </dgm:presLayoutVars>
      </dgm:prSet>
      <dgm:spPr/>
    </dgm:pt>
    <dgm:pt modelId="{6C439EA5-8CB8-4A01-BDC1-AE4255126140}" type="pres">
      <dgm:prSet presAssocID="{4C4E493F-4BE2-47E0-A30C-9F893F6C16F5}" presName="rootComposite3" presStyleCnt="0"/>
      <dgm:spPr/>
    </dgm:pt>
    <dgm:pt modelId="{48B32B67-B0BE-4B04-9B10-41830432EBC2}" type="pres">
      <dgm:prSet presAssocID="{4C4E493F-4BE2-47E0-A30C-9F893F6C16F5}" presName="rootText3" presStyleLbl="asst1" presStyleIdx="0" presStyleCnt="2">
        <dgm:presLayoutVars>
          <dgm:chPref val="3"/>
        </dgm:presLayoutVars>
      </dgm:prSet>
      <dgm:spPr/>
    </dgm:pt>
    <dgm:pt modelId="{65435F7C-7278-4898-9F75-5303D33F0EE0}" type="pres">
      <dgm:prSet presAssocID="{4C4E493F-4BE2-47E0-A30C-9F893F6C16F5}" presName="rootConnector3" presStyleLbl="asst1" presStyleIdx="0" presStyleCnt="2"/>
      <dgm:spPr/>
    </dgm:pt>
    <dgm:pt modelId="{89F969AD-F779-4FBC-B849-B956645E1048}" type="pres">
      <dgm:prSet presAssocID="{4C4E493F-4BE2-47E0-A30C-9F893F6C16F5}" presName="hierChild6" presStyleCnt="0"/>
      <dgm:spPr/>
    </dgm:pt>
    <dgm:pt modelId="{B319A5D9-A235-48D3-9909-4F23126B0FA2}" type="pres">
      <dgm:prSet presAssocID="{4C4E493F-4BE2-47E0-A30C-9F893F6C16F5}" presName="hierChild7" presStyleCnt="0"/>
      <dgm:spPr/>
    </dgm:pt>
    <dgm:pt modelId="{751DD553-34ED-4D9D-A96E-BAC654510F90}" type="pres">
      <dgm:prSet presAssocID="{2DB65616-DD9E-46FD-9CB1-76022E182BED}" presName="Name111" presStyleLbl="parChTrans1D2" presStyleIdx="4" presStyleCnt="5"/>
      <dgm:spPr/>
    </dgm:pt>
    <dgm:pt modelId="{DBA27384-938C-47B3-8B34-9BB3ABA4682B}" type="pres">
      <dgm:prSet presAssocID="{808E46F3-A441-492E-8C66-4164824D3B26}" presName="hierRoot3" presStyleCnt="0">
        <dgm:presLayoutVars>
          <dgm:hierBranch val="init"/>
        </dgm:presLayoutVars>
      </dgm:prSet>
      <dgm:spPr/>
    </dgm:pt>
    <dgm:pt modelId="{DC431BDA-3680-444F-8EDA-0AA2FFFBA39B}" type="pres">
      <dgm:prSet presAssocID="{808E46F3-A441-492E-8C66-4164824D3B26}" presName="rootComposite3" presStyleCnt="0"/>
      <dgm:spPr/>
    </dgm:pt>
    <dgm:pt modelId="{BD45ABD1-9307-4421-A43B-D47D7A7B8A96}" type="pres">
      <dgm:prSet presAssocID="{808E46F3-A441-492E-8C66-4164824D3B26}" presName="rootText3" presStyleLbl="asst1" presStyleIdx="1" presStyleCnt="2">
        <dgm:presLayoutVars>
          <dgm:chPref val="3"/>
        </dgm:presLayoutVars>
      </dgm:prSet>
      <dgm:spPr/>
    </dgm:pt>
    <dgm:pt modelId="{92CDAF75-2C41-40B0-A909-4A097B4A9ADE}" type="pres">
      <dgm:prSet presAssocID="{808E46F3-A441-492E-8C66-4164824D3B26}" presName="rootConnector3" presStyleLbl="asst1" presStyleIdx="1" presStyleCnt="2"/>
      <dgm:spPr/>
    </dgm:pt>
    <dgm:pt modelId="{50A81356-1C87-4079-B5D3-DF5F18A3DF54}" type="pres">
      <dgm:prSet presAssocID="{808E46F3-A441-492E-8C66-4164824D3B26}" presName="hierChild6" presStyleCnt="0"/>
      <dgm:spPr/>
    </dgm:pt>
    <dgm:pt modelId="{023198D9-4255-42D6-B984-3F952BB0DBF5}" type="pres">
      <dgm:prSet presAssocID="{808E46F3-A441-492E-8C66-4164824D3B26}" presName="hierChild7" presStyleCnt="0"/>
      <dgm:spPr/>
    </dgm:pt>
  </dgm:ptLst>
  <dgm:cxnLst>
    <dgm:cxn modelId="{BF4DAD01-17CF-456C-9E57-386FC40EE5D4}" type="presOf" srcId="{EBB455BE-9B25-4C78-8768-134841D72FDB}" destId="{39DA2B6E-6D0D-4B7C-89E8-08000B859315}" srcOrd="1" destOrd="0" presId="urn:microsoft.com/office/officeart/2005/8/layout/orgChart1"/>
    <dgm:cxn modelId="{82106017-7D26-4D5F-BBE0-7652B574E725}" type="presOf" srcId="{8B639A37-E946-42F2-A063-0CBBC6F8DB7A}" destId="{8140CC6E-5877-4E64-B766-55660CB5D32F}" srcOrd="1" destOrd="0" presId="urn:microsoft.com/office/officeart/2005/8/layout/orgChart1"/>
    <dgm:cxn modelId="{89B6832E-49F8-4850-9782-87469DB19DFD}" type="presOf" srcId="{4C4E493F-4BE2-47E0-A30C-9F893F6C16F5}" destId="{65435F7C-7278-4898-9F75-5303D33F0EE0}" srcOrd="1" destOrd="0" presId="urn:microsoft.com/office/officeart/2005/8/layout/orgChart1"/>
    <dgm:cxn modelId="{0515AD31-3CFE-433E-915B-6EB3BD3C6EF3}" type="presOf" srcId="{3A412959-17CA-4127-A055-91A5BD07C750}" destId="{FBC688AA-4121-4DE8-9451-5A39E2CD05DA}" srcOrd="1" destOrd="0" presId="urn:microsoft.com/office/officeart/2005/8/layout/orgChart1"/>
    <dgm:cxn modelId="{DAA3D33A-803D-4151-81DB-D5B84FA2403B}" type="presOf" srcId="{6301D806-01D5-48D5-B8A8-0BEFDC0297E9}" destId="{38567EE0-5AA4-4DF2-A740-324C3DD3EAE9}" srcOrd="0" destOrd="0" presId="urn:microsoft.com/office/officeart/2005/8/layout/orgChart1"/>
    <dgm:cxn modelId="{8700EA43-9B25-4478-B25C-0C6A37CB490A}" type="presOf" srcId="{06ABB981-2B6D-4FAF-AFA1-DB04A84DCE0A}" destId="{555F9F7E-B34C-44BC-8809-B17D993E4945}" srcOrd="0" destOrd="0" presId="urn:microsoft.com/office/officeart/2005/8/layout/orgChart1"/>
    <dgm:cxn modelId="{9C276C4A-9566-4CC5-BF06-93D6907663D1}" srcId="{58A0B896-3878-4907-BCA9-B38A4202B1EE}" destId="{8B639A37-E946-42F2-A063-0CBBC6F8DB7A}" srcOrd="0" destOrd="0" parTransId="{76B35FF3-307F-4277-87DC-EF8ECC701F16}" sibTransId="{64F0FFD1-9F9D-49AC-8115-DE7263A4DFA6}"/>
    <dgm:cxn modelId="{9EAA9A4A-413F-44C2-971E-671DC7BDBC62}" type="presOf" srcId="{58A0B896-3878-4907-BCA9-B38A4202B1EE}" destId="{17D6A1BE-8458-41A2-BCB7-E42A1B6D4E50}" srcOrd="0" destOrd="0" presId="urn:microsoft.com/office/officeart/2005/8/layout/orgChart1"/>
    <dgm:cxn modelId="{9E68116D-7610-40DA-ABBE-BBDAEEAA7287}" type="presOf" srcId="{2DB65616-DD9E-46FD-9CB1-76022E182BED}" destId="{751DD553-34ED-4D9D-A96E-BAC654510F90}" srcOrd="0" destOrd="0" presId="urn:microsoft.com/office/officeart/2005/8/layout/orgChart1"/>
    <dgm:cxn modelId="{0AD8D259-09C5-40C2-B6B7-C4385192303D}" srcId="{8B639A37-E946-42F2-A063-0CBBC6F8DB7A}" destId="{3A412959-17CA-4127-A055-91A5BD07C750}" srcOrd="2" destOrd="0" parTransId="{06ABB981-2B6D-4FAF-AFA1-DB04A84DCE0A}" sibTransId="{BF5B6514-E817-442E-954E-9A7624BFD16E}"/>
    <dgm:cxn modelId="{F9DA6788-11D5-41D2-A022-2207CFE4B1DF}" srcId="{8B639A37-E946-42F2-A063-0CBBC6F8DB7A}" destId="{4C4E493F-4BE2-47E0-A30C-9F893F6C16F5}" srcOrd="0" destOrd="0" parTransId="{60063792-A7A9-4BC1-9C07-5C3E202435BB}" sibTransId="{2EA64CE7-8A12-486D-BB96-54D45C653206}"/>
    <dgm:cxn modelId="{6CC90A90-CE04-4DB1-AD82-6CA47C37A6B0}" srcId="{8B639A37-E946-42F2-A063-0CBBC6F8DB7A}" destId="{808E46F3-A441-492E-8C66-4164824D3B26}" srcOrd="1" destOrd="0" parTransId="{2DB65616-DD9E-46FD-9CB1-76022E182BED}" sibTransId="{11CD08D0-8242-4783-9DA6-7F3191850CAF}"/>
    <dgm:cxn modelId="{06B30995-677D-4125-A13C-53F9391A9FD5}" type="presOf" srcId="{808E46F3-A441-492E-8C66-4164824D3B26}" destId="{92CDAF75-2C41-40B0-A909-4A097B4A9ADE}" srcOrd="1" destOrd="0" presId="urn:microsoft.com/office/officeart/2005/8/layout/orgChart1"/>
    <dgm:cxn modelId="{662FF89D-B10F-49CA-BBD4-2DDD36EBB7F9}" type="presOf" srcId="{808E46F3-A441-492E-8C66-4164824D3B26}" destId="{BD45ABD1-9307-4421-A43B-D47D7A7B8A96}" srcOrd="0" destOrd="0" presId="urn:microsoft.com/office/officeart/2005/8/layout/orgChart1"/>
    <dgm:cxn modelId="{BDDBCCA1-7366-41AF-9909-0A66D86EAEA3}" type="presOf" srcId="{4C4E493F-4BE2-47E0-A30C-9F893F6C16F5}" destId="{48B32B67-B0BE-4B04-9B10-41830432EBC2}" srcOrd="0" destOrd="0" presId="urn:microsoft.com/office/officeart/2005/8/layout/orgChart1"/>
    <dgm:cxn modelId="{723B55AA-CDFD-4E1C-BFAD-6060C8D7518B}" type="presOf" srcId="{3A412959-17CA-4127-A055-91A5BD07C750}" destId="{F876803B-5D16-4E39-8D8A-1A014C827F7F}" srcOrd="0" destOrd="0" presId="urn:microsoft.com/office/officeart/2005/8/layout/orgChart1"/>
    <dgm:cxn modelId="{29937BAC-0C34-46A8-9DE3-33C9F623E045}" srcId="{8B639A37-E946-42F2-A063-0CBBC6F8DB7A}" destId="{EBB455BE-9B25-4C78-8768-134841D72FDB}" srcOrd="4" destOrd="0" parTransId="{6301D806-01D5-48D5-B8A8-0BEFDC0297E9}" sibTransId="{AEBB83F3-1AFC-4A03-BBD7-F755679A276B}"/>
    <dgm:cxn modelId="{A4008EB0-CBE8-454A-81F6-D539824210FB}" type="presOf" srcId="{068B0E61-BD1B-4F22-8E91-96029A97EF40}" destId="{831DAF94-B43A-4215-8430-13C843B9303A}" srcOrd="0" destOrd="0" presId="urn:microsoft.com/office/officeart/2005/8/layout/orgChart1"/>
    <dgm:cxn modelId="{41EE01D8-B756-424F-98E5-748173CEC695}" type="presOf" srcId="{60063792-A7A9-4BC1-9C07-5C3E202435BB}" destId="{74230E7F-F9D7-4BC3-A2C0-8B169FA81F8A}" srcOrd="0" destOrd="0" presId="urn:microsoft.com/office/officeart/2005/8/layout/orgChart1"/>
    <dgm:cxn modelId="{023855DC-D7E5-4D1F-A7B6-68D4E0E05039}" type="presOf" srcId="{F6EDF156-B6A3-4510-83B3-922ECB76C117}" destId="{5E4635AC-EA37-4074-8006-9E9661EA3A9C}" srcOrd="1" destOrd="0" presId="urn:microsoft.com/office/officeart/2005/8/layout/orgChart1"/>
    <dgm:cxn modelId="{A36EAEE4-6100-4F4D-8DB5-CC88A2B73126}" type="presOf" srcId="{EBB455BE-9B25-4C78-8768-134841D72FDB}" destId="{EE54DA23-17AC-430A-A265-EB96150311B4}" srcOrd="0" destOrd="0" presId="urn:microsoft.com/office/officeart/2005/8/layout/orgChart1"/>
    <dgm:cxn modelId="{561AF8E8-5667-4923-8BAD-47082834C632}" type="presOf" srcId="{8B639A37-E946-42F2-A063-0CBBC6F8DB7A}" destId="{3B21DB1B-F877-4070-BAAD-E1DA7D43D7A9}" srcOrd="0" destOrd="0" presId="urn:microsoft.com/office/officeart/2005/8/layout/orgChart1"/>
    <dgm:cxn modelId="{B016C2ED-CD15-4F71-9E36-20EF55A369E2}" type="presOf" srcId="{F6EDF156-B6A3-4510-83B3-922ECB76C117}" destId="{91297E4D-802E-44A4-83F0-77B98D95A2F0}" srcOrd="0" destOrd="0" presId="urn:microsoft.com/office/officeart/2005/8/layout/orgChart1"/>
    <dgm:cxn modelId="{09DD3FEE-1DE0-4F78-B929-88555E48899A}" srcId="{8B639A37-E946-42F2-A063-0CBBC6F8DB7A}" destId="{F6EDF156-B6A3-4510-83B3-922ECB76C117}" srcOrd="3" destOrd="0" parTransId="{068B0E61-BD1B-4F22-8E91-96029A97EF40}" sibTransId="{1F2E6C60-C88C-4EAA-ABC9-07AB6D85F7EF}"/>
    <dgm:cxn modelId="{0D6A194F-8EEE-4683-B319-474A0BCEC065}" type="presParOf" srcId="{17D6A1BE-8458-41A2-BCB7-E42A1B6D4E50}" destId="{83D2FF2A-6FE1-4932-8F42-A8533F1784D4}" srcOrd="0" destOrd="0" presId="urn:microsoft.com/office/officeart/2005/8/layout/orgChart1"/>
    <dgm:cxn modelId="{9CC55F26-B05C-4DC6-9F03-6F4C6BA02CC0}" type="presParOf" srcId="{83D2FF2A-6FE1-4932-8F42-A8533F1784D4}" destId="{CBD90117-38FB-4248-B39E-F3A5B8BEBFD9}" srcOrd="0" destOrd="0" presId="urn:microsoft.com/office/officeart/2005/8/layout/orgChart1"/>
    <dgm:cxn modelId="{FB9BB069-C9C9-42FF-91A7-946B784E57FE}" type="presParOf" srcId="{CBD90117-38FB-4248-B39E-F3A5B8BEBFD9}" destId="{3B21DB1B-F877-4070-BAAD-E1DA7D43D7A9}" srcOrd="0" destOrd="0" presId="urn:microsoft.com/office/officeart/2005/8/layout/orgChart1"/>
    <dgm:cxn modelId="{0EB1C8E3-FFFF-4A7C-9D00-FC15EEE4003D}" type="presParOf" srcId="{CBD90117-38FB-4248-B39E-F3A5B8BEBFD9}" destId="{8140CC6E-5877-4E64-B766-55660CB5D32F}" srcOrd="1" destOrd="0" presId="urn:microsoft.com/office/officeart/2005/8/layout/orgChart1"/>
    <dgm:cxn modelId="{D38E2848-254D-42C0-9FFD-6108EF539A64}" type="presParOf" srcId="{83D2FF2A-6FE1-4932-8F42-A8533F1784D4}" destId="{370E3059-1912-44DB-BF0C-E1F4F933CC46}" srcOrd="1" destOrd="0" presId="urn:microsoft.com/office/officeart/2005/8/layout/orgChart1"/>
    <dgm:cxn modelId="{5FA1BFA3-5B9D-461F-813C-30FA7B995776}" type="presParOf" srcId="{370E3059-1912-44DB-BF0C-E1F4F933CC46}" destId="{555F9F7E-B34C-44BC-8809-B17D993E4945}" srcOrd="0" destOrd="0" presId="urn:microsoft.com/office/officeart/2005/8/layout/orgChart1"/>
    <dgm:cxn modelId="{3878711D-9785-4FEA-BE10-3E7A1588CAA6}" type="presParOf" srcId="{370E3059-1912-44DB-BF0C-E1F4F933CC46}" destId="{911CBAF5-C5BE-4A7C-9833-801077718F8A}" srcOrd="1" destOrd="0" presId="urn:microsoft.com/office/officeart/2005/8/layout/orgChart1"/>
    <dgm:cxn modelId="{4AFC7A84-2A6E-44EC-A9E6-54BBDED02CE7}" type="presParOf" srcId="{911CBAF5-C5BE-4A7C-9833-801077718F8A}" destId="{AE54A358-51C3-4C2E-A49E-3F05E7D6E3EF}" srcOrd="0" destOrd="0" presId="urn:microsoft.com/office/officeart/2005/8/layout/orgChart1"/>
    <dgm:cxn modelId="{24CC288C-257E-4C85-9BC5-0274F85F2BA6}" type="presParOf" srcId="{AE54A358-51C3-4C2E-A49E-3F05E7D6E3EF}" destId="{F876803B-5D16-4E39-8D8A-1A014C827F7F}" srcOrd="0" destOrd="0" presId="urn:microsoft.com/office/officeart/2005/8/layout/orgChart1"/>
    <dgm:cxn modelId="{2A4C1C3A-1EB8-4C9E-B25B-4112C3C30333}" type="presParOf" srcId="{AE54A358-51C3-4C2E-A49E-3F05E7D6E3EF}" destId="{FBC688AA-4121-4DE8-9451-5A39E2CD05DA}" srcOrd="1" destOrd="0" presId="urn:microsoft.com/office/officeart/2005/8/layout/orgChart1"/>
    <dgm:cxn modelId="{7495B82E-E6CA-471C-8AE0-A7CA05D858A7}" type="presParOf" srcId="{911CBAF5-C5BE-4A7C-9833-801077718F8A}" destId="{780055B1-E785-4B7C-92F1-082DD8DC9662}" srcOrd="1" destOrd="0" presId="urn:microsoft.com/office/officeart/2005/8/layout/orgChart1"/>
    <dgm:cxn modelId="{D195216D-F2D0-4270-8A5F-6E90A2E8A93C}" type="presParOf" srcId="{911CBAF5-C5BE-4A7C-9833-801077718F8A}" destId="{379932A6-5116-4469-AEAD-FDEC62915A73}" srcOrd="2" destOrd="0" presId="urn:microsoft.com/office/officeart/2005/8/layout/orgChart1"/>
    <dgm:cxn modelId="{C439B9B0-FDA6-4D4D-813C-297AF90D5937}" type="presParOf" srcId="{370E3059-1912-44DB-BF0C-E1F4F933CC46}" destId="{831DAF94-B43A-4215-8430-13C843B9303A}" srcOrd="2" destOrd="0" presId="urn:microsoft.com/office/officeart/2005/8/layout/orgChart1"/>
    <dgm:cxn modelId="{4A9A5DB0-0B70-4EDD-A852-98453B47CF2F}" type="presParOf" srcId="{370E3059-1912-44DB-BF0C-E1F4F933CC46}" destId="{C60A4AE3-C542-444D-A33A-F8DD7212F5D1}" srcOrd="3" destOrd="0" presId="urn:microsoft.com/office/officeart/2005/8/layout/orgChart1"/>
    <dgm:cxn modelId="{E9D587FF-15E4-4BC2-9C09-74A14F662B4D}" type="presParOf" srcId="{C60A4AE3-C542-444D-A33A-F8DD7212F5D1}" destId="{A4560967-42AC-4FA6-8DCB-D55123C200A6}" srcOrd="0" destOrd="0" presId="urn:microsoft.com/office/officeart/2005/8/layout/orgChart1"/>
    <dgm:cxn modelId="{F89B8B99-1B6F-4C55-868B-C2D322F3F775}" type="presParOf" srcId="{A4560967-42AC-4FA6-8DCB-D55123C200A6}" destId="{91297E4D-802E-44A4-83F0-77B98D95A2F0}" srcOrd="0" destOrd="0" presId="urn:microsoft.com/office/officeart/2005/8/layout/orgChart1"/>
    <dgm:cxn modelId="{15515904-1C8D-4BFD-A412-CDB6794096F2}" type="presParOf" srcId="{A4560967-42AC-4FA6-8DCB-D55123C200A6}" destId="{5E4635AC-EA37-4074-8006-9E9661EA3A9C}" srcOrd="1" destOrd="0" presId="urn:microsoft.com/office/officeart/2005/8/layout/orgChart1"/>
    <dgm:cxn modelId="{9B96DCE3-D60E-4EA6-8EC6-4FB507454CED}" type="presParOf" srcId="{C60A4AE3-C542-444D-A33A-F8DD7212F5D1}" destId="{47095D42-0E9D-4C31-925D-E72495748201}" srcOrd="1" destOrd="0" presId="urn:microsoft.com/office/officeart/2005/8/layout/orgChart1"/>
    <dgm:cxn modelId="{5A1A4EE4-5DCD-4362-8613-9FE0C15D2D20}" type="presParOf" srcId="{C60A4AE3-C542-444D-A33A-F8DD7212F5D1}" destId="{A392AA70-885C-46E0-94ED-93CD30B0CD57}" srcOrd="2" destOrd="0" presId="urn:microsoft.com/office/officeart/2005/8/layout/orgChart1"/>
    <dgm:cxn modelId="{34EDFDD3-2B77-4EAD-B651-F03FA5CF34D9}" type="presParOf" srcId="{370E3059-1912-44DB-BF0C-E1F4F933CC46}" destId="{38567EE0-5AA4-4DF2-A740-324C3DD3EAE9}" srcOrd="4" destOrd="0" presId="urn:microsoft.com/office/officeart/2005/8/layout/orgChart1"/>
    <dgm:cxn modelId="{C257C2F9-1087-44EB-93AD-C2C8CD31E9B8}" type="presParOf" srcId="{370E3059-1912-44DB-BF0C-E1F4F933CC46}" destId="{FF7958DA-8AA2-4F8F-B2E0-89687879DD50}" srcOrd="5" destOrd="0" presId="urn:microsoft.com/office/officeart/2005/8/layout/orgChart1"/>
    <dgm:cxn modelId="{E556E9D9-86FC-4BAD-A73F-BFB4AA0EA529}" type="presParOf" srcId="{FF7958DA-8AA2-4F8F-B2E0-89687879DD50}" destId="{AA3341B1-CCF4-41CA-BB94-D2C68BB87171}" srcOrd="0" destOrd="0" presId="urn:microsoft.com/office/officeart/2005/8/layout/orgChart1"/>
    <dgm:cxn modelId="{27686F4C-E712-4986-8646-AD6121B7B3DF}" type="presParOf" srcId="{AA3341B1-CCF4-41CA-BB94-D2C68BB87171}" destId="{EE54DA23-17AC-430A-A265-EB96150311B4}" srcOrd="0" destOrd="0" presId="urn:microsoft.com/office/officeart/2005/8/layout/orgChart1"/>
    <dgm:cxn modelId="{E3281A95-0A34-41A1-9DC8-25E03DEC65A5}" type="presParOf" srcId="{AA3341B1-CCF4-41CA-BB94-D2C68BB87171}" destId="{39DA2B6E-6D0D-4B7C-89E8-08000B859315}" srcOrd="1" destOrd="0" presId="urn:microsoft.com/office/officeart/2005/8/layout/orgChart1"/>
    <dgm:cxn modelId="{374D8CEE-EFDD-41E4-9B18-29257C34B151}" type="presParOf" srcId="{FF7958DA-8AA2-4F8F-B2E0-89687879DD50}" destId="{F75EB03B-26C8-4B70-B1DB-D6F613BA2402}" srcOrd="1" destOrd="0" presId="urn:microsoft.com/office/officeart/2005/8/layout/orgChart1"/>
    <dgm:cxn modelId="{3E430659-2F88-4FBB-991A-121631A26BB4}" type="presParOf" srcId="{FF7958DA-8AA2-4F8F-B2E0-89687879DD50}" destId="{DC5275B1-B624-46CA-9DEA-6B7072A40876}" srcOrd="2" destOrd="0" presId="urn:microsoft.com/office/officeart/2005/8/layout/orgChart1"/>
    <dgm:cxn modelId="{F2BC1A82-1C89-422B-B526-AAD82D237B36}" type="presParOf" srcId="{83D2FF2A-6FE1-4932-8F42-A8533F1784D4}" destId="{F0123178-9B1C-41EB-95B4-ADC2F6A8B676}" srcOrd="2" destOrd="0" presId="urn:microsoft.com/office/officeart/2005/8/layout/orgChart1"/>
    <dgm:cxn modelId="{C8DDB567-7CD7-4115-85D7-4095273F6CF4}" type="presParOf" srcId="{F0123178-9B1C-41EB-95B4-ADC2F6A8B676}" destId="{74230E7F-F9D7-4BC3-A2C0-8B169FA81F8A}" srcOrd="0" destOrd="0" presId="urn:microsoft.com/office/officeart/2005/8/layout/orgChart1"/>
    <dgm:cxn modelId="{B0AA6BA5-D02F-4468-AAAD-62B2C9C231EE}" type="presParOf" srcId="{F0123178-9B1C-41EB-95B4-ADC2F6A8B676}" destId="{20447986-07C9-4B90-88A8-7D778AF1A252}" srcOrd="1" destOrd="0" presId="urn:microsoft.com/office/officeart/2005/8/layout/orgChart1"/>
    <dgm:cxn modelId="{60542B60-FF38-49A5-8749-488F99297DE9}" type="presParOf" srcId="{20447986-07C9-4B90-88A8-7D778AF1A252}" destId="{6C439EA5-8CB8-4A01-BDC1-AE4255126140}" srcOrd="0" destOrd="0" presId="urn:microsoft.com/office/officeart/2005/8/layout/orgChart1"/>
    <dgm:cxn modelId="{46AF82D7-09B5-4463-9977-277EBF7C583A}" type="presParOf" srcId="{6C439EA5-8CB8-4A01-BDC1-AE4255126140}" destId="{48B32B67-B0BE-4B04-9B10-41830432EBC2}" srcOrd="0" destOrd="0" presId="urn:microsoft.com/office/officeart/2005/8/layout/orgChart1"/>
    <dgm:cxn modelId="{A35E939E-F6B7-45B4-8ED1-879AA43D2DA6}" type="presParOf" srcId="{6C439EA5-8CB8-4A01-BDC1-AE4255126140}" destId="{65435F7C-7278-4898-9F75-5303D33F0EE0}" srcOrd="1" destOrd="0" presId="urn:microsoft.com/office/officeart/2005/8/layout/orgChart1"/>
    <dgm:cxn modelId="{8BF8A573-1DE2-4AC9-8B97-CDC4EFFBA97C}" type="presParOf" srcId="{20447986-07C9-4B90-88A8-7D778AF1A252}" destId="{89F969AD-F779-4FBC-B849-B956645E1048}" srcOrd="1" destOrd="0" presId="urn:microsoft.com/office/officeart/2005/8/layout/orgChart1"/>
    <dgm:cxn modelId="{F0A3CDF9-090E-4A9B-B9D1-07E16B98A6AE}" type="presParOf" srcId="{20447986-07C9-4B90-88A8-7D778AF1A252}" destId="{B319A5D9-A235-48D3-9909-4F23126B0FA2}" srcOrd="2" destOrd="0" presId="urn:microsoft.com/office/officeart/2005/8/layout/orgChart1"/>
    <dgm:cxn modelId="{ECFFA5A9-041F-45A6-B54A-79B157847A4F}" type="presParOf" srcId="{F0123178-9B1C-41EB-95B4-ADC2F6A8B676}" destId="{751DD553-34ED-4D9D-A96E-BAC654510F90}" srcOrd="2" destOrd="0" presId="urn:microsoft.com/office/officeart/2005/8/layout/orgChart1"/>
    <dgm:cxn modelId="{9984492D-54D8-4D9A-87B8-B06577B89E6F}" type="presParOf" srcId="{F0123178-9B1C-41EB-95B4-ADC2F6A8B676}" destId="{DBA27384-938C-47B3-8B34-9BB3ABA4682B}" srcOrd="3" destOrd="0" presId="urn:microsoft.com/office/officeart/2005/8/layout/orgChart1"/>
    <dgm:cxn modelId="{89BF15C1-9CAC-4A70-BCCA-E6909958965B}" type="presParOf" srcId="{DBA27384-938C-47B3-8B34-9BB3ABA4682B}" destId="{DC431BDA-3680-444F-8EDA-0AA2FFFBA39B}" srcOrd="0" destOrd="0" presId="urn:microsoft.com/office/officeart/2005/8/layout/orgChart1"/>
    <dgm:cxn modelId="{06489326-89AF-443D-983D-8D4FFCE15A42}" type="presParOf" srcId="{DC431BDA-3680-444F-8EDA-0AA2FFFBA39B}" destId="{BD45ABD1-9307-4421-A43B-D47D7A7B8A96}" srcOrd="0" destOrd="0" presId="urn:microsoft.com/office/officeart/2005/8/layout/orgChart1"/>
    <dgm:cxn modelId="{C188745E-1B1D-4AFD-A9D9-B5D5225A41AF}" type="presParOf" srcId="{DC431BDA-3680-444F-8EDA-0AA2FFFBA39B}" destId="{92CDAF75-2C41-40B0-A909-4A097B4A9ADE}" srcOrd="1" destOrd="0" presId="urn:microsoft.com/office/officeart/2005/8/layout/orgChart1"/>
    <dgm:cxn modelId="{E9472080-C465-4F8E-B8AD-4C70AA3F593C}" type="presParOf" srcId="{DBA27384-938C-47B3-8B34-9BB3ABA4682B}" destId="{50A81356-1C87-4079-B5D3-DF5F18A3DF54}" srcOrd="1" destOrd="0" presId="urn:microsoft.com/office/officeart/2005/8/layout/orgChart1"/>
    <dgm:cxn modelId="{122106E3-6226-44C2-A0D1-E069E1807A4F}" type="presParOf" srcId="{DBA27384-938C-47B3-8B34-9BB3ABA4682B}" destId="{023198D9-4255-42D6-B984-3F952BB0DBF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4222D8-E160-464E-B614-EA69A2CA3171}"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F8647162-BCDA-4AE6-9470-11F02E190B18}">
      <dgm:prSet phldrT="[Text]"/>
      <dgm:spPr/>
      <dgm:t>
        <a:bodyPr/>
        <a:lstStyle/>
        <a:p>
          <a:r>
            <a:rPr lang="ar-IQ" dirty="0"/>
            <a:t>انواع التدريب الفتري</a:t>
          </a:r>
          <a:endParaRPr lang="en-US" dirty="0"/>
        </a:p>
      </dgm:t>
    </dgm:pt>
    <dgm:pt modelId="{876A50D4-ECD8-4E8F-B754-6F1A1C85A91F}" type="parTrans" cxnId="{EEB4B28A-28E9-4F04-BE49-C9FABCF02C66}">
      <dgm:prSet/>
      <dgm:spPr/>
      <dgm:t>
        <a:bodyPr/>
        <a:lstStyle/>
        <a:p>
          <a:endParaRPr lang="en-US"/>
        </a:p>
      </dgm:t>
    </dgm:pt>
    <dgm:pt modelId="{30FBEA76-DB14-4BFB-B6CB-DB2DBE5125AA}" type="sibTrans" cxnId="{EEB4B28A-28E9-4F04-BE49-C9FABCF02C66}">
      <dgm:prSet/>
      <dgm:spPr/>
      <dgm:t>
        <a:bodyPr/>
        <a:lstStyle/>
        <a:p>
          <a:endParaRPr lang="en-US"/>
        </a:p>
      </dgm:t>
    </dgm:pt>
    <dgm:pt modelId="{74BD6E52-FBF1-4E02-A303-B835CF68321B}">
      <dgm:prSet phldrT="[Text]"/>
      <dgm:spPr/>
      <dgm:t>
        <a:bodyPr/>
        <a:lstStyle/>
        <a:p>
          <a:r>
            <a:rPr lang="ar-IQ" dirty="0"/>
            <a:t>التدريب الفتري المنخفض الشدة</a:t>
          </a:r>
          <a:endParaRPr lang="en-US" dirty="0"/>
        </a:p>
      </dgm:t>
    </dgm:pt>
    <dgm:pt modelId="{88AC891F-B2EF-4856-9ADE-10F2A863A5DA}" type="parTrans" cxnId="{195AB90B-B192-45DC-89CA-E5D5E6C860AD}">
      <dgm:prSet/>
      <dgm:spPr/>
      <dgm:t>
        <a:bodyPr/>
        <a:lstStyle/>
        <a:p>
          <a:endParaRPr lang="en-US"/>
        </a:p>
      </dgm:t>
    </dgm:pt>
    <dgm:pt modelId="{42D9E4EC-A0E3-4B26-ACEE-B172E1C13328}" type="sibTrans" cxnId="{195AB90B-B192-45DC-89CA-E5D5E6C860AD}">
      <dgm:prSet/>
      <dgm:spPr/>
      <dgm:t>
        <a:bodyPr/>
        <a:lstStyle/>
        <a:p>
          <a:endParaRPr lang="en-US"/>
        </a:p>
      </dgm:t>
    </dgm:pt>
    <dgm:pt modelId="{DAB9D32E-E0FD-47E2-B967-6AF9F72A2F05}">
      <dgm:prSet phldrT="[Text]"/>
      <dgm:spPr/>
      <dgm:t>
        <a:bodyPr/>
        <a:lstStyle/>
        <a:p>
          <a:r>
            <a:rPr lang="ar-IQ" dirty="0"/>
            <a:t>التدريب الفتري المرتفع الشدة</a:t>
          </a:r>
          <a:endParaRPr lang="en-US" dirty="0"/>
        </a:p>
      </dgm:t>
    </dgm:pt>
    <dgm:pt modelId="{90E29EB3-9863-45F5-9FE5-71D4E3345E7B}" type="parTrans" cxnId="{3B6364D8-A1F6-4E8D-B281-DC8733056728}">
      <dgm:prSet/>
      <dgm:spPr/>
      <dgm:t>
        <a:bodyPr/>
        <a:lstStyle/>
        <a:p>
          <a:endParaRPr lang="en-US"/>
        </a:p>
      </dgm:t>
    </dgm:pt>
    <dgm:pt modelId="{B62591B0-04C4-4C50-BCE5-869892391C64}" type="sibTrans" cxnId="{3B6364D8-A1F6-4E8D-B281-DC8733056728}">
      <dgm:prSet/>
      <dgm:spPr/>
      <dgm:t>
        <a:bodyPr/>
        <a:lstStyle/>
        <a:p>
          <a:endParaRPr lang="en-US"/>
        </a:p>
      </dgm:t>
    </dgm:pt>
    <dgm:pt modelId="{D5E12829-7B5B-4781-B524-F064C8A26542}" type="pres">
      <dgm:prSet presAssocID="{CB4222D8-E160-464E-B614-EA69A2CA3171}" presName="diagram" presStyleCnt="0">
        <dgm:presLayoutVars>
          <dgm:chPref val="1"/>
          <dgm:dir val="rev"/>
          <dgm:animOne val="branch"/>
          <dgm:animLvl val="lvl"/>
          <dgm:resizeHandles val="exact"/>
        </dgm:presLayoutVars>
      </dgm:prSet>
      <dgm:spPr/>
    </dgm:pt>
    <dgm:pt modelId="{9E5F2404-6C98-4FCA-8F90-63A700975F43}" type="pres">
      <dgm:prSet presAssocID="{F8647162-BCDA-4AE6-9470-11F02E190B18}" presName="root1" presStyleCnt="0"/>
      <dgm:spPr/>
    </dgm:pt>
    <dgm:pt modelId="{4637978E-EB93-4A51-8784-35784C4150D3}" type="pres">
      <dgm:prSet presAssocID="{F8647162-BCDA-4AE6-9470-11F02E190B18}" presName="LevelOneTextNode" presStyleLbl="node0" presStyleIdx="0" presStyleCnt="1">
        <dgm:presLayoutVars>
          <dgm:chPref val="3"/>
        </dgm:presLayoutVars>
      </dgm:prSet>
      <dgm:spPr/>
    </dgm:pt>
    <dgm:pt modelId="{E95B1A66-DC21-4556-A42C-6E38A9C8DFDC}" type="pres">
      <dgm:prSet presAssocID="{F8647162-BCDA-4AE6-9470-11F02E190B18}" presName="level2hierChild" presStyleCnt="0"/>
      <dgm:spPr/>
    </dgm:pt>
    <dgm:pt modelId="{88FC90C0-166D-4446-9151-FDE026828B67}" type="pres">
      <dgm:prSet presAssocID="{88AC891F-B2EF-4856-9ADE-10F2A863A5DA}" presName="conn2-1" presStyleLbl="parChTrans1D2" presStyleIdx="0" presStyleCnt="2"/>
      <dgm:spPr/>
    </dgm:pt>
    <dgm:pt modelId="{01EBEFD7-EA49-41F1-A1AB-CCAF71A4DE2F}" type="pres">
      <dgm:prSet presAssocID="{88AC891F-B2EF-4856-9ADE-10F2A863A5DA}" presName="connTx" presStyleLbl="parChTrans1D2" presStyleIdx="0" presStyleCnt="2"/>
      <dgm:spPr/>
    </dgm:pt>
    <dgm:pt modelId="{3E8A44EA-4208-4B9F-88C1-6B5795681D67}" type="pres">
      <dgm:prSet presAssocID="{74BD6E52-FBF1-4E02-A303-B835CF68321B}" presName="root2" presStyleCnt="0"/>
      <dgm:spPr/>
    </dgm:pt>
    <dgm:pt modelId="{D4AAC773-119D-4DCE-87A3-76DE0EEE4F92}" type="pres">
      <dgm:prSet presAssocID="{74BD6E52-FBF1-4E02-A303-B835CF68321B}" presName="LevelTwoTextNode" presStyleLbl="node2" presStyleIdx="0" presStyleCnt="2">
        <dgm:presLayoutVars>
          <dgm:chPref val="3"/>
        </dgm:presLayoutVars>
      </dgm:prSet>
      <dgm:spPr/>
    </dgm:pt>
    <dgm:pt modelId="{CCBF3514-23B4-4B62-968F-31381B314A3D}" type="pres">
      <dgm:prSet presAssocID="{74BD6E52-FBF1-4E02-A303-B835CF68321B}" presName="level3hierChild" presStyleCnt="0"/>
      <dgm:spPr/>
    </dgm:pt>
    <dgm:pt modelId="{97597FC5-F2A1-4EC3-BCE4-614CC2414CCA}" type="pres">
      <dgm:prSet presAssocID="{90E29EB3-9863-45F5-9FE5-71D4E3345E7B}" presName="conn2-1" presStyleLbl="parChTrans1D2" presStyleIdx="1" presStyleCnt="2"/>
      <dgm:spPr/>
    </dgm:pt>
    <dgm:pt modelId="{C5C2D901-6BD5-426F-9C89-ED6DFC28F05E}" type="pres">
      <dgm:prSet presAssocID="{90E29EB3-9863-45F5-9FE5-71D4E3345E7B}" presName="connTx" presStyleLbl="parChTrans1D2" presStyleIdx="1" presStyleCnt="2"/>
      <dgm:spPr/>
    </dgm:pt>
    <dgm:pt modelId="{DCEF3070-BA9A-4181-AC23-9C818C841309}" type="pres">
      <dgm:prSet presAssocID="{DAB9D32E-E0FD-47E2-B967-6AF9F72A2F05}" presName="root2" presStyleCnt="0"/>
      <dgm:spPr/>
    </dgm:pt>
    <dgm:pt modelId="{080932BE-F32B-4591-85E1-2B507090F36A}" type="pres">
      <dgm:prSet presAssocID="{DAB9D32E-E0FD-47E2-B967-6AF9F72A2F05}" presName="LevelTwoTextNode" presStyleLbl="node2" presStyleIdx="1" presStyleCnt="2">
        <dgm:presLayoutVars>
          <dgm:chPref val="3"/>
        </dgm:presLayoutVars>
      </dgm:prSet>
      <dgm:spPr/>
    </dgm:pt>
    <dgm:pt modelId="{F32EFDB8-E3E9-4DA8-A2BC-F43C0BF59FDD}" type="pres">
      <dgm:prSet presAssocID="{DAB9D32E-E0FD-47E2-B967-6AF9F72A2F05}" presName="level3hierChild" presStyleCnt="0"/>
      <dgm:spPr/>
    </dgm:pt>
  </dgm:ptLst>
  <dgm:cxnLst>
    <dgm:cxn modelId="{C4571A07-2065-412B-89FF-AAE75550E192}" type="presOf" srcId="{88AC891F-B2EF-4856-9ADE-10F2A863A5DA}" destId="{88FC90C0-166D-4446-9151-FDE026828B67}" srcOrd="0" destOrd="0" presId="urn:microsoft.com/office/officeart/2005/8/layout/hierarchy2"/>
    <dgm:cxn modelId="{195AB90B-B192-45DC-89CA-E5D5E6C860AD}" srcId="{F8647162-BCDA-4AE6-9470-11F02E190B18}" destId="{74BD6E52-FBF1-4E02-A303-B835CF68321B}" srcOrd="0" destOrd="0" parTransId="{88AC891F-B2EF-4856-9ADE-10F2A863A5DA}" sibTransId="{42D9E4EC-A0E3-4B26-ACEE-B172E1C13328}"/>
    <dgm:cxn modelId="{D3DAEC1E-A76A-431A-9054-39DDC9CEAFB7}" type="presOf" srcId="{DAB9D32E-E0FD-47E2-B967-6AF9F72A2F05}" destId="{080932BE-F32B-4591-85E1-2B507090F36A}" srcOrd="0" destOrd="0" presId="urn:microsoft.com/office/officeart/2005/8/layout/hierarchy2"/>
    <dgm:cxn modelId="{A5769731-C76A-4CD8-9F53-96BDE31785C9}" type="presOf" srcId="{74BD6E52-FBF1-4E02-A303-B835CF68321B}" destId="{D4AAC773-119D-4DCE-87A3-76DE0EEE4F92}" srcOrd="0" destOrd="0" presId="urn:microsoft.com/office/officeart/2005/8/layout/hierarchy2"/>
    <dgm:cxn modelId="{7D68E83A-4BCC-4594-94A5-079C44D239E2}" type="presOf" srcId="{F8647162-BCDA-4AE6-9470-11F02E190B18}" destId="{4637978E-EB93-4A51-8784-35784C4150D3}" srcOrd="0" destOrd="0" presId="urn:microsoft.com/office/officeart/2005/8/layout/hierarchy2"/>
    <dgm:cxn modelId="{15A37966-2963-40F6-B7B0-B0C3FCD6721F}" type="presOf" srcId="{CB4222D8-E160-464E-B614-EA69A2CA3171}" destId="{D5E12829-7B5B-4781-B524-F064C8A26542}" srcOrd="0" destOrd="0" presId="urn:microsoft.com/office/officeart/2005/8/layout/hierarchy2"/>
    <dgm:cxn modelId="{A28E4077-7313-4C00-BD05-C1FDEAB4016C}" type="presOf" srcId="{90E29EB3-9863-45F5-9FE5-71D4E3345E7B}" destId="{C5C2D901-6BD5-426F-9C89-ED6DFC28F05E}" srcOrd="1" destOrd="0" presId="urn:microsoft.com/office/officeart/2005/8/layout/hierarchy2"/>
    <dgm:cxn modelId="{EEB4B28A-28E9-4F04-BE49-C9FABCF02C66}" srcId="{CB4222D8-E160-464E-B614-EA69A2CA3171}" destId="{F8647162-BCDA-4AE6-9470-11F02E190B18}" srcOrd="0" destOrd="0" parTransId="{876A50D4-ECD8-4E8F-B754-6F1A1C85A91F}" sibTransId="{30FBEA76-DB14-4BFB-B6CB-DB2DBE5125AA}"/>
    <dgm:cxn modelId="{32FCCAD3-D60E-477B-96CF-0C469391FB08}" type="presOf" srcId="{90E29EB3-9863-45F5-9FE5-71D4E3345E7B}" destId="{97597FC5-F2A1-4EC3-BCE4-614CC2414CCA}" srcOrd="0" destOrd="0" presId="urn:microsoft.com/office/officeart/2005/8/layout/hierarchy2"/>
    <dgm:cxn modelId="{3B6364D8-A1F6-4E8D-B281-DC8733056728}" srcId="{F8647162-BCDA-4AE6-9470-11F02E190B18}" destId="{DAB9D32E-E0FD-47E2-B967-6AF9F72A2F05}" srcOrd="1" destOrd="0" parTransId="{90E29EB3-9863-45F5-9FE5-71D4E3345E7B}" sibTransId="{B62591B0-04C4-4C50-BCE5-869892391C64}"/>
    <dgm:cxn modelId="{1A172CEB-206F-42D9-BD22-AF311EE175DE}" type="presOf" srcId="{88AC891F-B2EF-4856-9ADE-10F2A863A5DA}" destId="{01EBEFD7-EA49-41F1-A1AB-CCAF71A4DE2F}" srcOrd="1" destOrd="0" presId="urn:microsoft.com/office/officeart/2005/8/layout/hierarchy2"/>
    <dgm:cxn modelId="{F86C8309-0753-4A44-8565-E37708A9DA52}" type="presParOf" srcId="{D5E12829-7B5B-4781-B524-F064C8A26542}" destId="{9E5F2404-6C98-4FCA-8F90-63A700975F43}" srcOrd="0" destOrd="0" presId="urn:microsoft.com/office/officeart/2005/8/layout/hierarchy2"/>
    <dgm:cxn modelId="{43B55770-AA92-4450-A522-81E09057D490}" type="presParOf" srcId="{9E5F2404-6C98-4FCA-8F90-63A700975F43}" destId="{4637978E-EB93-4A51-8784-35784C4150D3}" srcOrd="0" destOrd="0" presId="urn:microsoft.com/office/officeart/2005/8/layout/hierarchy2"/>
    <dgm:cxn modelId="{F596CD77-17E9-4AF9-8C78-DEEC127FDB95}" type="presParOf" srcId="{9E5F2404-6C98-4FCA-8F90-63A700975F43}" destId="{E95B1A66-DC21-4556-A42C-6E38A9C8DFDC}" srcOrd="1" destOrd="0" presId="urn:microsoft.com/office/officeart/2005/8/layout/hierarchy2"/>
    <dgm:cxn modelId="{0C2CD74E-B876-4D4C-9604-F92EE8D83FF8}" type="presParOf" srcId="{E95B1A66-DC21-4556-A42C-6E38A9C8DFDC}" destId="{88FC90C0-166D-4446-9151-FDE026828B67}" srcOrd="0" destOrd="0" presId="urn:microsoft.com/office/officeart/2005/8/layout/hierarchy2"/>
    <dgm:cxn modelId="{E040097E-ABA8-4D7D-AC63-638020689062}" type="presParOf" srcId="{88FC90C0-166D-4446-9151-FDE026828B67}" destId="{01EBEFD7-EA49-41F1-A1AB-CCAF71A4DE2F}" srcOrd="0" destOrd="0" presId="urn:microsoft.com/office/officeart/2005/8/layout/hierarchy2"/>
    <dgm:cxn modelId="{78997999-FB16-443F-957F-FCA3F5389782}" type="presParOf" srcId="{E95B1A66-DC21-4556-A42C-6E38A9C8DFDC}" destId="{3E8A44EA-4208-4B9F-88C1-6B5795681D67}" srcOrd="1" destOrd="0" presId="urn:microsoft.com/office/officeart/2005/8/layout/hierarchy2"/>
    <dgm:cxn modelId="{481836DB-8957-47C3-9162-4A86B550CE3E}" type="presParOf" srcId="{3E8A44EA-4208-4B9F-88C1-6B5795681D67}" destId="{D4AAC773-119D-4DCE-87A3-76DE0EEE4F92}" srcOrd="0" destOrd="0" presId="urn:microsoft.com/office/officeart/2005/8/layout/hierarchy2"/>
    <dgm:cxn modelId="{42FBF5C1-B45F-4C25-9312-941FA505B45F}" type="presParOf" srcId="{3E8A44EA-4208-4B9F-88C1-6B5795681D67}" destId="{CCBF3514-23B4-4B62-968F-31381B314A3D}" srcOrd="1" destOrd="0" presId="urn:microsoft.com/office/officeart/2005/8/layout/hierarchy2"/>
    <dgm:cxn modelId="{8BA80F56-4627-43A7-B263-0D5192B8C437}" type="presParOf" srcId="{E95B1A66-DC21-4556-A42C-6E38A9C8DFDC}" destId="{97597FC5-F2A1-4EC3-BCE4-614CC2414CCA}" srcOrd="2" destOrd="0" presId="urn:microsoft.com/office/officeart/2005/8/layout/hierarchy2"/>
    <dgm:cxn modelId="{B1DE1A39-0626-40D7-9081-F52E1DDE3010}" type="presParOf" srcId="{97597FC5-F2A1-4EC3-BCE4-614CC2414CCA}" destId="{C5C2D901-6BD5-426F-9C89-ED6DFC28F05E}" srcOrd="0" destOrd="0" presId="urn:microsoft.com/office/officeart/2005/8/layout/hierarchy2"/>
    <dgm:cxn modelId="{D47BD16F-CED0-4730-897C-998987E606C1}" type="presParOf" srcId="{E95B1A66-DC21-4556-A42C-6E38A9C8DFDC}" destId="{DCEF3070-BA9A-4181-AC23-9C818C841309}" srcOrd="3" destOrd="0" presId="urn:microsoft.com/office/officeart/2005/8/layout/hierarchy2"/>
    <dgm:cxn modelId="{BD40FB1F-F364-4021-8F25-61D5452D2A15}" type="presParOf" srcId="{DCEF3070-BA9A-4181-AC23-9C818C841309}" destId="{080932BE-F32B-4591-85E1-2B507090F36A}" srcOrd="0" destOrd="0" presId="urn:microsoft.com/office/officeart/2005/8/layout/hierarchy2"/>
    <dgm:cxn modelId="{08471989-1A65-4596-8B41-A1ACDCD55152}" type="presParOf" srcId="{DCEF3070-BA9A-4181-AC23-9C818C841309}" destId="{F32EFDB8-E3E9-4DA8-A2BC-F43C0BF59FD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DD553-34ED-4D9D-A96E-BAC654510F90}">
      <dsp:nvSpPr>
        <dsp:cNvPr id="0" name=""/>
        <dsp:cNvSpPr/>
      </dsp:nvSpPr>
      <dsp:spPr>
        <a:xfrm>
          <a:off x="3814489" y="1616240"/>
          <a:ext cx="249510" cy="1093092"/>
        </a:xfrm>
        <a:custGeom>
          <a:avLst/>
          <a:gdLst/>
          <a:ahLst/>
          <a:cxnLst/>
          <a:rect l="0" t="0" r="0" b="0"/>
          <a:pathLst>
            <a:path>
              <a:moveTo>
                <a:pt x="249510" y="0"/>
              </a:moveTo>
              <a:lnTo>
                <a:pt x="249510" y="1093092"/>
              </a:lnTo>
              <a:lnTo>
                <a:pt x="0" y="1093092"/>
              </a:lnTo>
            </a:path>
          </a:pathLst>
        </a:custGeom>
        <a:noFill/>
        <a:ln w="127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74230E7F-F9D7-4BC3-A2C0-8B169FA81F8A}">
      <dsp:nvSpPr>
        <dsp:cNvPr id="0" name=""/>
        <dsp:cNvSpPr/>
      </dsp:nvSpPr>
      <dsp:spPr>
        <a:xfrm>
          <a:off x="4064000" y="1616240"/>
          <a:ext cx="249510" cy="1093092"/>
        </a:xfrm>
        <a:custGeom>
          <a:avLst/>
          <a:gdLst/>
          <a:ahLst/>
          <a:cxnLst/>
          <a:rect l="0" t="0" r="0" b="0"/>
          <a:pathLst>
            <a:path>
              <a:moveTo>
                <a:pt x="0" y="0"/>
              </a:moveTo>
              <a:lnTo>
                <a:pt x="0" y="1093092"/>
              </a:lnTo>
              <a:lnTo>
                <a:pt x="249510" y="1093092"/>
              </a:lnTo>
            </a:path>
          </a:pathLst>
        </a:custGeom>
        <a:noFill/>
        <a:ln w="127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38567EE0-5AA4-4DF2-A740-324C3DD3EAE9}">
      <dsp:nvSpPr>
        <dsp:cNvPr id="0" name=""/>
        <dsp:cNvSpPr/>
      </dsp:nvSpPr>
      <dsp:spPr>
        <a:xfrm>
          <a:off x="1188690" y="1616240"/>
          <a:ext cx="2875309" cy="2186185"/>
        </a:xfrm>
        <a:custGeom>
          <a:avLst/>
          <a:gdLst/>
          <a:ahLst/>
          <a:cxnLst/>
          <a:rect l="0" t="0" r="0" b="0"/>
          <a:pathLst>
            <a:path>
              <a:moveTo>
                <a:pt x="2875309" y="0"/>
              </a:moveTo>
              <a:lnTo>
                <a:pt x="2875309" y="1936675"/>
              </a:lnTo>
              <a:lnTo>
                <a:pt x="0" y="1936675"/>
              </a:lnTo>
              <a:lnTo>
                <a:pt x="0" y="2186185"/>
              </a:lnTo>
            </a:path>
          </a:pathLst>
        </a:custGeom>
        <a:noFill/>
        <a:ln w="127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831DAF94-B43A-4215-8430-13C843B9303A}">
      <dsp:nvSpPr>
        <dsp:cNvPr id="0" name=""/>
        <dsp:cNvSpPr/>
      </dsp:nvSpPr>
      <dsp:spPr>
        <a:xfrm>
          <a:off x="4018280" y="1616240"/>
          <a:ext cx="91440" cy="2186185"/>
        </a:xfrm>
        <a:custGeom>
          <a:avLst/>
          <a:gdLst/>
          <a:ahLst/>
          <a:cxnLst/>
          <a:rect l="0" t="0" r="0" b="0"/>
          <a:pathLst>
            <a:path>
              <a:moveTo>
                <a:pt x="45720" y="0"/>
              </a:moveTo>
              <a:lnTo>
                <a:pt x="45720" y="2186185"/>
              </a:lnTo>
            </a:path>
          </a:pathLst>
        </a:custGeom>
        <a:noFill/>
        <a:ln w="127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555F9F7E-B34C-44BC-8809-B17D993E4945}">
      <dsp:nvSpPr>
        <dsp:cNvPr id="0" name=""/>
        <dsp:cNvSpPr/>
      </dsp:nvSpPr>
      <dsp:spPr>
        <a:xfrm>
          <a:off x="4064000" y="1616240"/>
          <a:ext cx="2875309" cy="2186185"/>
        </a:xfrm>
        <a:custGeom>
          <a:avLst/>
          <a:gdLst/>
          <a:ahLst/>
          <a:cxnLst/>
          <a:rect l="0" t="0" r="0" b="0"/>
          <a:pathLst>
            <a:path>
              <a:moveTo>
                <a:pt x="0" y="0"/>
              </a:moveTo>
              <a:lnTo>
                <a:pt x="0" y="1936675"/>
              </a:lnTo>
              <a:lnTo>
                <a:pt x="2875309" y="1936675"/>
              </a:lnTo>
              <a:lnTo>
                <a:pt x="2875309" y="2186185"/>
              </a:lnTo>
            </a:path>
          </a:pathLst>
        </a:custGeom>
        <a:noFill/>
        <a:ln w="12700" cap="flat" cmpd="sng" algn="ctr">
          <a:solidFill>
            <a:schemeClr val="accent1">
              <a:shade val="60000"/>
              <a:hueOff val="0"/>
              <a:satOff val="0"/>
              <a:lumOff val="0"/>
              <a:alphaOff val="0"/>
            </a:schemeClr>
          </a:solidFill>
          <a:prstDash val="solid"/>
        </a:ln>
        <a:effectLst/>
        <a:sp3d z="-110000"/>
      </dsp:spPr>
      <dsp:style>
        <a:lnRef idx="2">
          <a:scrgbClr r="0" g="0" b="0"/>
        </a:lnRef>
        <a:fillRef idx="0">
          <a:scrgbClr r="0" g="0" b="0"/>
        </a:fillRef>
        <a:effectRef idx="0">
          <a:scrgbClr r="0" g="0" b="0"/>
        </a:effectRef>
        <a:fontRef idx="minor"/>
      </dsp:style>
    </dsp:sp>
    <dsp:sp modelId="{3B21DB1B-F877-4070-BAAD-E1DA7D43D7A9}">
      <dsp:nvSpPr>
        <dsp:cNvPr id="0" name=""/>
        <dsp:cNvSpPr/>
      </dsp:nvSpPr>
      <dsp:spPr>
        <a:xfrm>
          <a:off x="2875855" y="428096"/>
          <a:ext cx="2376289" cy="1188144"/>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IQ" sz="3100" kern="1200" dirty="0"/>
            <a:t>انواع طرق التدريب</a:t>
          </a:r>
          <a:endParaRPr lang="en-US" sz="3100" kern="1200" dirty="0"/>
        </a:p>
      </dsp:txBody>
      <dsp:txXfrm>
        <a:off x="2875855" y="428096"/>
        <a:ext cx="2376289" cy="1188144"/>
      </dsp:txXfrm>
    </dsp:sp>
    <dsp:sp modelId="{F876803B-5D16-4E39-8D8A-1A014C827F7F}">
      <dsp:nvSpPr>
        <dsp:cNvPr id="0" name=""/>
        <dsp:cNvSpPr/>
      </dsp:nvSpPr>
      <dsp:spPr>
        <a:xfrm>
          <a:off x="5751165" y="3802426"/>
          <a:ext cx="2376289" cy="1188144"/>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IQ" sz="3100" kern="1200"/>
            <a:t>طريقة التدريب التكراري</a:t>
          </a:r>
          <a:endParaRPr lang="en-US" sz="3100" kern="1200"/>
        </a:p>
      </dsp:txBody>
      <dsp:txXfrm>
        <a:off x="5751165" y="3802426"/>
        <a:ext cx="2376289" cy="1188144"/>
      </dsp:txXfrm>
    </dsp:sp>
    <dsp:sp modelId="{91297E4D-802E-44A4-83F0-77B98D95A2F0}">
      <dsp:nvSpPr>
        <dsp:cNvPr id="0" name=""/>
        <dsp:cNvSpPr/>
      </dsp:nvSpPr>
      <dsp:spPr>
        <a:xfrm>
          <a:off x="2875855" y="3802426"/>
          <a:ext cx="2376289" cy="1188144"/>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IQ" sz="3100" kern="1200" dirty="0"/>
            <a:t>طريقة تدريب المرتفعات</a:t>
          </a:r>
          <a:endParaRPr lang="en-US" sz="3100" kern="1200" dirty="0"/>
        </a:p>
      </dsp:txBody>
      <dsp:txXfrm>
        <a:off x="2875855" y="3802426"/>
        <a:ext cx="2376289" cy="1188144"/>
      </dsp:txXfrm>
    </dsp:sp>
    <dsp:sp modelId="{EE54DA23-17AC-430A-A265-EB96150311B4}">
      <dsp:nvSpPr>
        <dsp:cNvPr id="0" name=""/>
        <dsp:cNvSpPr/>
      </dsp:nvSpPr>
      <dsp:spPr>
        <a:xfrm>
          <a:off x="545" y="3802426"/>
          <a:ext cx="2376289" cy="1188144"/>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IQ" sz="2800" kern="1200" dirty="0"/>
            <a:t>طريقة التدريب الدائري</a:t>
          </a:r>
          <a:endParaRPr lang="en-US" sz="2800" kern="1200" dirty="0"/>
        </a:p>
      </dsp:txBody>
      <dsp:txXfrm>
        <a:off x="545" y="3802426"/>
        <a:ext cx="2376289" cy="1188144"/>
      </dsp:txXfrm>
    </dsp:sp>
    <dsp:sp modelId="{48B32B67-B0BE-4B04-9B10-41830432EBC2}">
      <dsp:nvSpPr>
        <dsp:cNvPr id="0" name=""/>
        <dsp:cNvSpPr/>
      </dsp:nvSpPr>
      <dsp:spPr>
        <a:xfrm>
          <a:off x="4313510" y="2115261"/>
          <a:ext cx="2376289" cy="1188144"/>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ar-IQ" sz="3100" kern="1200" dirty="0"/>
            <a:t>طريقة التدريب المستمر</a:t>
          </a:r>
          <a:endParaRPr lang="en-US" sz="3100" kern="1200" dirty="0"/>
        </a:p>
      </dsp:txBody>
      <dsp:txXfrm>
        <a:off x="4313510" y="2115261"/>
        <a:ext cx="2376289" cy="1188144"/>
      </dsp:txXfrm>
    </dsp:sp>
    <dsp:sp modelId="{BD45ABD1-9307-4421-A43B-D47D7A7B8A96}">
      <dsp:nvSpPr>
        <dsp:cNvPr id="0" name=""/>
        <dsp:cNvSpPr/>
      </dsp:nvSpPr>
      <dsp:spPr>
        <a:xfrm>
          <a:off x="1438200" y="2115261"/>
          <a:ext cx="2376289" cy="1188144"/>
        </a:xfrm>
        <a:prstGeom prst="rect">
          <a:avLst/>
        </a:prstGeom>
        <a:solidFill>
          <a:schemeClr val="accent1">
            <a:hueOff val="0"/>
            <a:satOff val="0"/>
            <a:lumOff val="0"/>
            <a:alphaOff val="0"/>
          </a:schemeClr>
        </a:solidFill>
        <a:ln>
          <a:noFill/>
        </a:ln>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IQ" sz="2800" kern="1200" dirty="0"/>
            <a:t>طريقة التدريب الفتري</a:t>
          </a:r>
          <a:endParaRPr lang="en-US" sz="2800" kern="1200" dirty="0"/>
        </a:p>
      </dsp:txBody>
      <dsp:txXfrm>
        <a:off x="1438200" y="2115261"/>
        <a:ext cx="2376289" cy="11881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37978E-EB93-4A51-8784-35784C4150D3}">
      <dsp:nvSpPr>
        <dsp:cNvPr id="0" name=""/>
        <dsp:cNvSpPr/>
      </dsp:nvSpPr>
      <dsp:spPr>
        <a:xfrm>
          <a:off x="4740275" y="1863989"/>
          <a:ext cx="3381375" cy="1690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ar-IQ" sz="3700" kern="1200" dirty="0"/>
            <a:t>انواع التدريب الفتري</a:t>
          </a:r>
          <a:endParaRPr lang="en-US" sz="3700" kern="1200" dirty="0"/>
        </a:p>
      </dsp:txBody>
      <dsp:txXfrm>
        <a:off x="4789794" y="1913508"/>
        <a:ext cx="3282337" cy="1591649"/>
      </dsp:txXfrm>
    </dsp:sp>
    <dsp:sp modelId="{88FC90C0-166D-4446-9151-FDE026828B67}">
      <dsp:nvSpPr>
        <dsp:cNvPr id="0" name=""/>
        <dsp:cNvSpPr/>
      </dsp:nvSpPr>
      <dsp:spPr>
        <a:xfrm rot="12942401">
          <a:off x="3231164" y="2195179"/>
          <a:ext cx="1665670" cy="56162"/>
        </a:xfrm>
        <a:custGeom>
          <a:avLst/>
          <a:gdLst/>
          <a:ahLst/>
          <a:cxnLst/>
          <a:rect l="0" t="0" r="0" b="0"/>
          <a:pathLst>
            <a:path>
              <a:moveTo>
                <a:pt x="0" y="28081"/>
              </a:moveTo>
              <a:lnTo>
                <a:pt x="1665670" y="2808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022358" y="2181619"/>
        <a:ext cx="83283" cy="83283"/>
      </dsp:txXfrm>
    </dsp:sp>
    <dsp:sp modelId="{D4AAC773-119D-4DCE-87A3-76DE0EEE4F92}">
      <dsp:nvSpPr>
        <dsp:cNvPr id="0" name=""/>
        <dsp:cNvSpPr/>
      </dsp:nvSpPr>
      <dsp:spPr>
        <a:xfrm>
          <a:off x="6349" y="891844"/>
          <a:ext cx="3381375" cy="1690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ar-IQ" sz="3700" kern="1200" dirty="0"/>
            <a:t>التدريب الفتري المنخفض الشدة</a:t>
          </a:r>
          <a:endParaRPr lang="en-US" sz="3700" kern="1200" dirty="0"/>
        </a:p>
      </dsp:txBody>
      <dsp:txXfrm>
        <a:off x="55868" y="941363"/>
        <a:ext cx="3282337" cy="1591649"/>
      </dsp:txXfrm>
    </dsp:sp>
    <dsp:sp modelId="{97597FC5-F2A1-4EC3-BCE4-614CC2414CCA}">
      <dsp:nvSpPr>
        <dsp:cNvPr id="0" name=""/>
        <dsp:cNvSpPr/>
      </dsp:nvSpPr>
      <dsp:spPr>
        <a:xfrm rot="8657599">
          <a:off x="3231164" y="3167325"/>
          <a:ext cx="1665670" cy="56162"/>
        </a:xfrm>
        <a:custGeom>
          <a:avLst/>
          <a:gdLst/>
          <a:ahLst/>
          <a:cxnLst/>
          <a:rect l="0" t="0" r="0" b="0"/>
          <a:pathLst>
            <a:path>
              <a:moveTo>
                <a:pt x="0" y="28081"/>
              </a:moveTo>
              <a:lnTo>
                <a:pt x="1665670" y="2808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4022358" y="3153764"/>
        <a:ext cx="83283" cy="83283"/>
      </dsp:txXfrm>
    </dsp:sp>
    <dsp:sp modelId="{080932BE-F32B-4591-85E1-2B507090F36A}">
      <dsp:nvSpPr>
        <dsp:cNvPr id="0" name=""/>
        <dsp:cNvSpPr/>
      </dsp:nvSpPr>
      <dsp:spPr>
        <a:xfrm>
          <a:off x="6349" y="2836135"/>
          <a:ext cx="3381375" cy="1690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marL="0" lvl="0" indent="0" algn="ctr" defTabSz="1644650">
            <a:lnSpc>
              <a:spcPct val="90000"/>
            </a:lnSpc>
            <a:spcBef>
              <a:spcPct val="0"/>
            </a:spcBef>
            <a:spcAft>
              <a:spcPct val="35000"/>
            </a:spcAft>
            <a:buNone/>
          </a:pPr>
          <a:r>
            <a:rPr lang="ar-IQ" sz="3700" kern="1200" dirty="0"/>
            <a:t>التدريب الفتري المرتفع الشدة</a:t>
          </a:r>
          <a:endParaRPr lang="en-US" sz="3700" kern="1200" dirty="0"/>
        </a:p>
      </dsp:txBody>
      <dsp:txXfrm>
        <a:off x="55868" y="2885654"/>
        <a:ext cx="3282337" cy="159164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5E2D768-0746-4031-A1E2-5729AC07CDBE}"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3568869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E2D768-0746-4031-A1E2-5729AC07CDBE}"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1027534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E5E2D768-0746-4031-A1E2-5729AC07CDBE}" type="datetimeFigureOut">
              <a:rPr lang="en-US" smtClean="0"/>
              <a:t>12/5/2020</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103082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E2D768-0746-4031-A1E2-5729AC07CDBE}"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4273732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E5E2D768-0746-4031-A1E2-5729AC07CDBE}" type="datetimeFigureOut">
              <a:rPr lang="en-US" smtClean="0"/>
              <a:t>12/5/2020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24D0E539-3808-4729-9D72-937FE6AC0C2B}" type="slidenum">
              <a:rPr lang="en-US" smtClean="0"/>
              <a:t>‹#›</a:t>
            </a:fld>
            <a:endParaRPr lang="en-US"/>
          </a:p>
        </p:txBody>
      </p:sp>
    </p:spTree>
    <p:extLst>
      <p:ext uri="{BB962C8B-B14F-4D97-AF65-F5344CB8AC3E}">
        <p14:creationId xmlns:p14="http://schemas.microsoft.com/office/powerpoint/2010/main" val="56046762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E2D768-0746-4031-A1E2-5729AC07CDBE}" type="datetimeFigureOut">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4046091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E2D768-0746-4031-A1E2-5729AC07CDBE}" type="datetimeFigureOut">
              <a:rPr lang="en-US" smtClean="0"/>
              <a:t>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1214603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5E2D768-0746-4031-A1E2-5729AC07CDBE}" type="datetimeFigureOut">
              <a:rPr lang="en-US" smtClean="0"/>
              <a:t>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373182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E2D768-0746-4031-A1E2-5729AC07CDBE}" type="datetimeFigureOut">
              <a:rPr lang="en-US" smtClean="0"/>
              <a:t>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399945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5E2D768-0746-4031-A1E2-5729AC07CDBE}" type="datetimeFigureOut">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2669355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5E2D768-0746-4031-A1E2-5729AC07CDBE}" type="datetimeFigureOut">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D0E539-3808-4729-9D72-937FE6AC0C2B}" type="slidenum">
              <a:rPr lang="en-US" smtClean="0"/>
              <a:t>‹#›</a:t>
            </a:fld>
            <a:endParaRPr lang="en-US"/>
          </a:p>
        </p:txBody>
      </p:sp>
    </p:spTree>
    <p:extLst>
      <p:ext uri="{BB962C8B-B14F-4D97-AF65-F5344CB8AC3E}">
        <p14:creationId xmlns:p14="http://schemas.microsoft.com/office/powerpoint/2010/main" val="62730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E5E2D768-0746-4031-A1E2-5729AC07CDBE}" type="datetimeFigureOut">
              <a:rPr lang="en-US" smtClean="0"/>
              <a:t>12/5/2020</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24D0E539-3808-4729-9D72-937FE6AC0C2B}" type="slidenum">
              <a:rPr lang="en-US" smtClean="0"/>
              <a:t>‹#›</a:t>
            </a:fld>
            <a:endParaRPr lang="en-US"/>
          </a:p>
        </p:txBody>
      </p:sp>
    </p:spTree>
    <p:extLst>
      <p:ext uri="{BB962C8B-B14F-4D97-AF65-F5344CB8AC3E}">
        <p14:creationId xmlns:p14="http://schemas.microsoft.com/office/powerpoint/2010/main" val="42084049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EEC1F-F77D-43F7-9C27-58E44C93D7EB}"/>
              </a:ext>
            </a:extLst>
          </p:cNvPr>
          <p:cNvSpPr>
            <a:spLocks noGrp="1"/>
          </p:cNvSpPr>
          <p:nvPr>
            <p:ph type="ctrTitle"/>
          </p:nvPr>
        </p:nvSpPr>
        <p:spPr/>
        <p:txBody>
          <a:bodyPr/>
          <a:lstStyle/>
          <a:p>
            <a:r>
              <a:rPr lang="ar-IQ" b="1" dirty="0">
                <a:latin typeface="Andalus" panose="02020603050405020304" pitchFamily="18" charset="-78"/>
                <a:cs typeface="Andalus" panose="02020603050405020304" pitchFamily="18" charset="-78"/>
              </a:rPr>
              <a:t> طرق التدريب الرياضي</a:t>
            </a:r>
            <a:endParaRPr lang="en-US" b="1" dirty="0">
              <a:latin typeface="Andalus" panose="02020603050405020304" pitchFamily="18" charset="-78"/>
              <a:cs typeface="Andalus" panose="02020603050405020304" pitchFamily="18" charset="-78"/>
            </a:endParaRPr>
          </a:p>
        </p:txBody>
      </p:sp>
      <p:sp>
        <p:nvSpPr>
          <p:cNvPr id="3" name="Subtitle 2">
            <a:extLst>
              <a:ext uri="{FF2B5EF4-FFF2-40B4-BE49-F238E27FC236}">
                <a16:creationId xmlns:a16="http://schemas.microsoft.com/office/drawing/2014/main" id="{C39BB0CB-1157-48E7-BC8D-869771CB185C}"/>
              </a:ext>
            </a:extLst>
          </p:cNvPr>
          <p:cNvSpPr>
            <a:spLocks noGrp="1"/>
          </p:cNvSpPr>
          <p:nvPr>
            <p:ph type="subTitle" idx="1"/>
          </p:nvPr>
        </p:nvSpPr>
        <p:spPr/>
        <p:txBody>
          <a:bodyPr>
            <a:normAutofit/>
          </a:bodyPr>
          <a:lstStyle/>
          <a:p>
            <a:r>
              <a:rPr lang="ar-IQ" sz="3600" b="1" dirty="0">
                <a:latin typeface="Andalus" panose="02020603050405020304" pitchFamily="18" charset="-78"/>
                <a:cs typeface="Andalus" panose="02020603050405020304" pitchFamily="18" charset="-78"/>
              </a:rPr>
              <a:t>ا. د مصطفى حسن عبد الكريم</a:t>
            </a:r>
            <a:endParaRPr lang="en-US" sz="36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06584872"/>
      </p:ext>
    </p:extLst>
  </p:cSld>
  <p:clrMapOvr>
    <a:masterClrMapping/>
  </p:clrMapOvr>
  <mc:AlternateContent xmlns:mc="http://schemas.openxmlformats.org/markup-compatibility/2006">
    <mc:Choice xmlns:p14="http://schemas.microsoft.com/office/powerpoint/2010/main" Requires="p14">
      <p:transition spd="slow" p14:dur="2000" advTm="8361"/>
    </mc:Choice>
    <mc:Fallback>
      <p:transition spd="slow" advTm="8361"/>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FD64E-4279-48E2-AA20-4E96ED0160CA}"/>
              </a:ext>
            </a:extLst>
          </p:cNvPr>
          <p:cNvSpPr>
            <a:spLocks noGrp="1"/>
          </p:cNvSpPr>
          <p:nvPr>
            <p:ph type="title"/>
          </p:nvPr>
        </p:nvSpPr>
        <p:spPr/>
        <p:txBody>
          <a:bodyPr/>
          <a:lstStyle/>
          <a:p>
            <a:pPr algn="r" rtl="1"/>
            <a:r>
              <a:rPr lang="ar-IQ" b="1" dirty="0">
                <a:latin typeface="Arial" panose="020B0604020202020204" pitchFamily="34" charset="0"/>
                <a:cs typeface="Arial" panose="020B0604020202020204" pitchFamily="34" charset="0"/>
              </a:rPr>
              <a:t>خصائص حمل التدريب الفتري المنخفض الشدة:</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D602B25-0EF1-40A9-B69B-DCB90E78D07B}"/>
              </a:ext>
            </a:extLst>
          </p:cNvPr>
          <p:cNvSpPr>
            <a:spLocks noGrp="1"/>
          </p:cNvSpPr>
          <p:nvPr>
            <p:ph idx="1"/>
          </p:nvPr>
        </p:nvSpPr>
        <p:spPr>
          <a:xfrm>
            <a:off x="959556" y="2011680"/>
            <a:ext cx="10027443" cy="4434276"/>
          </a:xfrm>
        </p:spPr>
        <p:txBody>
          <a:bodyPr>
            <a:normAutofit/>
          </a:bodyPr>
          <a:lstStyle/>
          <a:p>
            <a:pPr algn="r" rtl="1"/>
            <a:r>
              <a:rPr lang="ar-IQ" sz="3600" dirty="0">
                <a:latin typeface="Arial" panose="020B0604020202020204" pitchFamily="34" charset="0"/>
                <a:cs typeface="Arial" panose="020B0604020202020204" pitchFamily="34" charset="0"/>
              </a:rPr>
              <a:t>تتميز طريقة التدريب الفتري المنخفض الشدة بالخصائص التالية:</a:t>
            </a:r>
            <a:endParaRPr lang="en-US" sz="3600" dirty="0">
              <a:latin typeface="Arial" panose="020B0604020202020204" pitchFamily="34" charset="0"/>
              <a:cs typeface="Arial" panose="020B0604020202020204" pitchFamily="34" charset="0"/>
            </a:endParaRPr>
          </a:p>
          <a:p>
            <a:pPr lvl="0" algn="r" rtl="1"/>
            <a:r>
              <a:rPr lang="ar-IQ" sz="3600" b="1" dirty="0">
                <a:latin typeface="Arial" panose="020B0604020202020204" pitchFamily="34" charset="0"/>
                <a:cs typeface="Arial" panose="020B0604020202020204" pitchFamily="34" charset="0"/>
              </a:rPr>
              <a:t>بالنسبة لشدة التمرينات:</a:t>
            </a:r>
            <a:endParaRPr lang="en-US" sz="3600" dirty="0">
              <a:latin typeface="Arial" panose="020B0604020202020204" pitchFamily="34" charset="0"/>
              <a:cs typeface="Arial" panose="020B0604020202020204" pitchFamily="34" charset="0"/>
            </a:endParaRPr>
          </a:p>
          <a:p>
            <a:pPr algn="r" rtl="1"/>
            <a:r>
              <a:rPr lang="ar-IQ" sz="3600" dirty="0">
                <a:latin typeface="Arial" panose="020B0604020202020204" pitchFamily="34" charset="0"/>
                <a:cs typeface="Arial" panose="020B0604020202020204" pitchFamily="34" charset="0"/>
              </a:rPr>
              <a:t>       تتميز التمرينات المستخدمة في  هذه الطريقة بالشدة المتوسطة، إذ قد تصل في تمرينات الجري إلى حوالي من 60 -80 % من أقصى مستوى للفرد. وتصل في تمرينات التقوية سواء باستخدام الأثقال الإضافية أو باستخدام ثقل جسم الفرد نفسه إلى حوالي من 50 -60 % من الأقصى مستوى للفرد. </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4083271"/>
      </p:ext>
    </p:extLst>
  </p:cSld>
  <p:clrMapOvr>
    <a:masterClrMapping/>
  </p:clrMapOvr>
  <mc:AlternateContent xmlns:mc="http://schemas.openxmlformats.org/markup-compatibility/2006">
    <mc:Choice xmlns:p14="http://schemas.microsoft.com/office/powerpoint/2010/main" Requires="p14">
      <p:transition spd="slow" p14:dur="2000" advTm="50594"/>
    </mc:Choice>
    <mc:Fallback>
      <p:transition spd="slow" advTm="50594"/>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6401-6EF6-494F-9A3A-1B89A70953BF}"/>
              </a:ext>
            </a:extLst>
          </p:cNvPr>
          <p:cNvSpPr>
            <a:spLocks noGrp="1"/>
          </p:cNvSpPr>
          <p:nvPr>
            <p:ph type="title"/>
          </p:nvPr>
        </p:nvSpPr>
        <p:spPr/>
        <p:txBody>
          <a:bodyPr>
            <a:normAutofit/>
          </a:bodyPr>
          <a:lstStyle/>
          <a:p>
            <a:pPr algn="r" rtl="1"/>
            <a:r>
              <a:rPr lang="ar-IQ" sz="4400" b="1" dirty="0">
                <a:latin typeface="Arial" panose="020B0604020202020204" pitchFamily="34" charset="0"/>
                <a:cs typeface="Arial" panose="020B0604020202020204" pitchFamily="34" charset="0"/>
              </a:rPr>
              <a:t>بالنسبة لحجم التمرين</a:t>
            </a:r>
            <a:endParaRPr lang="en-US" sz="4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91284FC-BFE6-462B-8B50-C3A64D191A8F}"/>
              </a:ext>
            </a:extLst>
          </p:cNvPr>
          <p:cNvSpPr>
            <a:spLocks noGrp="1"/>
          </p:cNvSpPr>
          <p:nvPr>
            <p:ph idx="1"/>
          </p:nvPr>
        </p:nvSpPr>
        <p:spPr>
          <a:xfrm>
            <a:off x="988430" y="2367584"/>
            <a:ext cx="9784080" cy="4206240"/>
          </a:xfrm>
        </p:spPr>
        <p:txBody>
          <a:bodyPr>
            <a:normAutofit/>
          </a:bodyPr>
          <a:lstStyle/>
          <a:p>
            <a:pPr algn="r" rtl="1"/>
            <a:r>
              <a:rPr lang="ar-IQ" sz="4000" dirty="0">
                <a:latin typeface="Arial" panose="020B0604020202020204" pitchFamily="34" charset="0"/>
                <a:cs typeface="Arial" panose="020B0604020202020204" pitchFamily="34" charset="0"/>
              </a:rPr>
              <a:t>أن الشدة المتوسطة للتمرينات في هذه الطريقة تسمح بزيادة حجم التمرينات المستخدمة. وعلى ذلك يمكن استخدام تكرار كل تمرين (كتمرين الجري أو تمرينات التقوية باستخدام  الأثقال الإضافية أو بدونها ) إلى حوالي من 20 -30 مرة كما يمكن التكرار على هيئة مجموعات لكل تمرين (أي تكرار كل تمرين 10 مرات لثلاث مجموعات.)</a:t>
            </a:r>
            <a:r>
              <a:rPr lang="ar-IQ" sz="4000" b="1" dirty="0">
                <a:latin typeface="Arial" panose="020B0604020202020204" pitchFamily="34" charset="0"/>
                <a:cs typeface="Arial" panose="020B0604020202020204" pitchFamily="34" charset="0"/>
              </a:rPr>
              <a:t> </a:t>
            </a:r>
            <a:endParaRPr lang="en-US" sz="4000" dirty="0">
              <a:latin typeface="Arial" panose="020B0604020202020204" pitchFamily="34" charset="0"/>
              <a:cs typeface="Arial" panose="020B0604020202020204" pitchFamily="34" charset="0"/>
            </a:endParaRPr>
          </a:p>
          <a:p>
            <a:pPr algn="r" rtl="1"/>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5222136"/>
      </p:ext>
    </p:extLst>
  </p:cSld>
  <p:clrMapOvr>
    <a:masterClrMapping/>
  </p:clrMapOvr>
  <mc:AlternateContent xmlns:mc="http://schemas.openxmlformats.org/markup-compatibility/2006">
    <mc:Choice xmlns:p14="http://schemas.microsoft.com/office/powerpoint/2010/main" Requires="p14">
      <p:transition spd="slow" p14:dur="2000" advTm="50087"/>
    </mc:Choice>
    <mc:Fallback>
      <p:transition spd="slow" advTm="5008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24F42-6BA9-4105-8AA1-B9729971890C}"/>
              </a:ext>
            </a:extLst>
          </p:cNvPr>
          <p:cNvSpPr>
            <a:spLocks noGrp="1"/>
          </p:cNvSpPr>
          <p:nvPr>
            <p:ph type="title"/>
          </p:nvPr>
        </p:nvSpPr>
        <p:spPr/>
        <p:txBody>
          <a:bodyPr/>
          <a:lstStyle/>
          <a:p>
            <a:pPr algn="r" rtl="1"/>
            <a:r>
              <a:rPr lang="ar-IQ" b="1" dirty="0">
                <a:latin typeface="Arial" panose="020B0604020202020204" pitchFamily="34" charset="0"/>
                <a:cs typeface="Arial" panose="020B0604020202020204" pitchFamily="34" charset="0"/>
              </a:rPr>
              <a:t>بالنسبة الى فترات الراحة البينية:</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5DC56DD-0CB0-46CB-8ABF-F6907F339E04}"/>
              </a:ext>
            </a:extLst>
          </p:cNvPr>
          <p:cNvSpPr>
            <a:spLocks noGrp="1"/>
          </p:cNvSpPr>
          <p:nvPr>
            <p:ph idx="1"/>
          </p:nvPr>
        </p:nvSpPr>
        <p:spPr/>
        <p:txBody>
          <a:bodyPr>
            <a:normAutofit/>
          </a:bodyPr>
          <a:lstStyle/>
          <a:p>
            <a:pPr algn="r" rtl="1"/>
            <a:r>
              <a:rPr lang="ar-IQ" sz="3200" dirty="0">
                <a:latin typeface="Arial" panose="020B0604020202020204" pitchFamily="34" charset="0"/>
                <a:cs typeface="Arial" panose="020B0604020202020204" pitchFamily="34" charset="0"/>
              </a:rPr>
              <a:t> فترات راحة قصيرة غير كاملة تتيح للقلب العودة إلى جزء من حالته الطبيعية وتتراوح ما بين 45 – 90 ثانية بالنسبة للاعبين المتقدمين (أي عندما تصل نبضات القلب إلى حوالي من 120 - 130 نبضة في الدقيقة) وبالنسبة للناشئين ما بين 60 - 120 ثانية ( أي عندما تصل نبضات القلب إلى حوالي من 110 – 120 نبضة في الدقيقة).</a:t>
            </a:r>
            <a:endParaRPr lang="en-US" sz="3200" dirty="0">
              <a:latin typeface="Arial" panose="020B0604020202020204" pitchFamily="34" charset="0"/>
              <a:cs typeface="Arial" panose="020B0604020202020204" pitchFamily="34" charset="0"/>
            </a:endParaRPr>
          </a:p>
          <a:p>
            <a:pPr algn="r" rtl="1"/>
            <a:r>
              <a:rPr lang="ar-IQ" sz="3200" dirty="0">
                <a:latin typeface="Arial" panose="020B0604020202020204" pitchFamily="34" charset="0"/>
                <a:cs typeface="Arial" panose="020B0604020202020204" pitchFamily="34" charset="0"/>
              </a:rPr>
              <a:t>        ويرى بعض العلماء انه يحسن استخدام مبدأ الراحة الايجابية في غضون فترات الراحة البينية مثل تمرينات المشي أو الدحرجة أو تمرينات استرخاء. </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1378613"/>
      </p:ext>
    </p:extLst>
  </p:cSld>
  <p:clrMapOvr>
    <a:masterClrMapping/>
  </p:clrMapOvr>
  <mc:AlternateContent xmlns:mc="http://schemas.openxmlformats.org/markup-compatibility/2006">
    <mc:Choice xmlns:p14="http://schemas.microsoft.com/office/powerpoint/2010/main" Requires="p14">
      <p:transition spd="slow" p14:dur="2000" advTm="64182"/>
    </mc:Choice>
    <mc:Fallback>
      <p:transition spd="slow" advTm="64182"/>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31256-0831-4D24-9FA0-9A6F0DC8F469}"/>
              </a:ext>
            </a:extLst>
          </p:cNvPr>
          <p:cNvSpPr>
            <a:spLocks noGrp="1"/>
          </p:cNvSpPr>
          <p:nvPr>
            <p:ph type="title"/>
          </p:nvPr>
        </p:nvSpPr>
        <p:spPr/>
        <p:txBody>
          <a:bodyPr>
            <a:normAutofit fontScale="90000"/>
          </a:bodyPr>
          <a:lstStyle/>
          <a:p>
            <a:pPr algn="ctr" rtl="1"/>
            <a:r>
              <a:rPr lang="ar-IQ" b="1" dirty="0">
                <a:latin typeface="Arial" panose="020B0604020202020204" pitchFamily="34" charset="0"/>
                <a:cs typeface="Arial" panose="020B0604020202020204" pitchFamily="34" charset="0"/>
              </a:rPr>
              <a:t>جدول يمثل تمرينات التدريب الفتري المنخفض الشدة للاعبي العاب القوى (في مسابقات الجري ) وخاصة بالنسبة للاعبين الناشئين تحت 18 سنة</a:t>
            </a:r>
            <a:endParaRPr lang="en-US" dirty="0">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D0D8AF4D-A1F7-4CC3-965B-56063B9A0847}"/>
              </a:ext>
            </a:extLst>
          </p:cNvPr>
          <p:cNvGraphicFramePr>
            <a:graphicFrameLocks noGrp="1"/>
          </p:cNvGraphicFramePr>
          <p:nvPr>
            <p:ph idx="1"/>
            <p:extLst>
              <p:ext uri="{D42A27DB-BD31-4B8C-83A1-F6EECF244321}">
                <p14:modId xmlns:p14="http://schemas.microsoft.com/office/powerpoint/2010/main" val="1207006"/>
              </p:ext>
            </p:extLst>
          </p:nvPr>
        </p:nvGraphicFramePr>
        <p:xfrm>
          <a:off x="969167" y="2065867"/>
          <a:ext cx="9484344" cy="4312355"/>
        </p:xfrm>
        <a:graphic>
          <a:graphicData uri="http://schemas.openxmlformats.org/drawingml/2006/table">
            <a:tbl>
              <a:tblPr rtl="1" firstRow="1" firstCol="1" lastRow="1" lastCol="1" bandRow="1" bandCol="1">
                <a:tableStyleId>{5C22544A-7EE6-4342-B048-85BDC9FD1C3A}</a:tableStyleId>
              </a:tblPr>
              <a:tblGrid>
                <a:gridCol w="2371086">
                  <a:extLst>
                    <a:ext uri="{9D8B030D-6E8A-4147-A177-3AD203B41FA5}">
                      <a16:colId xmlns:a16="http://schemas.microsoft.com/office/drawing/2014/main" val="215065367"/>
                    </a:ext>
                  </a:extLst>
                </a:gridCol>
                <a:gridCol w="2371086">
                  <a:extLst>
                    <a:ext uri="{9D8B030D-6E8A-4147-A177-3AD203B41FA5}">
                      <a16:colId xmlns:a16="http://schemas.microsoft.com/office/drawing/2014/main" val="684411101"/>
                    </a:ext>
                  </a:extLst>
                </a:gridCol>
                <a:gridCol w="2371086">
                  <a:extLst>
                    <a:ext uri="{9D8B030D-6E8A-4147-A177-3AD203B41FA5}">
                      <a16:colId xmlns:a16="http://schemas.microsoft.com/office/drawing/2014/main" val="3423026332"/>
                    </a:ext>
                  </a:extLst>
                </a:gridCol>
                <a:gridCol w="2371086">
                  <a:extLst>
                    <a:ext uri="{9D8B030D-6E8A-4147-A177-3AD203B41FA5}">
                      <a16:colId xmlns:a16="http://schemas.microsoft.com/office/drawing/2014/main" val="2826478769"/>
                    </a:ext>
                  </a:extLst>
                </a:gridCol>
              </a:tblGrid>
              <a:tr h="862471">
                <a:tc>
                  <a:txBody>
                    <a:bodyPr/>
                    <a:lstStyle/>
                    <a:p>
                      <a:pPr marL="0" marR="0" algn="ctr" rtl="1">
                        <a:lnSpc>
                          <a:spcPct val="115000"/>
                        </a:lnSpc>
                        <a:spcBef>
                          <a:spcPts val="0"/>
                        </a:spcBef>
                        <a:spcAft>
                          <a:spcPts val="1000"/>
                        </a:spcAft>
                      </a:pPr>
                      <a:r>
                        <a:rPr lang="ar-IQ" sz="1600">
                          <a:effectLst/>
                        </a:rPr>
                        <a:t>مسافة الجري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1000"/>
                        </a:spcAft>
                      </a:pPr>
                      <a:r>
                        <a:rPr lang="ar-IQ" sz="1600" dirty="0">
                          <a:effectLst/>
                        </a:rPr>
                        <a:t>سرعة او زمن الجري</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1000"/>
                        </a:spcAft>
                      </a:pPr>
                      <a:r>
                        <a:rPr lang="ar-IQ" sz="1600">
                          <a:effectLst/>
                        </a:rPr>
                        <a:t>فترة الراحة البينية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1000"/>
                        </a:spcAft>
                      </a:pPr>
                      <a:r>
                        <a:rPr lang="ar-IQ" sz="1600">
                          <a:effectLst/>
                        </a:rPr>
                        <a:t>عدد مرات التكرار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256128221"/>
                  </a:ext>
                </a:extLst>
              </a:tr>
              <a:tr h="862471">
                <a:tc>
                  <a:txBody>
                    <a:bodyPr/>
                    <a:lstStyle/>
                    <a:p>
                      <a:pPr marL="0" marR="0" algn="ctr" rtl="1">
                        <a:lnSpc>
                          <a:spcPct val="115000"/>
                        </a:lnSpc>
                        <a:spcBef>
                          <a:spcPts val="0"/>
                        </a:spcBef>
                        <a:spcAft>
                          <a:spcPts val="1000"/>
                        </a:spcAft>
                      </a:pPr>
                      <a:r>
                        <a:rPr lang="ar-IQ" sz="1600">
                          <a:effectLst/>
                        </a:rPr>
                        <a:t>100 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20 – 17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100 – 60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10 – 12 مرة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90453487"/>
                  </a:ext>
                </a:extLst>
              </a:tr>
              <a:tr h="862471">
                <a:tc>
                  <a:txBody>
                    <a:bodyPr/>
                    <a:lstStyle/>
                    <a:p>
                      <a:pPr marL="0" marR="0" algn="ctr" rtl="1">
                        <a:lnSpc>
                          <a:spcPct val="115000"/>
                        </a:lnSpc>
                        <a:spcBef>
                          <a:spcPts val="0"/>
                        </a:spcBef>
                        <a:spcAft>
                          <a:spcPts val="1000"/>
                        </a:spcAft>
                      </a:pPr>
                      <a:r>
                        <a:rPr lang="ar-IQ" sz="1600">
                          <a:effectLst/>
                        </a:rPr>
                        <a:t>200 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42 – 38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120 – 90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8 –  12 مرة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76980754"/>
                  </a:ext>
                </a:extLst>
              </a:tr>
              <a:tr h="862471">
                <a:tc>
                  <a:txBody>
                    <a:bodyPr/>
                    <a:lstStyle/>
                    <a:p>
                      <a:pPr marL="0" marR="0" algn="ctr" rtl="1">
                        <a:lnSpc>
                          <a:spcPct val="115000"/>
                        </a:lnSpc>
                        <a:spcBef>
                          <a:spcPts val="0"/>
                        </a:spcBef>
                        <a:spcAft>
                          <a:spcPts val="1000"/>
                        </a:spcAft>
                      </a:pPr>
                      <a:r>
                        <a:rPr lang="ar-IQ" sz="1600">
                          <a:effectLst/>
                        </a:rPr>
                        <a:t>300 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60 – 54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120 – 90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dirty="0">
                          <a:effectLst/>
                        </a:rPr>
                        <a:t>60 – 8  مرة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612620259"/>
                  </a:ext>
                </a:extLst>
              </a:tr>
              <a:tr h="862471">
                <a:tc>
                  <a:txBody>
                    <a:bodyPr/>
                    <a:lstStyle/>
                    <a:p>
                      <a:pPr marL="0" marR="0" algn="ctr" rtl="1">
                        <a:lnSpc>
                          <a:spcPct val="115000"/>
                        </a:lnSpc>
                        <a:spcBef>
                          <a:spcPts val="0"/>
                        </a:spcBef>
                        <a:spcAft>
                          <a:spcPts val="1000"/>
                        </a:spcAft>
                      </a:pPr>
                      <a:r>
                        <a:rPr lang="ar-IQ" sz="1600">
                          <a:effectLst/>
                        </a:rPr>
                        <a:t>400 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100 -80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150 - 90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dirty="0">
                          <a:effectLst/>
                        </a:rPr>
                        <a:t>5 – 7   مرة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73156180"/>
                  </a:ext>
                </a:extLst>
              </a:tr>
            </a:tbl>
          </a:graphicData>
        </a:graphic>
      </p:graphicFrame>
    </p:spTree>
    <p:extLst>
      <p:ext uri="{BB962C8B-B14F-4D97-AF65-F5344CB8AC3E}">
        <p14:creationId xmlns:p14="http://schemas.microsoft.com/office/powerpoint/2010/main" val="1320348396"/>
      </p:ext>
    </p:extLst>
  </p:cSld>
  <p:clrMapOvr>
    <a:masterClrMapping/>
  </p:clrMapOvr>
  <mc:AlternateContent xmlns:mc="http://schemas.openxmlformats.org/markup-compatibility/2006">
    <mc:Choice xmlns:p14="http://schemas.microsoft.com/office/powerpoint/2010/main" Requires="p14">
      <p:transition spd="slow" p14:dur="2000" advTm="121536"/>
    </mc:Choice>
    <mc:Fallback>
      <p:transition spd="slow" advTm="121536"/>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17C2B-3E22-4F3B-81B8-8A969081F653}"/>
              </a:ext>
            </a:extLst>
          </p:cNvPr>
          <p:cNvSpPr>
            <a:spLocks noGrp="1"/>
          </p:cNvSpPr>
          <p:nvPr>
            <p:ph type="title"/>
          </p:nvPr>
        </p:nvSpPr>
        <p:spPr/>
        <p:txBody>
          <a:bodyPr/>
          <a:lstStyle/>
          <a:p>
            <a:pPr algn="r" rtl="1"/>
            <a:r>
              <a:rPr lang="ar-IQ" b="1" dirty="0">
                <a:latin typeface="Arial" panose="020B0604020202020204" pitchFamily="34" charset="0"/>
                <a:cs typeface="Arial" panose="020B0604020202020204" pitchFamily="34" charset="0"/>
              </a:rPr>
              <a:t>طريقة التدريب الفتري المرتفع الشدة:</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EFBA45D-F4F1-458E-AA36-DA0A57148BB0}"/>
              </a:ext>
            </a:extLst>
          </p:cNvPr>
          <p:cNvSpPr>
            <a:spLocks noGrp="1"/>
          </p:cNvSpPr>
          <p:nvPr>
            <p:ph idx="1"/>
          </p:nvPr>
        </p:nvSpPr>
        <p:spPr>
          <a:xfrm>
            <a:off x="570740" y="1973559"/>
            <a:ext cx="10605259" cy="4206240"/>
          </a:xfrm>
        </p:spPr>
        <p:txBody>
          <a:bodyPr>
            <a:noAutofit/>
          </a:bodyPr>
          <a:lstStyle/>
          <a:p>
            <a:pPr algn="r" rtl="1"/>
            <a:r>
              <a:rPr lang="ar-IQ" sz="2800" b="1" dirty="0">
                <a:latin typeface="Arial" panose="020B0604020202020204" pitchFamily="34" charset="0"/>
                <a:cs typeface="Arial" panose="020B0604020202020204" pitchFamily="34" charset="0"/>
              </a:rPr>
              <a:t>أهدافها وتأثيرها:</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تهدف طريقة التدريب الفتري المرتفع الشدة إلى تنمية الصفات البدنية التالية:</a:t>
            </a:r>
            <a:endParaRPr lang="en-US" sz="2800" dirty="0">
              <a:latin typeface="Arial" panose="020B0604020202020204" pitchFamily="34" charset="0"/>
              <a:cs typeface="Arial" panose="020B0604020202020204" pitchFamily="34" charset="0"/>
            </a:endParaRPr>
          </a:p>
          <a:p>
            <a:pPr lvl="1" algn="r" rtl="1"/>
            <a:r>
              <a:rPr lang="ar-IQ" sz="2800" dirty="0">
                <a:latin typeface="Arial" panose="020B0604020202020204" pitchFamily="34" charset="0"/>
                <a:cs typeface="Arial" panose="020B0604020202020204" pitchFamily="34" charset="0"/>
              </a:rPr>
              <a:t>التحمل الخاص (مثل تحمل السرعة أو تحمل القوة).</a:t>
            </a:r>
            <a:endParaRPr lang="en-US" sz="2800" dirty="0">
              <a:latin typeface="Arial" panose="020B0604020202020204" pitchFamily="34" charset="0"/>
              <a:cs typeface="Arial" panose="020B0604020202020204" pitchFamily="34" charset="0"/>
            </a:endParaRPr>
          </a:p>
          <a:p>
            <a:pPr lvl="1" algn="r" rtl="1"/>
            <a:r>
              <a:rPr lang="ar-IQ" sz="2800" dirty="0">
                <a:latin typeface="Arial" panose="020B0604020202020204" pitchFamily="34" charset="0"/>
                <a:cs typeface="Arial" panose="020B0604020202020204" pitchFamily="34" charset="0"/>
              </a:rPr>
              <a:t>السرعة.</a:t>
            </a:r>
            <a:endParaRPr lang="en-US" sz="2800" dirty="0">
              <a:latin typeface="Arial" panose="020B0604020202020204" pitchFamily="34" charset="0"/>
              <a:cs typeface="Arial" panose="020B0604020202020204" pitchFamily="34" charset="0"/>
            </a:endParaRPr>
          </a:p>
          <a:p>
            <a:pPr lvl="1" algn="r" rtl="1"/>
            <a:r>
              <a:rPr lang="ar-IQ" sz="2800" dirty="0">
                <a:latin typeface="Arial" panose="020B0604020202020204" pitchFamily="34" charset="0"/>
                <a:cs typeface="Arial" panose="020B0604020202020204" pitchFamily="34" charset="0"/>
              </a:rPr>
              <a:t>القوة المميزة بالسرعة (القدرة العضلية)</a:t>
            </a:r>
            <a:endParaRPr lang="en-US" sz="2800" dirty="0">
              <a:latin typeface="Arial" panose="020B0604020202020204" pitchFamily="34" charset="0"/>
              <a:cs typeface="Arial" panose="020B0604020202020204" pitchFamily="34" charset="0"/>
            </a:endParaRPr>
          </a:p>
          <a:p>
            <a:pPr lvl="1" algn="r" rtl="1"/>
            <a:r>
              <a:rPr lang="ar-IQ" sz="2800" dirty="0">
                <a:latin typeface="Arial" panose="020B0604020202020204" pitchFamily="34" charset="0"/>
                <a:cs typeface="Arial" panose="020B0604020202020204" pitchFamily="34" charset="0"/>
              </a:rPr>
              <a:t>القوة العظمى (إلى درجة معينة).</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وفي طريقة التدريب الفتري المرتفع الشدة نجد أن عضلات الجسم الفرد تقوم بالعمل في غياب الاوكسجين كنتيجة لشدة الحمل المرتفع. وهذا يعني حدوث ما يسمى بظاهرة </a:t>
            </a:r>
            <a:r>
              <a:rPr lang="ar-IQ" sz="2800" b="1" dirty="0">
                <a:latin typeface="Arial" panose="020B0604020202020204" pitchFamily="34" charset="0"/>
                <a:cs typeface="Arial" panose="020B0604020202020204" pitchFamily="34" charset="0"/>
              </a:rPr>
              <a:t>(( الدين الأوكسجيني))</a:t>
            </a:r>
            <a:r>
              <a:rPr lang="ar-IQ" sz="2800" dirty="0">
                <a:latin typeface="Arial" panose="020B0604020202020204" pitchFamily="34" charset="0"/>
                <a:cs typeface="Arial" panose="020B0604020202020204" pitchFamily="34" charset="0"/>
              </a:rPr>
              <a:t> عقب كل أداء وأخر.</a:t>
            </a:r>
          </a:p>
          <a:p>
            <a:pPr algn="r" rtl="1"/>
            <a:r>
              <a:rPr lang="ar-IQ" sz="2800" dirty="0">
                <a:latin typeface="Arial" panose="020B0604020202020204" pitchFamily="34" charset="0"/>
                <a:cs typeface="Arial" panose="020B0604020202020204" pitchFamily="34" charset="0"/>
              </a:rPr>
              <a:t>الدين الاوكسجين: هو كمية الاوكسجين التي يستهلكها الجسم بعد اداء جهد بدني عالي الشدة.</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8536546"/>
      </p:ext>
    </p:extLst>
  </p:cSld>
  <p:clrMapOvr>
    <a:masterClrMapping/>
  </p:clrMapOvr>
  <mc:AlternateContent xmlns:mc="http://schemas.openxmlformats.org/markup-compatibility/2006">
    <mc:Choice xmlns:p14="http://schemas.microsoft.com/office/powerpoint/2010/main" Requires="p14">
      <p:transition spd="slow" p14:dur="2000" advTm="74471"/>
    </mc:Choice>
    <mc:Fallback>
      <p:transition spd="slow" advTm="7447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982CF-6AE9-4A16-8241-2D04B5262693}"/>
              </a:ext>
            </a:extLst>
          </p:cNvPr>
          <p:cNvSpPr>
            <a:spLocks noGrp="1"/>
          </p:cNvSpPr>
          <p:nvPr>
            <p:ph type="title"/>
          </p:nvPr>
        </p:nvSpPr>
        <p:spPr/>
        <p:txBody>
          <a:bodyPr>
            <a:normAutofit fontScale="90000"/>
          </a:bodyPr>
          <a:lstStyle/>
          <a:p>
            <a:pPr algn="r" rtl="1"/>
            <a:r>
              <a:rPr lang="ar-IQ" b="1" dirty="0">
                <a:latin typeface="Arial" panose="020B0604020202020204" pitchFamily="34" charset="0"/>
                <a:cs typeface="Arial" panose="020B0604020202020204" pitchFamily="34" charset="0"/>
              </a:rPr>
              <a:t>خصائصها:</a:t>
            </a:r>
            <a:br>
              <a:rPr lang="en-US" dirty="0">
                <a:latin typeface="Arial" panose="020B0604020202020204" pitchFamily="34" charset="0"/>
                <a:cs typeface="Arial" panose="020B0604020202020204" pitchFamily="34" charset="0"/>
              </a:rPr>
            </a:br>
            <a:r>
              <a:rPr lang="ar-IQ" b="1" dirty="0">
                <a:latin typeface="Arial" panose="020B0604020202020204" pitchFamily="34" charset="0"/>
                <a:cs typeface="Arial" panose="020B0604020202020204" pitchFamily="34" charset="0"/>
              </a:rPr>
              <a:t>      </a:t>
            </a:r>
            <a:r>
              <a:rPr lang="ar-IQ" dirty="0">
                <a:latin typeface="Arial" panose="020B0604020202020204" pitchFamily="34" charset="0"/>
                <a:cs typeface="Arial" panose="020B0604020202020204" pitchFamily="34" charset="0"/>
              </a:rPr>
              <a:t>تتميز طريقة التدريب الفتري المرتفع الشدة بالخصائص التالية</a:t>
            </a:r>
            <a:r>
              <a:rPr lang="ar-IQ" b="1" dirty="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2CACB06-88CE-4E61-A9F1-E1EF3B811926}"/>
              </a:ext>
            </a:extLst>
          </p:cNvPr>
          <p:cNvSpPr>
            <a:spLocks noGrp="1"/>
          </p:cNvSpPr>
          <p:nvPr>
            <p:ph idx="1"/>
          </p:nvPr>
        </p:nvSpPr>
        <p:spPr>
          <a:xfrm>
            <a:off x="733778" y="2011680"/>
            <a:ext cx="10253221" cy="4206240"/>
          </a:xfrm>
        </p:spPr>
        <p:txBody>
          <a:bodyPr>
            <a:noAutofit/>
          </a:bodyPr>
          <a:lstStyle/>
          <a:p>
            <a:pPr lvl="0" algn="r" rtl="1"/>
            <a:r>
              <a:rPr lang="ar-IQ" sz="2800" b="1" dirty="0">
                <a:latin typeface="Arial" panose="020B0604020202020204" pitchFamily="34" charset="0"/>
                <a:cs typeface="Arial" panose="020B0604020202020204" pitchFamily="34" charset="0"/>
              </a:rPr>
              <a:t>بالنسبة لشدة التمرينات:</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تتميز التمرينات المستخدمة في هذه الطريقة بالشدة المرتفعة. إذ تبلغ في تمرينات الجري حوالي من 80 – 90 من أقصى مستوى للفرد، وتصل في تمرينات التقوية باستخدام الأثقال الإضافية إلى حوالي 75 % من أقصى مستوى الفرد. </a:t>
            </a:r>
            <a:endParaRPr lang="en-US" sz="2800" dirty="0">
              <a:latin typeface="Arial" panose="020B0604020202020204" pitchFamily="34" charset="0"/>
              <a:cs typeface="Arial" panose="020B0604020202020204" pitchFamily="34" charset="0"/>
            </a:endParaRPr>
          </a:p>
          <a:p>
            <a:pPr lvl="0" algn="r" rtl="1"/>
            <a:r>
              <a:rPr lang="ar-IQ" sz="2800" b="1" dirty="0">
                <a:latin typeface="Arial" panose="020B0604020202020204" pitchFamily="34" charset="0"/>
                <a:cs typeface="Arial" panose="020B0604020202020204" pitchFamily="34" charset="0"/>
              </a:rPr>
              <a:t>بالنسبة لحجم التمرينات:</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يرتبط حجم التمرينات في هذه الطريقة بصورة مباشرة بشدة التمرينات المستخدمة. إذ تجد أن حجم التمرينات يقل كنتيجة لزيادة الشدة وذلك بالمقارنة بطريقة التدريب الفتري المنخفض الشدة.</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وعلى ذلك يمكن تكرار تمرينات الجري لحوالي 10 مرات ، وتكرار تمرينات التقوية لحوالي من 8-10 مرات لكل مجموعة. </a:t>
            </a:r>
            <a:endParaRPr lang="en-US" sz="2800" dirty="0">
              <a:latin typeface="Arial" panose="020B0604020202020204" pitchFamily="34" charset="0"/>
              <a:cs typeface="Arial" panose="020B0604020202020204" pitchFamily="34" charset="0"/>
            </a:endParaRPr>
          </a:p>
          <a:p>
            <a:pPr algn="r" rtl="1"/>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0093994"/>
      </p:ext>
    </p:extLst>
  </p:cSld>
  <p:clrMapOvr>
    <a:masterClrMapping/>
  </p:clrMapOvr>
  <mc:AlternateContent xmlns:mc="http://schemas.openxmlformats.org/markup-compatibility/2006">
    <mc:Choice xmlns:p14="http://schemas.microsoft.com/office/powerpoint/2010/main" Requires="p14">
      <p:transition spd="slow" p14:dur="2000" advTm="86520"/>
    </mc:Choice>
    <mc:Fallback>
      <p:transition spd="slow" advTm="8652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D7FC7-A140-406F-AD64-4EFE9F3F7435}"/>
              </a:ext>
            </a:extLst>
          </p:cNvPr>
          <p:cNvSpPr>
            <a:spLocks noGrp="1"/>
          </p:cNvSpPr>
          <p:nvPr>
            <p:ph type="title"/>
          </p:nvPr>
        </p:nvSpPr>
        <p:spPr/>
        <p:txBody>
          <a:bodyPr/>
          <a:lstStyle/>
          <a:p>
            <a:pPr algn="r" rtl="1"/>
            <a:r>
              <a:rPr lang="ar-IQ" b="1" dirty="0">
                <a:latin typeface="Arial" panose="020B0604020202020204" pitchFamily="34" charset="0"/>
                <a:cs typeface="Arial" panose="020B0604020202020204" pitchFamily="34" charset="0"/>
              </a:rPr>
              <a:t>بالنسبة لفترات الراحة البينية:</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1551E64-690F-4E4B-953A-53BEB951C8BE}"/>
              </a:ext>
            </a:extLst>
          </p:cNvPr>
          <p:cNvSpPr>
            <a:spLocks noGrp="1"/>
          </p:cNvSpPr>
          <p:nvPr>
            <p:ph idx="1"/>
          </p:nvPr>
        </p:nvSpPr>
        <p:spPr>
          <a:xfrm>
            <a:off x="852964" y="2147147"/>
            <a:ext cx="9784080" cy="4206240"/>
          </a:xfrm>
        </p:spPr>
        <p:txBody>
          <a:bodyPr>
            <a:normAutofit/>
          </a:bodyPr>
          <a:lstStyle/>
          <a:p>
            <a:pPr algn="r" rtl="1"/>
            <a:r>
              <a:rPr lang="ar-IQ" sz="3200" dirty="0">
                <a:latin typeface="Arial" panose="020B0604020202020204" pitchFamily="34" charset="0"/>
                <a:cs typeface="Arial" panose="020B0604020202020204" pitchFamily="34" charset="0"/>
              </a:rPr>
              <a:t> كنتيجة لزيادة شدة التمرينات فان فترات الراحة البينة تزداد نسبيا ولكنها تصبح أيضا فترات غير كاملة للراحة لكي تتيح للقلب العودة إلى جزء من حالته الطبيعية. وتتراوح ما بين 90 - 180 ثانية بالنسبة للاعبين المتقدمين. أما بالنسبة للاعبين الناشئين فتتراوح ما بين 110 – 240 ثانية مع مراعاة عدم هبوط نبضات القلب إلى ما يزيد عن 110-120 نبضة في الدقيقة. </a:t>
            </a:r>
            <a:endParaRPr lang="en-US" sz="3200" dirty="0">
              <a:latin typeface="Arial" panose="020B0604020202020204" pitchFamily="34" charset="0"/>
              <a:cs typeface="Arial" panose="020B0604020202020204" pitchFamily="34" charset="0"/>
            </a:endParaRPr>
          </a:p>
          <a:p>
            <a:pPr algn="r" rtl="1"/>
            <a:r>
              <a:rPr lang="ar-IQ" sz="3200" dirty="0">
                <a:latin typeface="Arial" panose="020B0604020202020204" pitchFamily="34" charset="0"/>
                <a:cs typeface="Arial" panose="020B0604020202020204" pitchFamily="34" charset="0"/>
              </a:rPr>
              <a:t>     كما يراعي استخدام مبدأ الراحة الايجابية في غضون فترات الراحة البينية مثل أداء تمرينات المشي أو الدحرجة أو تمرينات الاسترخاء.</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3532528"/>
      </p:ext>
    </p:extLst>
  </p:cSld>
  <p:clrMapOvr>
    <a:masterClrMapping/>
  </p:clrMapOvr>
  <mc:AlternateContent xmlns:mc="http://schemas.openxmlformats.org/markup-compatibility/2006">
    <mc:Choice xmlns:p14="http://schemas.microsoft.com/office/powerpoint/2010/main" Requires="p14">
      <p:transition spd="slow" p14:dur="2000" advTm="77359"/>
    </mc:Choice>
    <mc:Fallback>
      <p:transition spd="slow" advTm="7735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00BB-7827-4DA2-B59D-8F0F420069E7}"/>
              </a:ext>
            </a:extLst>
          </p:cNvPr>
          <p:cNvSpPr>
            <a:spLocks noGrp="1"/>
          </p:cNvSpPr>
          <p:nvPr>
            <p:ph type="title"/>
          </p:nvPr>
        </p:nvSpPr>
        <p:spPr/>
        <p:txBody>
          <a:bodyPr>
            <a:normAutofit/>
          </a:bodyPr>
          <a:lstStyle/>
          <a:p>
            <a:pPr algn="ctr"/>
            <a:r>
              <a:rPr lang="ar-IQ" sz="3200" b="1" dirty="0">
                <a:latin typeface="Arial" panose="020B0604020202020204" pitchFamily="34" charset="0"/>
                <a:cs typeface="Arial" panose="020B0604020202020204" pitchFamily="34" charset="0"/>
              </a:rPr>
              <a:t>جدول يمثل تمرينات التدريب الفتري المرتفع الشدة للاعبي العاب القوى (في مسابقات الجري ) وخاصة بالنسبة للاعبين الناشئين تحت 18 سنة</a:t>
            </a:r>
            <a:endParaRPr lang="en-US" sz="3200" dirty="0">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5DB6C7B9-4228-4B64-ADD0-780468FA42E4}"/>
              </a:ext>
            </a:extLst>
          </p:cNvPr>
          <p:cNvGraphicFramePr>
            <a:graphicFrameLocks noGrp="1"/>
          </p:cNvGraphicFramePr>
          <p:nvPr>
            <p:ph idx="1"/>
            <p:extLst>
              <p:ext uri="{D42A27DB-BD31-4B8C-83A1-F6EECF244321}">
                <p14:modId xmlns:p14="http://schemas.microsoft.com/office/powerpoint/2010/main" val="2344587730"/>
              </p:ext>
            </p:extLst>
          </p:nvPr>
        </p:nvGraphicFramePr>
        <p:xfrm>
          <a:off x="954969" y="2257778"/>
          <a:ext cx="9317920" cy="3996265"/>
        </p:xfrm>
        <a:graphic>
          <a:graphicData uri="http://schemas.openxmlformats.org/drawingml/2006/table">
            <a:tbl>
              <a:tblPr rtl="1" firstRow="1" firstCol="1" lastRow="1" lastCol="1" bandRow="1" bandCol="1">
                <a:tableStyleId>{5C22544A-7EE6-4342-B048-85BDC9FD1C3A}</a:tableStyleId>
              </a:tblPr>
              <a:tblGrid>
                <a:gridCol w="2329480">
                  <a:extLst>
                    <a:ext uri="{9D8B030D-6E8A-4147-A177-3AD203B41FA5}">
                      <a16:colId xmlns:a16="http://schemas.microsoft.com/office/drawing/2014/main" val="1329458380"/>
                    </a:ext>
                  </a:extLst>
                </a:gridCol>
                <a:gridCol w="2329480">
                  <a:extLst>
                    <a:ext uri="{9D8B030D-6E8A-4147-A177-3AD203B41FA5}">
                      <a16:colId xmlns:a16="http://schemas.microsoft.com/office/drawing/2014/main" val="3098988796"/>
                    </a:ext>
                  </a:extLst>
                </a:gridCol>
                <a:gridCol w="2329480">
                  <a:extLst>
                    <a:ext uri="{9D8B030D-6E8A-4147-A177-3AD203B41FA5}">
                      <a16:colId xmlns:a16="http://schemas.microsoft.com/office/drawing/2014/main" val="1522231977"/>
                    </a:ext>
                  </a:extLst>
                </a:gridCol>
                <a:gridCol w="2329480">
                  <a:extLst>
                    <a:ext uri="{9D8B030D-6E8A-4147-A177-3AD203B41FA5}">
                      <a16:colId xmlns:a16="http://schemas.microsoft.com/office/drawing/2014/main" val="3607191282"/>
                    </a:ext>
                  </a:extLst>
                </a:gridCol>
              </a:tblGrid>
              <a:tr h="799253">
                <a:tc>
                  <a:txBody>
                    <a:bodyPr/>
                    <a:lstStyle/>
                    <a:p>
                      <a:pPr marL="0" marR="0" algn="ctr" rtl="1">
                        <a:lnSpc>
                          <a:spcPct val="115000"/>
                        </a:lnSpc>
                        <a:spcBef>
                          <a:spcPts val="0"/>
                        </a:spcBef>
                        <a:spcAft>
                          <a:spcPts val="1000"/>
                        </a:spcAft>
                      </a:pPr>
                      <a:r>
                        <a:rPr lang="ar-IQ" sz="1600">
                          <a:effectLst/>
                        </a:rPr>
                        <a:t>مسافة الجري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1000"/>
                        </a:spcAft>
                      </a:pPr>
                      <a:r>
                        <a:rPr lang="ar-IQ" sz="1600">
                          <a:effectLst/>
                        </a:rPr>
                        <a:t>سرعة الجري</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1000"/>
                        </a:spcAft>
                      </a:pPr>
                      <a:r>
                        <a:rPr lang="ar-IQ" sz="1600">
                          <a:effectLst/>
                        </a:rPr>
                        <a:t>فترة الراحة البينية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0">
                        <a:lnSpc>
                          <a:spcPct val="115000"/>
                        </a:lnSpc>
                        <a:spcBef>
                          <a:spcPts val="0"/>
                        </a:spcBef>
                        <a:spcAft>
                          <a:spcPts val="1000"/>
                        </a:spcAft>
                      </a:pPr>
                      <a:r>
                        <a:rPr lang="ar-IQ" sz="1600">
                          <a:effectLst/>
                        </a:rPr>
                        <a:t>عدد مرات التكرار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08127759"/>
                  </a:ext>
                </a:extLst>
              </a:tr>
              <a:tr h="799253">
                <a:tc>
                  <a:txBody>
                    <a:bodyPr/>
                    <a:lstStyle/>
                    <a:p>
                      <a:pPr marL="0" marR="0" algn="ctr" rtl="1">
                        <a:lnSpc>
                          <a:spcPct val="115000"/>
                        </a:lnSpc>
                        <a:spcBef>
                          <a:spcPts val="0"/>
                        </a:spcBef>
                        <a:spcAft>
                          <a:spcPts val="1000"/>
                        </a:spcAft>
                      </a:pPr>
                      <a:r>
                        <a:rPr lang="ar-IQ" sz="1600">
                          <a:effectLst/>
                        </a:rPr>
                        <a:t>100 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18- 14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120- 90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6- 8 مرة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88850024"/>
                  </a:ext>
                </a:extLst>
              </a:tr>
              <a:tr h="799253">
                <a:tc>
                  <a:txBody>
                    <a:bodyPr/>
                    <a:lstStyle/>
                    <a:p>
                      <a:pPr marL="0" marR="0" algn="ctr" rtl="1">
                        <a:lnSpc>
                          <a:spcPct val="115000"/>
                        </a:lnSpc>
                        <a:spcBef>
                          <a:spcPts val="0"/>
                        </a:spcBef>
                        <a:spcAft>
                          <a:spcPts val="1000"/>
                        </a:spcAft>
                      </a:pPr>
                      <a:r>
                        <a:rPr lang="ar-IQ" sz="1600">
                          <a:effectLst/>
                        </a:rPr>
                        <a:t>200 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38- 36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180- 120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6- 8 مرة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93153967"/>
                  </a:ext>
                </a:extLst>
              </a:tr>
              <a:tr h="799253">
                <a:tc>
                  <a:txBody>
                    <a:bodyPr/>
                    <a:lstStyle/>
                    <a:p>
                      <a:pPr marL="0" marR="0" algn="ctr" rtl="1">
                        <a:lnSpc>
                          <a:spcPct val="115000"/>
                        </a:lnSpc>
                        <a:spcBef>
                          <a:spcPts val="0"/>
                        </a:spcBef>
                        <a:spcAft>
                          <a:spcPts val="1000"/>
                        </a:spcAft>
                      </a:pPr>
                      <a:r>
                        <a:rPr lang="ar-IQ" sz="1600">
                          <a:effectLst/>
                        </a:rPr>
                        <a:t>300 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54- 52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180- 120ثانية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4- 6  مرة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055911657"/>
                  </a:ext>
                </a:extLst>
              </a:tr>
              <a:tr h="799253">
                <a:tc>
                  <a:txBody>
                    <a:bodyPr/>
                    <a:lstStyle/>
                    <a:p>
                      <a:pPr marL="0" marR="0" algn="ctr" rtl="1">
                        <a:lnSpc>
                          <a:spcPct val="115000"/>
                        </a:lnSpc>
                        <a:spcBef>
                          <a:spcPts val="0"/>
                        </a:spcBef>
                        <a:spcAft>
                          <a:spcPts val="1000"/>
                        </a:spcAft>
                      </a:pPr>
                      <a:r>
                        <a:rPr lang="ar-IQ" sz="1600">
                          <a:effectLst/>
                        </a:rPr>
                        <a:t>400 م</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95- 75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a:effectLst/>
                        </a:rPr>
                        <a:t>300- 180 ثانية</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rtl="1">
                        <a:lnSpc>
                          <a:spcPct val="115000"/>
                        </a:lnSpc>
                        <a:spcBef>
                          <a:spcPts val="0"/>
                        </a:spcBef>
                        <a:spcAft>
                          <a:spcPts val="1000"/>
                        </a:spcAft>
                      </a:pPr>
                      <a:r>
                        <a:rPr lang="ar-IQ" sz="1600" dirty="0">
                          <a:effectLst/>
                        </a:rPr>
                        <a:t>4- 5   مرة</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03119134"/>
                  </a:ext>
                </a:extLst>
              </a:tr>
            </a:tbl>
          </a:graphicData>
        </a:graphic>
      </p:graphicFrame>
    </p:spTree>
    <p:extLst>
      <p:ext uri="{BB962C8B-B14F-4D97-AF65-F5344CB8AC3E}">
        <p14:creationId xmlns:p14="http://schemas.microsoft.com/office/powerpoint/2010/main" val="3061972249"/>
      </p:ext>
    </p:extLst>
  </p:cSld>
  <p:clrMapOvr>
    <a:masterClrMapping/>
  </p:clrMapOvr>
  <mc:AlternateContent xmlns:mc="http://schemas.openxmlformats.org/markup-compatibility/2006">
    <mc:Choice xmlns:p14="http://schemas.microsoft.com/office/powerpoint/2010/main" Requires="p14">
      <p:transition spd="slow" p14:dur="2000" advTm="90031"/>
    </mc:Choice>
    <mc:Fallback>
      <p:transition spd="slow" advTm="9003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A729-1452-4ED2-AD6E-F19DD41D61CE}"/>
              </a:ext>
            </a:extLst>
          </p:cNvPr>
          <p:cNvSpPr>
            <a:spLocks noGrp="1"/>
          </p:cNvSpPr>
          <p:nvPr>
            <p:ph type="title"/>
          </p:nvPr>
        </p:nvSpPr>
        <p:spPr/>
        <p:txBody>
          <a:bodyPr/>
          <a:lstStyle/>
          <a:p>
            <a:pPr algn="r" rtl="1"/>
            <a:r>
              <a:rPr lang="ar-IQ" dirty="0">
                <a:latin typeface="Arial" panose="020B0604020202020204" pitchFamily="34" charset="0"/>
                <a:cs typeface="Arial" panose="020B0604020202020204" pitchFamily="34" charset="0"/>
              </a:rPr>
              <a:t>مفهوم طرق التدريب:</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5A51FCA-64F3-4EB0-AB22-32952FADAEF8}"/>
              </a:ext>
            </a:extLst>
          </p:cNvPr>
          <p:cNvSpPr>
            <a:spLocks noGrp="1"/>
          </p:cNvSpPr>
          <p:nvPr>
            <p:ph idx="1"/>
          </p:nvPr>
        </p:nvSpPr>
        <p:spPr/>
        <p:txBody>
          <a:bodyPr>
            <a:noAutofit/>
          </a:bodyPr>
          <a:lstStyle/>
          <a:p>
            <a:pPr algn="r" rtl="1"/>
            <a:r>
              <a:rPr lang="ar-IQ" sz="3200" dirty="0">
                <a:latin typeface="Arial" panose="020B0604020202020204" pitchFamily="34" charset="0"/>
                <a:cs typeface="Arial" panose="020B0604020202020204" pitchFamily="34" charset="0"/>
              </a:rPr>
              <a:t>يقصد بطرائق التدريب الرياضي (هي الإعداد الرياضي بمختلف الطرائق والوسائل التي يمكن عن طريق استخدامها في التدريب تنمية وتطوير القدرة الرياضية، والتي تعني أعداده من الجوانب البدنية- المهارية- الخططية- النفسية او المعرفية). </a:t>
            </a:r>
            <a:endParaRPr lang="en-US" sz="3200" dirty="0">
              <a:latin typeface="Arial" panose="020B0604020202020204" pitchFamily="34" charset="0"/>
              <a:cs typeface="Arial" panose="020B0604020202020204" pitchFamily="34" charset="0"/>
            </a:endParaRPr>
          </a:p>
          <a:p>
            <a:pPr algn="r" rtl="1"/>
            <a:r>
              <a:rPr lang="ar-IQ" sz="3200" dirty="0">
                <a:latin typeface="Arial" panose="020B0604020202020204" pitchFamily="34" charset="0"/>
                <a:cs typeface="Arial" panose="020B0604020202020204" pitchFamily="34" charset="0"/>
              </a:rPr>
              <a:t>      وتعرف كذلك بأنها ( المنهجية ذات النظام والاشتراطات المحددة المستخدمة في تطوير المستوى (الحالة) البدنية للاعب).</a:t>
            </a:r>
            <a:endParaRPr lang="en-US" sz="3200" dirty="0">
              <a:latin typeface="Arial" panose="020B0604020202020204" pitchFamily="34" charset="0"/>
              <a:cs typeface="Arial" panose="020B0604020202020204" pitchFamily="34" charset="0"/>
            </a:endParaRPr>
          </a:p>
          <a:p>
            <a:pPr algn="r" rtl="1"/>
            <a:r>
              <a:rPr lang="ar-IQ" sz="3200" dirty="0">
                <a:latin typeface="Arial" panose="020B0604020202020204" pitchFamily="34" charset="0"/>
                <a:cs typeface="Arial" panose="020B0604020202020204" pitchFamily="34" charset="0"/>
              </a:rPr>
              <a:t>      يمكن القول ان طرائق التدريب هي النظام المخطط لايجابية التفاعل بين المدرب واللاعب للسير على الطريق الذي يوصل الى الهدف من التدريب.</a:t>
            </a:r>
            <a:endParaRPr lang="en-US" sz="3200" dirty="0">
              <a:latin typeface="Arial" panose="020B0604020202020204" pitchFamily="34" charset="0"/>
              <a:cs typeface="Arial" panose="020B0604020202020204" pitchFamily="34" charset="0"/>
            </a:endParaRPr>
          </a:p>
          <a:p>
            <a:pPr algn="r" rtl="1"/>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7795118"/>
      </p:ext>
    </p:extLst>
  </p:cSld>
  <p:clrMapOvr>
    <a:masterClrMapping/>
  </p:clrMapOvr>
  <mc:AlternateContent xmlns:mc="http://schemas.openxmlformats.org/markup-compatibility/2006">
    <mc:Choice xmlns:p14="http://schemas.microsoft.com/office/powerpoint/2010/main" Requires="p14">
      <p:transition spd="slow" p14:dur="2000" advTm="31563"/>
    </mc:Choice>
    <mc:Fallback>
      <p:transition spd="slow" advTm="3156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EB735A45-525D-4C6D-A522-1AEA05B8E8BD}"/>
              </a:ext>
            </a:extLst>
          </p:cNvPr>
          <p:cNvGraphicFramePr/>
          <p:nvPr>
            <p:extLst>
              <p:ext uri="{D42A27DB-BD31-4B8C-83A1-F6EECF244321}">
                <p14:modId xmlns:p14="http://schemas.microsoft.com/office/powerpoint/2010/main" val="349169745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0293550"/>
      </p:ext>
    </p:extLst>
  </p:cSld>
  <p:clrMapOvr>
    <a:masterClrMapping/>
  </p:clrMapOvr>
  <mc:AlternateContent xmlns:mc="http://schemas.openxmlformats.org/markup-compatibility/2006">
    <mc:Choice xmlns:p14="http://schemas.microsoft.com/office/powerpoint/2010/main" Requires="p14">
      <p:transition spd="slow" p14:dur="2000" advTm="30946"/>
    </mc:Choice>
    <mc:Fallback>
      <p:transition spd="slow" advTm="309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CC51A-2A36-43E9-BC61-A91618091ADC}"/>
              </a:ext>
            </a:extLst>
          </p:cNvPr>
          <p:cNvSpPr>
            <a:spLocks noGrp="1"/>
          </p:cNvSpPr>
          <p:nvPr>
            <p:ph type="title"/>
          </p:nvPr>
        </p:nvSpPr>
        <p:spPr/>
        <p:txBody>
          <a:bodyPr/>
          <a:lstStyle/>
          <a:p>
            <a:pPr algn="r" rtl="1"/>
            <a:r>
              <a:rPr lang="ar-IQ" dirty="0">
                <a:latin typeface="Arial" panose="020B0604020202020204" pitchFamily="34" charset="0"/>
                <a:cs typeface="Arial" panose="020B0604020202020204" pitchFamily="34" charset="0"/>
              </a:rPr>
              <a:t>اولا:طريقة التدريب المستمر</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D03744E-0554-4145-ABB9-E73B7C333B22}"/>
              </a:ext>
            </a:extLst>
          </p:cNvPr>
          <p:cNvSpPr>
            <a:spLocks noGrp="1"/>
          </p:cNvSpPr>
          <p:nvPr>
            <p:ph idx="1"/>
          </p:nvPr>
        </p:nvSpPr>
        <p:spPr>
          <a:xfrm>
            <a:off x="668741" y="2093186"/>
            <a:ext cx="10645804" cy="4206240"/>
          </a:xfrm>
        </p:spPr>
        <p:txBody>
          <a:bodyPr>
            <a:noAutofit/>
          </a:bodyPr>
          <a:lstStyle/>
          <a:p>
            <a:pPr algn="r" rtl="1"/>
            <a:r>
              <a:rPr lang="ar-IQ" sz="2800" b="1" dirty="0">
                <a:latin typeface="Arial" panose="020B0604020202020204" pitchFamily="34" charset="0"/>
                <a:cs typeface="Arial" panose="020B0604020202020204" pitchFamily="34" charset="0"/>
              </a:rPr>
              <a:t>أهدافها وتأثيرها:</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تهدف طريقة التدريب باستخدام الحمل المستمر- أساسا- إلى تنمية وتطوير التحمل العام ( التحمل الدوري التنفسي). وفي بعض الأحيان تسهم في تنمية التحمل الخاص لدرجة معينة.</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ولطريقة التدريب المستمر أثار فسيولوجية ونفسية هامة، فمن النواحي الفسيولوجية تسهم في ترقية عمل الجهاز الدوري والجهاز التنفسي وتعمل على زيادة قدرة الدم على حمل كمية اكبر من الأوكسجين الغذاء اللازم للاستمرار في بذل الجهد. الأمر الذي يسهم بدرجة كبيرة في زيادة قدرة أجهزة وأعضاء الجسم على التكيف للمجهود البدني الدائم.</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أما من الناحية النفسية فان القدرة على الكفاح في سبيل بذل الجهد الدائم تعتبر من النواحي النفسية الهامة التي تعمل على ترقية السمات الإرادية التي يتأسس عليها التعرف في أنواع الأنشطة الرياضية وخاصة الأنواع التي تتطلب توافر صفة التحمل بصورة أساسية.</a:t>
            </a:r>
            <a:endParaRPr lang="en-US" sz="2800" dirty="0">
              <a:latin typeface="Arial" panose="020B0604020202020204" pitchFamily="34" charset="0"/>
              <a:cs typeface="Arial" panose="020B0604020202020204" pitchFamily="34" charset="0"/>
            </a:endParaRPr>
          </a:p>
          <a:p>
            <a:pPr algn="r" rtl="1"/>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2721448"/>
      </p:ext>
    </p:extLst>
  </p:cSld>
  <p:clrMapOvr>
    <a:masterClrMapping/>
  </p:clrMapOvr>
  <mc:AlternateContent xmlns:mc="http://schemas.openxmlformats.org/markup-compatibility/2006">
    <mc:Choice xmlns:p14="http://schemas.microsoft.com/office/powerpoint/2010/main" Requires="p14">
      <p:transition spd="slow" p14:dur="2000" advTm="25"/>
    </mc:Choice>
    <mc:Fallback>
      <p:transition spd="slow" advTm="2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DC9E9-4538-48B2-B087-6024217F1389}"/>
              </a:ext>
            </a:extLst>
          </p:cNvPr>
          <p:cNvSpPr>
            <a:spLocks noGrp="1"/>
          </p:cNvSpPr>
          <p:nvPr>
            <p:ph type="title"/>
          </p:nvPr>
        </p:nvSpPr>
        <p:spPr>
          <a:xfrm>
            <a:off x="519289" y="397065"/>
            <a:ext cx="10467710" cy="1508760"/>
          </a:xfrm>
        </p:spPr>
        <p:txBody>
          <a:bodyPr>
            <a:noAutofit/>
          </a:bodyPr>
          <a:lstStyle/>
          <a:p>
            <a:pPr algn="r" rtl="1"/>
            <a:r>
              <a:rPr lang="ar-IQ" sz="2400" b="1" dirty="0">
                <a:latin typeface="Arial" panose="020B0604020202020204" pitchFamily="34" charset="0"/>
                <a:cs typeface="Arial" panose="020B0604020202020204" pitchFamily="34" charset="0"/>
              </a:rPr>
              <a:t>خصائصها:</a:t>
            </a:r>
            <a:br>
              <a:rPr lang="en-US"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تتميز طريقة التدريب المستمر بالخصائص التالية:</a:t>
            </a:r>
            <a:br>
              <a:rPr lang="en-US" sz="2400" dirty="0">
                <a:latin typeface="Arial" panose="020B0604020202020204" pitchFamily="34" charset="0"/>
                <a:cs typeface="Arial" panose="020B0604020202020204" pitchFamily="34" charset="0"/>
              </a:rPr>
            </a:br>
            <a:r>
              <a:rPr lang="ar-IQ" sz="2400" b="1" dirty="0">
                <a:latin typeface="Arial" panose="020B0604020202020204" pitchFamily="34" charset="0"/>
                <a:cs typeface="Arial" panose="020B0604020202020204" pitchFamily="34" charset="0"/>
              </a:rPr>
              <a:t>بالنسبة لشدة التمرينات:</a:t>
            </a:r>
            <a:br>
              <a:rPr lang="en-US" sz="2400" dirty="0">
                <a:latin typeface="Arial" panose="020B0604020202020204" pitchFamily="34" charset="0"/>
                <a:cs typeface="Arial" panose="020B0604020202020204" pitchFamily="34" charset="0"/>
              </a:rPr>
            </a:br>
            <a:r>
              <a:rPr lang="ar-IQ" sz="2400" dirty="0">
                <a:latin typeface="Arial" panose="020B0604020202020204" pitchFamily="34" charset="0"/>
                <a:cs typeface="Arial" panose="020B0604020202020204" pitchFamily="34" charset="0"/>
              </a:rPr>
              <a:t> تتراوح شدة التمرينات المستخدمة ما بين 25- 90 % من أقصى مستوى للفرد وحسب الاساليب المستخدمة في تنفيذها فمنها ماهو عالي الشدة ومنها ماهو متوسط وواطئ الشدة.</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43F99BF-8D3D-43F4-BC62-0262AFEDC97F}"/>
              </a:ext>
            </a:extLst>
          </p:cNvPr>
          <p:cNvSpPr>
            <a:spLocks noGrp="1"/>
          </p:cNvSpPr>
          <p:nvPr>
            <p:ph idx="1"/>
          </p:nvPr>
        </p:nvSpPr>
        <p:spPr>
          <a:xfrm>
            <a:off x="1202919" y="2020711"/>
            <a:ext cx="9784080" cy="4440224"/>
          </a:xfrm>
        </p:spPr>
        <p:txBody>
          <a:bodyPr>
            <a:normAutofit lnSpcReduction="10000"/>
          </a:bodyPr>
          <a:lstStyle/>
          <a:p>
            <a:pPr algn="r" rtl="1"/>
            <a:r>
              <a:rPr lang="ar-IQ" sz="2400" b="1" dirty="0">
                <a:latin typeface="Arial" panose="020B0604020202020204" pitchFamily="34" charset="0"/>
                <a:cs typeface="Arial" panose="020B0604020202020204" pitchFamily="34" charset="0"/>
              </a:rPr>
              <a:t>بالنسبة لحجم التمرينات: </a:t>
            </a:r>
          </a:p>
          <a:p>
            <a:pPr algn="r" rtl="1"/>
            <a:r>
              <a:rPr lang="ar-IQ" sz="2400" dirty="0">
                <a:latin typeface="Arial" panose="020B0604020202020204" pitchFamily="34" charset="0"/>
                <a:cs typeface="Arial" panose="020B0604020202020204" pitchFamily="34" charset="0"/>
              </a:rPr>
              <a:t>تتميز بزيادة مقدار حجم التمرينات عن طريق زيادة طول فترة الأداء سواء بواسطة الأداء المستمر أو بواسطة زيادة عدد مرات التكرار.</a:t>
            </a:r>
            <a:endParaRPr lang="en-US" sz="2400" dirty="0">
              <a:latin typeface="Arial" panose="020B0604020202020204" pitchFamily="34" charset="0"/>
              <a:cs typeface="Arial" panose="020B0604020202020204" pitchFamily="34" charset="0"/>
            </a:endParaRPr>
          </a:p>
          <a:p>
            <a:pPr lvl="1" algn="r" rtl="1"/>
            <a:r>
              <a:rPr lang="ar-IQ" sz="2400" b="1" dirty="0">
                <a:latin typeface="Arial" panose="020B0604020202020204" pitchFamily="34" charset="0"/>
                <a:cs typeface="Arial" panose="020B0604020202020204" pitchFamily="34" charset="0"/>
              </a:rPr>
              <a:t>بالنسبة لفترات الراحة البينية:</a:t>
            </a:r>
            <a:endParaRPr lang="en-US" sz="2400" dirty="0">
              <a:latin typeface="Arial" panose="020B0604020202020204" pitchFamily="34" charset="0"/>
              <a:cs typeface="Arial" panose="020B0604020202020204" pitchFamily="34" charset="0"/>
            </a:endParaRPr>
          </a:p>
          <a:p>
            <a:pPr algn="r" rtl="1"/>
            <a:r>
              <a:rPr lang="ar-IQ" sz="2400" dirty="0">
                <a:latin typeface="Arial" panose="020B0604020202020204" pitchFamily="34" charset="0"/>
                <a:cs typeface="Arial" panose="020B0604020202020204" pitchFamily="34" charset="0"/>
              </a:rPr>
              <a:t>تؤدي تمرينات بصورة مستمرة لا تتخللها فترات للراحة البينية.</a:t>
            </a:r>
            <a:endParaRPr lang="en-US" sz="2400" dirty="0">
              <a:latin typeface="Arial" panose="020B0604020202020204" pitchFamily="34" charset="0"/>
              <a:cs typeface="Arial" panose="020B0604020202020204" pitchFamily="34" charset="0"/>
            </a:endParaRPr>
          </a:p>
          <a:p>
            <a:pPr algn="r" rtl="1"/>
            <a:r>
              <a:rPr lang="ar-IQ" sz="2400" dirty="0">
                <a:latin typeface="Arial" panose="020B0604020202020204" pitchFamily="34" charset="0"/>
                <a:cs typeface="Arial" panose="020B0604020202020204" pitchFamily="34" charset="0"/>
              </a:rPr>
              <a:t> وهناك نقطة هامة ينبغي مراعاتها بالنسبة لتشكيل عناصر حمل التدريب (الشدة والحجم) في طريقة التدريب المستمر، وتتلخص في ضرورة تشكيل شدة وحجم التمرينات المستخدمة بطريقة معينة تستطيع فيها أجهزة وأعضاء الجسم العمل في حالة معينة يطلق عليها مصطلح (حالة الثبات) وهذا يعني تشكيل حمل التدريب ( شدة وحجم التمرينات) بصورة تستطيع فيها الدورة الدموية أو التنفس أن تمد العضلات بحاجتها الكاملة من الأوكسجين حتى تتم بذلك التفاعلات الكيمائية في وجود الأوكسجين، مما يسهم في استمرار تحديد المواد المخزونة للطاقة ويذلك تتمكن العضلات في الاستمرار في بذل الجهد لفترة طويلة دون ظهور التعب.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6985140"/>
      </p:ext>
    </p:extLst>
  </p:cSld>
  <p:clrMapOvr>
    <a:masterClrMapping/>
  </p:clrMapOvr>
  <mc:AlternateContent xmlns:mc="http://schemas.openxmlformats.org/markup-compatibility/2006">
    <mc:Choice xmlns:p14="http://schemas.microsoft.com/office/powerpoint/2010/main" Requires="p14">
      <p:transition spd="slow" p14:dur="2000" advTm="120750"/>
    </mc:Choice>
    <mc:Fallback>
      <p:transition spd="slow" advTm="12075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2B361-21BF-430D-9239-D82ACD1E6904}"/>
              </a:ext>
            </a:extLst>
          </p:cNvPr>
          <p:cNvSpPr>
            <a:spLocks noGrp="1"/>
          </p:cNvSpPr>
          <p:nvPr>
            <p:ph type="title"/>
          </p:nvPr>
        </p:nvSpPr>
        <p:spPr/>
        <p:txBody>
          <a:bodyPr/>
          <a:lstStyle/>
          <a:p>
            <a:pPr algn="r" rtl="1"/>
            <a:r>
              <a:rPr lang="ar-IQ" b="1" dirty="0">
                <a:latin typeface="Arial" panose="020B0604020202020204" pitchFamily="34" charset="0"/>
                <a:cs typeface="Arial" panose="020B0604020202020204" pitchFamily="34" charset="0"/>
              </a:rPr>
              <a:t>نماذج للتمرينات المستخدمة:</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5BE2032-26F8-4B52-A903-6A6515B91994}"/>
              </a:ext>
            </a:extLst>
          </p:cNvPr>
          <p:cNvSpPr>
            <a:spLocks noGrp="1"/>
          </p:cNvSpPr>
          <p:nvPr>
            <p:ph idx="1"/>
          </p:nvPr>
        </p:nvSpPr>
        <p:spPr/>
        <p:txBody>
          <a:bodyPr>
            <a:noAutofit/>
          </a:bodyPr>
          <a:lstStyle/>
          <a:p>
            <a:pPr algn="r" rtl="1"/>
            <a:r>
              <a:rPr lang="ar-IQ" sz="3200" dirty="0">
                <a:latin typeface="Arial" panose="020B0604020202020204" pitchFamily="34" charset="0"/>
                <a:cs typeface="Arial" panose="020B0604020202020204" pitchFamily="34" charset="0"/>
              </a:rPr>
              <a:t>من أهم أنواع التمرينات المستخدمة في طريقة التدريب المستمر هي تمرينات الجري والسباحة والتمرينات البدنية الحرة بدون أدوات ( أي باستخدام مقاومة ثقل الجسم). وهناك نقطة هامة ينبغي مراعاتها بالنسبة لهذه الطريقة وهي ضرورة زيادة حمل التمرينات المستخدمة بصورة تدريجية حتى تستطيع أجهزة وأعضاء الجسم التكيف للمزيد من الجهد البدني.</a:t>
            </a:r>
          </a:p>
          <a:p>
            <a:pPr algn="r" rtl="1"/>
            <a:r>
              <a:rPr lang="ar-IQ" sz="3200" dirty="0">
                <a:latin typeface="Arial" panose="020B0604020202020204" pitchFamily="34" charset="0"/>
                <a:cs typeface="Arial" panose="020B0604020202020204" pitchFamily="34" charset="0"/>
              </a:rPr>
              <a:t>وينبغي ضرورة مراعاة التناسب الصحيح بين شدة التمرينات وحجمها. فعلى سبيل المثال يمكن زيادة سرعة الجري أو السباحة مع تثبيت طول المسافة، أو مع تثبيت المدة اللازمة للأداء – وهذا يعني عدم زيادة عاملي الشدة والحجم دفعة واحدة.</a:t>
            </a:r>
            <a:endParaRPr lang="en-US" sz="3200" dirty="0">
              <a:latin typeface="Arial" panose="020B0604020202020204" pitchFamily="34" charset="0"/>
              <a:cs typeface="Arial" panose="020B0604020202020204" pitchFamily="34" charset="0"/>
            </a:endParaRPr>
          </a:p>
          <a:p>
            <a:pPr algn="r" rtl="1"/>
            <a:endParaRPr lang="ar-IQ" sz="3200" dirty="0">
              <a:latin typeface="Arial" panose="020B0604020202020204" pitchFamily="34" charset="0"/>
              <a:cs typeface="Arial" panose="020B0604020202020204" pitchFamily="34" charset="0"/>
            </a:endParaRPr>
          </a:p>
          <a:p>
            <a:pPr algn="r" rtl="1"/>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2914644"/>
      </p:ext>
    </p:extLst>
  </p:cSld>
  <p:clrMapOvr>
    <a:masterClrMapping/>
  </p:clrMapOvr>
  <mc:AlternateContent xmlns:mc="http://schemas.openxmlformats.org/markup-compatibility/2006">
    <mc:Choice xmlns:p14="http://schemas.microsoft.com/office/powerpoint/2010/main" Requires="p14">
      <p:transition spd="slow" p14:dur="2000" advTm="38713"/>
    </mc:Choice>
    <mc:Fallback>
      <p:transition spd="slow" advTm="3871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429FF-4E7A-4456-8932-1A0B3E212815}"/>
              </a:ext>
            </a:extLst>
          </p:cNvPr>
          <p:cNvSpPr>
            <a:spLocks noGrp="1"/>
          </p:cNvSpPr>
          <p:nvPr>
            <p:ph type="title"/>
          </p:nvPr>
        </p:nvSpPr>
        <p:spPr/>
        <p:txBody>
          <a:bodyPr/>
          <a:lstStyle/>
          <a:p>
            <a:pPr algn="r" rtl="1"/>
            <a:r>
              <a:rPr lang="ar-IQ" b="1" dirty="0">
                <a:latin typeface="Arial" panose="020B0604020202020204" pitchFamily="34" charset="0"/>
                <a:cs typeface="Arial" panose="020B0604020202020204" pitchFamily="34" charset="0"/>
              </a:rPr>
              <a:t>ثانيا: طريقة التدريب الفتري.</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CF1BAA9-73F8-4AB8-ADED-C84069604AD4}"/>
              </a:ext>
            </a:extLst>
          </p:cNvPr>
          <p:cNvSpPr>
            <a:spLocks noGrp="1"/>
          </p:cNvSpPr>
          <p:nvPr>
            <p:ph idx="1"/>
          </p:nvPr>
        </p:nvSpPr>
        <p:spPr>
          <a:xfrm>
            <a:off x="406400" y="2192303"/>
            <a:ext cx="10659621" cy="4206240"/>
          </a:xfrm>
        </p:spPr>
        <p:txBody>
          <a:bodyPr>
            <a:noAutofit/>
          </a:bodyPr>
          <a:lstStyle/>
          <a:p>
            <a:pPr algn="r" rtl="1"/>
            <a:r>
              <a:rPr lang="ar-IQ" sz="2800" dirty="0">
                <a:latin typeface="Arial" panose="020B0604020202020204" pitchFamily="34" charset="0"/>
                <a:cs typeface="Arial" panose="020B0604020202020204" pitchFamily="34" charset="0"/>
              </a:rPr>
              <a:t>ويقصد بطريقة التدريب الفتري (هي طريقة من طرائق التدريب الأساسية لتحسين مستوى القدرات البدنية والمهارية معتمدا على التكيف بين فترات العمل والراحة البدنية المستحسنة). </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وفي الوقت الحالي تستخدم طريقة التدريب الفتري كطريقة هامة من طرق التدريب في معظم أنواع الأنشطة الرياضية لتنمية صفات القوة العضلية والسرعة والتحمل، وكذلك الصفات البدنية المركبة من الصفات السابقة مثل تحمل القوة ، وتحمل السرعة، والقوة المميزة بالسرعة.</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والتدريب الفتري طريقة من الطرق التدريب تتميز بالتبادل المتتالي لبذل الجهد والراحة. ويرى بعض العلماء أن مصطلح التدريب الفتري نسبة إلى فترة الراحة البينية بين كل تمرين والتمرين الذي يليه.  وتنقسم طريقة التدريب الفتري الحديثة الى نوعين تختلف كل منهما عن الأخرى طبقا لدرجة الحمل كما تختلفان في درجة تأثيرهما على تنمية الصفات البدنية.</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5048935"/>
      </p:ext>
    </p:extLst>
  </p:cSld>
  <p:clrMapOvr>
    <a:masterClrMapping/>
  </p:clrMapOvr>
  <mc:AlternateContent xmlns:mc="http://schemas.openxmlformats.org/markup-compatibility/2006">
    <mc:Choice xmlns:p14="http://schemas.microsoft.com/office/powerpoint/2010/main" Requires="p14">
      <p:transition spd="slow" p14:dur="2000" advTm="62548"/>
    </mc:Choice>
    <mc:Fallback>
      <p:transition spd="slow" advTm="6254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B7B66C04-BE95-4163-AD8C-F5ADFE819500}"/>
              </a:ext>
            </a:extLst>
          </p:cNvPr>
          <p:cNvGraphicFramePr/>
          <p:nvPr>
            <p:extLst>
              <p:ext uri="{D42A27DB-BD31-4B8C-83A1-F6EECF244321}">
                <p14:modId xmlns:p14="http://schemas.microsoft.com/office/powerpoint/2010/main" val="279417333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7812491"/>
      </p:ext>
    </p:extLst>
  </p:cSld>
  <p:clrMapOvr>
    <a:masterClrMapping/>
  </p:clrMapOvr>
  <mc:AlternateContent xmlns:mc="http://schemas.openxmlformats.org/markup-compatibility/2006">
    <mc:Choice xmlns:p14="http://schemas.microsoft.com/office/powerpoint/2010/main" Requires="p14">
      <p:transition spd="slow" p14:dur="2000" advTm="31308"/>
    </mc:Choice>
    <mc:Fallback>
      <p:transition spd="slow" advTm="3130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67C9C-D357-4582-B635-281FB5EE1CC5}"/>
              </a:ext>
            </a:extLst>
          </p:cNvPr>
          <p:cNvSpPr>
            <a:spLocks noGrp="1"/>
          </p:cNvSpPr>
          <p:nvPr>
            <p:ph type="title"/>
          </p:nvPr>
        </p:nvSpPr>
        <p:spPr/>
        <p:txBody>
          <a:bodyPr/>
          <a:lstStyle/>
          <a:p>
            <a:pPr algn="r" rtl="1"/>
            <a:r>
              <a:rPr lang="ar-IQ" b="1" dirty="0">
                <a:latin typeface="Arial" panose="020B0604020202020204" pitchFamily="34" charset="0"/>
                <a:cs typeface="Arial" panose="020B0604020202020204" pitchFamily="34" charset="0"/>
              </a:rPr>
              <a:t>التدريب الفتري المنخفض الشدة:</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5ED4B3F-5FF7-40CB-9F00-6AEF3D6F4587}"/>
              </a:ext>
            </a:extLst>
          </p:cNvPr>
          <p:cNvSpPr>
            <a:spLocks noGrp="1"/>
          </p:cNvSpPr>
          <p:nvPr>
            <p:ph idx="1"/>
          </p:nvPr>
        </p:nvSpPr>
        <p:spPr/>
        <p:txBody>
          <a:bodyPr>
            <a:normAutofit/>
          </a:bodyPr>
          <a:lstStyle/>
          <a:p>
            <a:pPr algn="r" rtl="1"/>
            <a:r>
              <a:rPr lang="ar-IQ" sz="2800" b="1" dirty="0">
                <a:latin typeface="Arial" panose="020B0604020202020204" pitchFamily="34" charset="0"/>
                <a:cs typeface="Arial" panose="020B0604020202020204" pitchFamily="34" charset="0"/>
              </a:rPr>
              <a:t>أهدافها وتأثيرها:</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تهدف طريقة التدريب الفتري المنخفض الشدة الى تنمية الصفات البدنية التالية:</a:t>
            </a:r>
            <a:endParaRPr lang="en-US" sz="2800" dirty="0">
              <a:latin typeface="Arial" panose="020B0604020202020204" pitchFamily="34" charset="0"/>
              <a:cs typeface="Arial" panose="020B0604020202020204" pitchFamily="34" charset="0"/>
            </a:endParaRPr>
          </a:p>
          <a:p>
            <a:pPr lvl="1" algn="r" rtl="1"/>
            <a:r>
              <a:rPr lang="ar-IQ" sz="2800" dirty="0">
                <a:latin typeface="Arial" panose="020B0604020202020204" pitchFamily="34" charset="0"/>
                <a:cs typeface="Arial" panose="020B0604020202020204" pitchFamily="34" charset="0"/>
              </a:rPr>
              <a:t>التحمل العام (التحمل الدوري التنفسي).</a:t>
            </a:r>
            <a:endParaRPr lang="en-US" sz="2800" dirty="0">
              <a:latin typeface="Arial" panose="020B0604020202020204" pitchFamily="34" charset="0"/>
              <a:cs typeface="Arial" panose="020B0604020202020204" pitchFamily="34" charset="0"/>
            </a:endParaRPr>
          </a:p>
          <a:p>
            <a:pPr lvl="1" algn="r" rtl="1"/>
            <a:r>
              <a:rPr lang="ar-IQ" sz="2800" dirty="0">
                <a:latin typeface="Arial" panose="020B0604020202020204" pitchFamily="34" charset="0"/>
                <a:cs typeface="Arial" panose="020B0604020202020204" pitchFamily="34" charset="0"/>
              </a:rPr>
              <a:t>التحمل الخاص.</a:t>
            </a:r>
            <a:endParaRPr lang="en-US" sz="2800" dirty="0">
              <a:latin typeface="Arial" panose="020B0604020202020204" pitchFamily="34" charset="0"/>
              <a:cs typeface="Arial" panose="020B0604020202020204" pitchFamily="34" charset="0"/>
            </a:endParaRPr>
          </a:p>
          <a:p>
            <a:pPr lvl="1" algn="r" rtl="1"/>
            <a:r>
              <a:rPr lang="ar-IQ" sz="2800" dirty="0">
                <a:latin typeface="Arial" panose="020B0604020202020204" pitchFamily="34" charset="0"/>
                <a:cs typeface="Arial" panose="020B0604020202020204" pitchFamily="34" charset="0"/>
              </a:rPr>
              <a:t>تحمل القوة.</a:t>
            </a:r>
            <a:endParaRPr lang="en-US" sz="2800" dirty="0">
              <a:latin typeface="Arial" panose="020B0604020202020204" pitchFamily="34" charset="0"/>
              <a:cs typeface="Arial" panose="020B0604020202020204" pitchFamily="34" charset="0"/>
            </a:endParaRPr>
          </a:p>
          <a:p>
            <a:pPr algn="r" rtl="1"/>
            <a:r>
              <a:rPr lang="ar-IQ" sz="2800" dirty="0">
                <a:latin typeface="Arial" panose="020B0604020202020204" pitchFamily="34" charset="0"/>
                <a:cs typeface="Arial" panose="020B0604020202020204" pitchFamily="34" charset="0"/>
              </a:rPr>
              <a:t>      وتؤدي طريقة التدريب هذه إلى ترقية عمل الجهازين الدوري والتنفسي وذلك من خلال تحسين السعة الحيوية للرئتين وسعة القلب بالإضافة إلى العمل على زيادة قدرة الدم على حمل المزيد من الأكسجين كما تؤدي إلى تنمية قدرة الفرد على التكيف للمجهود البدني المبذول الأمر الذي يؤدي إلى تأخر ظهور التعب. </a:t>
            </a:r>
            <a:endParaRPr lang="en-US" sz="2800" dirty="0">
              <a:latin typeface="Arial" panose="020B0604020202020204" pitchFamily="34" charset="0"/>
              <a:cs typeface="Arial" panose="020B0604020202020204" pitchFamily="34" charset="0"/>
            </a:endParaRPr>
          </a:p>
          <a:p>
            <a:pPr algn="r" rtl="1"/>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9217863"/>
      </p:ext>
    </p:extLst>
  </p:cSld>
  <p:clrMapOvr>
    <a:masterClrMapping/>
  </p:clrMapOvr>
  <mc:AlternateContent xmlns:mc="http://schemas.openxmlformats.org/markup-compatibility/2006">
    <mc:Choice xmlns:p14="http://schemas.microsoft.com/office/powerpoint/2010/main" Requires="p14">
      <p:transition spd="slow" p14:dur="2000" advTm="81636"/>
    </mc:Choice>
    <mc:Fallback>
      <p:transition spd="slow" advTm="81636"/>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202</TotalTime>
  <Words>1460</Words>
  <Application>Microsoft Office PowerPoint</Application>
  <PresentationFormat>Widescreen</PresentationFormat>
  <Paragraphs>109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Andalus</vt:lpstr>
      <vt:lpstr>Arial</vt:lpstr>
      <vt:lpstr>Calibri</vt:lpstr>
      <vt:lpstr>Corbel</vt:lpstr>
      <vt:lpstr>Wingdings</vt:lpstr>
      <vt:lpstr>Banded</vt:lpstr>
      <vt:lpstr> طرق التدريب الرياضي</vt:lpstr>
      <vt:lpstr>مفهوم طرق التدريب:</vt:lpstr>
      <vt:lpstr>PowerPoint Presentation</vt:lpstr>
      <vt:lpstr>اولا:طريقة التدريب المستمر</vt:lpstr>
      <vt:lpstr>خصائصها: تتميز طريقة التدريب المستمر بالخصائص التالية: بالنسبة لشدة التمرينات:  تتراوح شدة التمرينات المستخدمة ما بين 25- 90 % من أقصى مستوى للفرد وحسب الاساليب المستخدمة في تنفيذها فمنها ماهو عالي الشدة ومنها ماهو متوسط وواطئ الشدة. </vt:lpstr>
      <vt:lpstr>نماذج للتمرينات المستخدمة:</vt:lpstr>
      <vt:lpstr>ثانيا: طريقة التدريب الفتري.</vt:lpstr>
      <vt:lpstr>PowerPoint Presentation</vt:lpstr>
      <vt:lpstr>التدريب الفتري المنخفض الشدة:</vt:lpstr>
      <vt:lpstr>خصائص حمل التدريب الفتري المنخفض الشدة:</vt:lpstr>
      <vt:lpstr>بالنسبة لحجم التمرين</vt:lpstr>
      <vt:lpstr>بالنسبة الى فترات الراحة البينية:</vt:lpstr>
      <vt:lpstr>جدول يمثل تمرينات التدريب الفتري المنخفض الشدة للاعبي العاب القوى (في مسابقات الجري ) وخاصة بالنسبة للاعبين الناشئين تحت 18 سنة</vt:lpstr>
      <vt:lpstr>طريقة التدريب الفتري المرتفع الشدة:</vt:lpstr>
      <vt:lpstr>خصائصها:       تتميز طريقة التدريب الفتري المرتفع الشدة بالخصائص التالية:</vt:lpstr>
      <vt:lpstr>بالنسبة لفترات الراحة البينية: </vt:lpstr>
      <vt:lpstr>جدول يمثل تمرينات التدريب الفتري المرتفع الشدة للاعبي العاب القوى (في مسابقات الجري ) وخاصة بالنسبة للاعبين الناشئين تحت 18 سنة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طرق التدريب الرياضي</dc:title>
  <dc:creator>mushassan_23@hotmail.com</dc:creator>
  <cp:lastModifiedBy>eng</cp:lastModifiedBy>
  <cp:revision>22</cp:revision>
  <dcterms:created xsi:type="dcterms:W3CDTF">2020-12-05T14:05:34Z</dcterms:created>
  <dcterms:modified xsi:type="dcterms:W3CDTF">2020-12-05T21:37:13Z</dcterms:modified>
</cp:coreProperties>
</file>