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68" r:id="rId4"/>
    <p:sldId id="259" r:id="rId5"/>
    <p:sldId id="261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99CC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964706-B7BA-4052-AF4B-92ABA2A012F7}" type="datetimeFigureOut">
              <a:rPr lang="ar-IQ" smtClean="0"/>
              <a:t>26/11/1441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DE0ED8-11C4-46A6-AF47-0E882A946E8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64706-B7BA-4052-AF4B-92ABA2A012F7}" type="datetimeFigureOut">
              <a:rPr lang="ar-IQ" smtClean="0"/>
              <a:t>26/11/1441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DE0ED8-11C4-46A6-AF47-0E882A946E8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64706-B7BA-4052-AF4B-92ABA2A012F7}" type="datetimeFigureOut">
              <a:rPr lang="ar-IQ" smtClean="0"/>
              <a:t>26/11/1441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DE0ED8-11C4-46A6-AF47-0E882A946E8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64706-B7BA-4052-AF4B-92ABA2A012F7}" type="datetimeFigureOut">
              <a:rPr lang="ar-IQ" smtClean="0"/>
              <a:t>26/11/1441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DE0ED8-11C4-46A6-AF47-0E882A946E85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64706-B7BA-4052-AF4B-92ABA2A012F7}" type="datetimeFigureOut">
              <a:rPr lang="ar-IQ" smtClean="0"/>
              <a:t>26/11/1441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DE0ED8-11C4-46A6-AF47-0E882A946E85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64706-B7BA-4052-AF4B-92ABA2A012F7}" type="datetimeFigureOut">
              <a:rPr lang="ar-IQ" smtClean="0"/>
              <a:t>26/11/1441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DE0ED8-11C4-46A6-AF47-0E882A946E85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64706-B7BA-4052-AF4B-92ABA2A012F7}" type="datetimeFigureOut">
              <a:rPr lang="ar-IQ" smtClean="0"/>
              <a:t>26/11/1441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DE0ED8-11C4-46A6-AF47-0E882A946E8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64706-B7BA-4052-AF4B-92ABA2A012F7}" type="datetimeFigureOut">
              <a:rPr lang="ar-IQ" smtClean="0"/>
              <a:t>26/11/1441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DE0ED8-11C4-46A6-AF47-0E882A946E85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64706-B7BA-4052-AF4B-92ABA2A012F7}" type="datetimeFigureOut">
              <a:rPr lang="ar-IQ" smtClean="0"/>
              <a:t>26/11/1441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DE0ED8-11C4-46A6-AF47-0E882A946E8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6964706-B7BA-4052-AF4B-92ABA2A012F7}" type="datetimeFigureOut">
              <a:rPr lang="ar-IQ" smtClean="0"/>
              <a:t>26/11/1441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DE0ED8-11C4-46A6-AF47-0E882A946E8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964706-B7BA-4052-AF4B-92ABA2A012F7}" type="datetimeFigureOut">
              <a:rPr lang="ar-IQ" smtClean="0"/>
              <a:t>26/11/1441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DE0ED8-11C4-46A6-AF47-0E882A946E85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964706-B7BA-4052-AF4B-92ABA2A012F7}" type="datetimeFigureOut">
              <a:rPr lang="ar-IQ" smtClean="0"/>
              <a:t>26/11/1441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DE0ED8-11C4-46A6-AF47-0E882A946E85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خلفيات بوربوينت 2019 HD ناعمة وهادئة بدون حقوق _ مصراوى الشامل_files\blogger-image--1414650132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323528" y="836712"/>
            <a:ext cx="4464496" cy="309634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FF0000"/>
                </a:solidFill>
                <a:cs typeface="Khalid Art bold" pitchFamily="2" charset="-78"/>
              </a:rPr>
              <a:t>المستنصرية</a:t>
            </a:r>
            <a:br>
              <a:rPr lang="ar-IQ" sz="2800" b="1" dirty="0" smtClean="0">
                <a:solidFill>
                  <a:srgbClr val="FF0000"/>
                </a:solidFill>
                <a:cs typeface="Khalid Art bold" pitchFamily="2" charset="-78"/>
              </a:rPr>
            </a:br>
            <a:r>
              <a:rPr lang="ar-IQ" sz="2800" b="1" dirty="0" smtClean="0">
                <a:solidFill>
                  <a:srgbClr val="FF0000"/>
                </a:solidFill>
                <a:cs typeface="Khalid Art bold" pitchFamily="2" charset="-78"/>
              </a:rPr>
              <a:t>كلية الهندسة</a:t>
            </a:r>
            <a:br>
              <a:rPr lang="ar-IQ" sz="2800" b="1" dirty="0" smtClean="0">
                <a:solidFill>
                  <a:srgbClr val="FF0000"/>
                </a:solidFill>
                <a:cs typeface="Khalid Art bold" pitchFamily="2" charset="-78"/>
              </a:rPr>
            </a:br>
            <a:r>
              <a:rPr lang="ar-IQ" sz="2800" b="1" dirty="0" smtClean="0">
                <a:solidFill>
                  <a:srgbClr val="FF0000"/>
                </a:solidFill>
                <a:cs typeface="Khalid Art bold" pitchFamily="2" charset="-78"/>
              </a:rPr>
              <a:t>قسم الميكانيك</a:t>
            </a:r>
            <a:br>
              <a:rPr lang="ar-IQ" sz="2800" b="1" dirty="0" smtClean="0">
                <a:solidFill>
                  <a:srgbClr val="FF0000"/>
                </a:solidFill>
                <a:cs typeface="Khalid Art bold" pitchFamily="2" charset="-78"/>
              </a:rPr>
            </a:br>
            <a:r>
              <a:rPr lang="ar-IQ" sz="2800" b="1" dirty="0" smtClean="0">
                <a:solidFill>
                  <a:srgbClr val="FFFF00"/>
                </a:solidFill>
                <a:cs typeface="Khalid Art bold" pitchFamily="2" charset="-78"/>
              </a:rPr>
              <a:t/>
            </a:r>
            <a:br>
              <a:rPr lang="ar-IQ" sz="2800" b="1" dirty="0" smtClean="0">
                <a:solidFill>
                  <a:srgbClr val="FFFF00"/>
                </a:solidFill>
                <a:cs typeface="Khalid Art bold" pitchFamily="2" charset="-78"/>
              </a:rPr>
            </a:br>
            <a:r>
              <a:rPr lang="ar-IQ" sz="2800" b="1" dirty="0" smtClean="0">
                <a:solidFill>
                  <a:srgbClr val="7030A0"/>
                </a:solidFill>
                <a:cs typeface="Khalid Art bold" pitchFamily="2" charset="-78"/>
              </a:rPr>
              <a:t>مادة: اللغة العربية</a:t>
            </a:r>
            <a:br>
              <a:rPr lang="ar-IQ" sz="2800" b="1" dirty="0" smtClean="0">
                <a:solidFill>
                  <a:srgbClr val="7030A0"/>
                </a:solidFill>
                <a:cs typeface="Khalid Art bold" pitchFamily="2" charset="-78"/>
              </a:rPr>
            </a:br>
            <a:r>
              <a:rPr lang="ar-IQ" sz="2800" b="1" dirty="0" smtClean="0">
                <a:solidFill>
                  <a:srgbClr val="7030A0"/>
                </a:solidFill>
                <a:cs typeface="Khalid Art bold" pitchFamily="2" charset="-78"/>
              </a:rPr>
              <a:t>م. سفانة طارق ابراهيم</a:t>
            </a:r>
            <a:br>
              <a:rPr lang="ar-IQ" sz="2800" b="1" dirty="0" smtClean="0">
                <a:solidFill>
                  <a:srgbClr val="7030A0"/>
                </a:solidFill>
                <a:cs typeface="Khalid Art bold" pitchFamily="2" charset="-78"/>
              </a:rPr>
            </a:br>
            <a:endParaRPr lang="ar-IQ" sz="2800" b="1" dirty="0">
              <a:cs typeface="Khalid Art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8791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9552" y="980728"/>
            <a:ext cx="8280920" cy="41044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IQ" sz="2800" b="1" dirty="0" smtClean="0"/>
          </a:p>
          <a:p>
            <a:endParaRPr lang="ar-IQ" sz="2800" b="1" dirty="0"/>
          </a:p>
          <a:p>
            <a:endParaRPr lang="ar-IQ" sz="2800" b="1" dirty="0" smtClean="0"/>
          </a:p>
          <a:p>
            <a:r>
              <a:rPr lang="ar-SA" sz="2800" b="1" u="sng" dirty="0" smtClean="0">
                <a:solidFill>
                  <a:srgbClr val="FF0000"/>
                </a:solidFill>
              </a:rPr>
              <a:t>الناضر </a:t>
            </a:r>
            <a:r>
              <a:rPr lang="ar-SA" sz="2800" b="1" u="sng" dirty="0">
                <a:solidFill>
                  <a:srgbClr val="FF0000"/>
                </a:solidFill>
              </a:rPr>
              <a:t>والناظر </a:t>
            </a:r>
            <a:endParaRPr lang="en-US" sz="2800" u="sng" dirty="0">
              <a:solidFill>
                <a:srgbClr val="FF0000"/>
              </a:solidFill>
            </a:endParaRPr>
          </a:p>
          <a:p>
            <a:pPr marL="457200" indent="-457200" algn="just">
              <a:buFont typeface="Arial" charset="0"/>
              <a:buChar char="•"/>
            </a:pPr>
            <a:r>
              <a:rPr lang="ar-SA" sz="2800" b="1" u="sng" dirty="0" smtClean="0">
                <a:solidFill>
                  <a:srgbClr val="FF0000"/>
                </a:solidFill>
              </a:rPr>
              <a:t>(</a:t>
            </a:r>
            <a:r>
              <a:rPr lang="ar-SA" sz="2800" b="1" u="sng" dirty="0">
                <a:solidFill>
                  <a:srgbClr val="FF0000"/>
                </a:solidFill>
              </a:rPr>
              <a:t>الناضر) </a:t>
            </a:r>
            <a:r>
              <a:rPr lang="ar-SA" sz="2800" dirty="0"/>
              <a:t>بالضاد اسم فاعل من نضر الله الشيء: إذا نعمه وحسنه فهو ناضر، قال الله تعالى</a:t>
            </a:r>
            <a:r>
              <a:rPr lang="ar-SA" sz="2800" dirty="0" smtClean="0"/>
              <a:t>:</a:t>
            </a:r>
            <a:r>
              <a:rPr lang="en-US" sz="2800" dirty="0" smtClean="0"/>
              <a:t>}</a:t>
            </a:r>
            <a:r>
              <a:rPr lang="ar-IQ" sz="2800" dirty="0" smtClean="0"/>
              <a:t>وُجُوهٌ</a:t>
            </a:r>
            <a:r>
              <a:rPr lang="ar-IQ" sz="2800" dirty="0"/>
              <a:t> يَوْمَئِذٍ </a:t>
            </a:r>
            <a:r>
              <a:rPr lang="ar-IQ" sz="2800" b="1" dirty="0">
                <a:solidFill>
                  <a:srgbClr val="FF0000"/>
                </a:solidFill>
              </a:rPr>
              <a:t>نَاضِرَةٌ</a:t>
            </a:r>
            <a:r>
              <a:rPr lang="ar-IQ" sz="2800" dirty="0"/>
              <a:t> </a:t>
            </a:r>
            <a:r>
              <a:rPr lang="en-US" sz="2800" dirty="0" smtClean="0"/>
              <a:t>{</a:t>
            </a:r>
            <a:r>
              <a:rPr lang="ar-SA" sz="2800" dirty="0" smtClean="0"/>
              <a:t>القيامة</a:t>
            </a:r>
            <a:r>
              <a:rPr lang="ar-SA" sz="2800" dirty="0"/>
              <a:t>: ٢٢ - ومنه النضرة أي : الحسن والبهاء . </a:t>
            </a:r>
            <a:endParaRPr lang="ar-IQ" sz="2800" dirty="0" smtClean="0"/>
          </a:p>
          <a:p>
            <a:pPr marL="457200" indent="-457200" algn="just">
              <a:buFont typeface="Arial" charset="0"/>
              <a:buChar char="•"/>
            </a:pPr>
            <a:r>
              <a:rPr lang="ar-SA" sz="2800" dirty="0" smtClean="0"/>
              <a:t>وأمّا </a:t>
            </a:r>
            <a:r>
              <a:rPr lang="ar-SA" sz="2800" b="1" u="sng" dirty="0">
                <a:solidFill>
                  <a:srgbClr val="FF0000"/>
                </a:solidFill>
              </a:rPr>
              <a:t>الناظر</a:t>
            </a:r>
            <a:r>
              <a:rPr lang="ar-SA" sz="2800" dirty="0"/>
              <a:t>: فهو الحافظ للشيء. ونظر الى الشيء  مدّ بصره اليه ، والنظر : الرؤية بالعين </a:t>
            </a:r>
            <a:r>
              <a:rPr lang="ar-IQ" sz="2800" dirty="0" smtClean="0"/>
              <a:t>، قال تعالى: </a:t>
            </a:r>
            <a:r>
              <a:rPr lang="en-US" sz="2800" dirty="0" smtClean="0"/>
              <a:t>} </a:t>
            </a:r>
            <a:r>
              <a:rPr lang="ar-IQ" sz="2800" dirty="0" smtClean="0"/>
              <a:t>إِلَىٰ</a:t>
            </a:r>
            <a:r>
              <a:rPr lang="ar-IQ" sz="2800" dirty="0"/>
              <a:t> رَبِّهَا </a:t>
            </a:r>
            <a:r>
              <a:rPr lang="ar-IQ" sz="2800" dirty="0" smtClean="0"/>
              <a:t>نَاظِرَةٌ</a:t>
            </a:r>
            <a:r>
              <a:rPr lang="en-US" sz="2800" dirty="0" smtClean="0"/>
              <a:t> {</a:t>
            </a:r>
            <a:r>
              <a:rPr lang="ar-IQ" sz="2800" dirty="0" smtClean="0"/>
              <a:t>القيامة: 23</a:t>
            </a:r>
            <a:endParaRPr lang="en-US" sz="2800" dirty="0"/>
          </a:p>
          <a:p>
            <a:r>
              <a:rPr lang="ar-SA" sz="2800" dirty="0"/>
              <a:t> </a:t>
            </a:r>
            <a:endParaRPr lang="en-US" sz="2800" dirty="0"/>
          </a:p>
          <a:p>
            <a:r>
              <a:rPr lang="ar-SA" sz="2800" dirty="0"/>
              <a:t> </a:t>
            </a:r>
            <a:endParaRPr lang="en-US" sz="2800" dirty="0"/>
          </a:p>
          <a:p>
            <a:r>
              <a:rPr lang="ar-SA" sz="2800" dirty="0"/>
              <a:t> </a:t>
            </a:r>
            <a:endParaRPr lang="en-US" sz="2800" dirty="0"/>
          </a:p>
          <a:p>
            <a:r>
              <a:rPr lang="ar-SA" sz="2800" dirty="0"/>
              <a:t> 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135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91580" y="188640"/>
            <a:ext cx="7632848" cy="10584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7030A0"/>
                </a:solidFill>
              </a:rPr>
              <a:t>المادة : (اللغة العربية)                       كلية الهندسة/ قسم الميكانيك</a:t>
            </a:r>
            <a:br>
              <a:rPr lang="ar-IQ" sz="2400" b="1" dirty="0" smtClean="0">
                <a:solidFill>
                  <a:srgbClr val="7030A0"/>
                </a:solidFill>
              </a:rPr>
            </a:br>
            <a:r>
              <a:rPr lang="ar-IQ" sz="2400" b="1" dirty="0" smtClean="0">
                <a:solidFill>
                  <a:srgbClr val="7030A0"/>
                </a:solidFill>
              </a:rPr>
              <a:t> الفصل الثاني</a:t>
            </a:r>
            <a:br>
              <a:rPr lang="ar-IQ" sz="2400" b="1" dirty="0" smtClean="0">
                <a:solidFill>
                  <a:srgbClr val="7030A0"/>
                </a:solidFill>
              </a:rPr>
            </a:br>
            <a:r>
              <a:rPr lang="ar-IQ" sz="2400" b="1" dirty="0" smtClean="0">
                <a:solidFill>
                  <a:srgbClr val="7030A0"/>
                </a:solidFill>
              </a:rPr>
              <a:t>       </a:t>
            </a:r>
            <a:r>
              <a:rPr lang="ar-IQ" sz="2400" b="1" u="sng" dirty="0" smtClean="0">
                <a:solidFill>
                  <a:srgbClr val="0070C0"/>
                </a:solidFill>
              </a:rPr>
              <a:t>المحاضرة العاشرة: </a:t>
            </a:r>
            <a:r>
              <a:rPr lang="ar-SA" sz="2400" b="1" dirty="0">
                <a:solidFill>
                  <a:srgbClr val="FF0000"/>
                </a:solidFill>
              </a:rPr>
              <a:t>كتابة حرفي الضاد والظاء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79512" y="1340768"/>
            <a:ext cx="8712968" cy="23762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endParaRPr lang="ar-IQ" sz="2500" b="1" u="sng" dirty="0" smtClean="0">
              <a:solidFill>
                <a:srgbClr val="FF0000"/>
              </a:solidFill>
            </a:endParaRPr>
          </a:p>
          <a:p>
            <a:pPr algn="just"/>
            <a:r>
              <a:rPr lang="ar-IQ" sz="2500" b="1" u="sng" dirty="0" smtClean="0">
                <a:solidFill>
                  <a:srgbClr val="FF0000"/>
                </a:solidFill>
              </a:rPr>
              <a:t>ا</a:t>
            </a:r>
            <a:r>
              <a:rPr lang="ar-SA" sz="2500" b="1" u="sng" dirty="0" smtClean="0">
                <a:solidFill>
                  <a:srgbClr val="FF0000"/>
                </a:solidFill>
              </a:rPr>
              <a:t>لضاد (ض) </a:t>
            </a:r>
            <a:r>
              <a:rPr lang="ar-SA" sz="2500" dirty="0" smtClean="0"/>
              <a:t>حرف تميزت به اللغة العربية عن غيرها من اللغات وسميت باسمه</a:t>
            </a:r>
            <a:r>
              <a:rPr lang="ar-IQ" sz="2500" dirty="0" smtClean="0"/>
              <a:t>،</a:t>
            </a:r>
            <a:r>
              <a:rPr lang="ar-SA" sz="2500" dirty="0" smtClean="0"/>
              <a:t> وهو حرف يختلف في مخرج صوته عن </a:t>
            </a:r>
            <a:r>
              <a:rPr lang="ar-SA" sz="2500" b="1" u="sng" dirty="0" smtClean="0">
                <a:solidFill>
                  <a:srgbClr val="FF0000"/>
                </a:solidFill>
              </a:rPr>
              <a:t>الظاء(ظ)</a:t>
            </a:r>
            <a:r>
              <a:rPr lang="ar-SA" sz="2500" b="1" dirty="0" smtClean="0"/>
              <a:t> </a:t>
            </a:r>
            <a:endParaRPr lang="ar-IQ" sz="2500" b="1" dirty="0" smtClean="0"/>
          </a:p>
          <a:p>
            <a:pPr algn="just"/>
            <a:r>
              <a:rPr lang="ar-IQ" sz="2500" dirty="0" smtClean="0"/>
              <a:t>     </a:t>
            </a:r>
            <a:r>
              <a:rPr lang="ar-SA" sz="2500" b="1" u="sng" dirty="0" smtClean="0">
                <a:solidFill>
                  <a:srgbClr val="FF0000"/>
                </a:solidFill>
              </a:rPr>
              <a:t>فمخرج صوت الضاد </a:t>
            </a:r>
            <a:r>
              <a:rPr lang="ar-SA" sz="2500" dirty="0" smtClean="0"/>
              <a:t>من إحدى حافتي اللسان اليسرى أو اليمنى منطبقة على الاضراس، كما يقول علماء  مخارج الحروف في التجويد وفي علم الصوت</a:t>
            </a:r>
            <a:r>
              <a:rPr lang="ar-IQ" sz="2500" dirty="0" smtClean="0"/>
              <a:t>. </a:t>
            </a:r>
          </a:p>
          <a:p>
            <a:pPr algn="just"/>
            <a:r>
              <a:rPr lang="ar-IQ" sz="2500" dirty="0" smtClean="0"/>
              <a:t>أو يضرب اللسان في أعلى تجويف الفم منبسطاً بين الأضراس وهذه أيضاً طريقة تظهره بنطق صحيح.</a:t>
            </a:r>
          </a:p>
          <a:p>
            <a:pPr algn="just"/>
            <a:r>
              <a:rPr lang="ar-IQ" sz="2500" dirty="0" smtClean="0"/>
              <a:t>     </a:t>
            </a:r>
            <a:endParaRPr lang="ar-IQ" sz="2500" dirty="0"/>
          </a:p>
        </p:txBody>
      </p:sp>
      <p:sp>
        <p:nvSpPr>
          <p:cNvPr id="4" name="Rounded Rectangle 3"/>
          <p:cNvSpPr/>
          <p:nvPr/>
        </p:nvSpPr>
        <p:spPr>
          <a:xfrm>
            <a:off x="179512" y="3861048"/>
            <a:ext cx="8712968" cy="216024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IQ" sz="2600" dirty="0" smtClean="0">
                <a:latin typeface="Simplified Arabic" pitchFamily="18" charset="-78"/>
                <a:cs typeface="Simplified Arabic" pitchFamily="18" charset="-78"/>
              </a:rPr>
              <a:t>     </a:t>
            </a:r>
            <a:r>
              <a:rPr lang="ar-SA" sz="2600" dirty="0" smtClean="0">
                <a:latin typeface="Simplified Arabic" pitchFamily="18" charset="-78"/>
                <a:cs typeface="Simplified Arabic" pitchFamily="18" charset="-78"/>
              </a:rPr>
              <a:t>أمّا </a:t>
            </a:r>
            <a:r>
              <a:rPr lang="ar-SA" sz="26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مخرج الظاء </a:t>
            </a:r>
            <a:r>
              <a:rPr lang="ar-SA" sz="2600" dirty="0">
                <a:latin typeface="Simplified Arabic" pitchFamily="18" charset="-78"/>
                <a:cs typeface="Simplified Arabic" pitchFamily="18" charset="-78"/>
              </a:rPr>
              <a:t>فمن طرف اللسان منطبقا على الثنايا العليا فيقترب مخرجه من حرف الذال .</a:t>
            </a:r>
            <a:endParaRPr lang="en-US" sz="26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600" dirty="0" smtClean="0">
                <a:latin typeface="Simplified Arabic" pitchFamily="18" charset="-78"/>
                <a:cs typeface="Simplified Arabic" pitchFamily="18" charset="-78"/>
              </a:rPr>
              <a:t>     </a:t>
            </a:r>
            <a:r>
              <a:rPr lang="ar-SA" sz="2600" dirty="0" smtClean="0">
                <a:latin typeface="Simplified Arabic" pitchFamily="18" charset="-78"/>
                <a:cs typeface="Simplified Arabic" pitchFamily="18" charset="-78"/>
              </a:rPr>
              <a:t>والناس </a:t>
            </a:r>
            <a:r>
              <a:rPr lang="ar-SA" sz="2600" dirty="0">
                <a:latin typeface="Simplified Arabic" pitchFamily="18" charset="-78"/>
                <a:cs typeface="Simplified Arabic" pitchFamily="18" charset="-78"/>
              </a:rPr>
              <a:t>في كلامهم لا يفرقون بينهما في </a:t>
            </a:r>
            <a:r>
              <a:rPr lang="ar-SA" sz="2600" dirty="0" smtClean="0">
                <a:latin typeface="Simplified Arabic" pitchFamily="18" charset="-78"/>
                <a:cs typeface="Simplified Arabic" pitchFamily="18" charset="-78"/>
              </a:rPr>
              <a:t>النطق </a:t>
            </a:r>
            <a:r>
              <a:rPr lang="ar-SA" sz="2600" dirty="0">
                <a:latin typeface="Simplified Arabic" pitchFamily="18" charset="-78"/>
                <a:cs typeface="Simplified Arabic" pitchFamily="18" charset="-78"/>
              </a:rPr>
              <a:t>ولصعوبة التفريق بينهما في النطق يقع الخطأ في الرسم الكتابي </a:t>
            </a:r>
            <a:r>
              <a:rPr lang="ar-SA" sz="2600" dirty="0" smtClean="0">
                <a:latin typeface="Simplified Arabic" pitchFamily="18" charset="-78"/>
                <a:cs typeface="Simplified Arabic" pitchFamily="18" charset="-78"/>
              </a:rPr>
              <a:t>بينهما أيضا</a:t>
            </a:r>
            <a:r>
              <a:rPr lang="ar-IQ" sz="26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6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7628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827584" y="764704"/>
            <a:ext cx="7560840" cy="468052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endParaRPr lang="ar-IQ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ar-IQ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    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هذه هي جميع الكلمات التي تحتوي على حرف الظاء في القرآن الكريم وجميع ما عداها يكون بحرف الضاد.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 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الظعن، الظل، الظهيرة، العظيمة، اليقظة، الحفظ، الأنظار، العظم، الظهر، اللفظ، ظهر، اللظى، الشواظ، الكظم، الظلم، الغلظة، الظفر، الانتظار، الظمأ، الظفر، الظن، الوعظ، ظل، الحظر، فظاً، ناظرة، بغيظهم، حظ، محظوراً</a:t>
            </a:r>
          </a:p>
          <a:p>
            <a:pPr algn="just"/>
            <a:endParaRPr lang="ar-IQ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ar-IQ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ar-IQ" sz="2800" dirty="0" smtClean="0">
              <a:latin typeface="Simplified Arabic" pitchFamily="18" charset="-78"/>
              <a:cs typeface="Simplified Arabic" pitchFamily="18" charset="-78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71730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59632" y="307504"/>
            <a:ext cx="6480720" cy="11772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IQ" sz="2600" dirty="0" smtClean="0"/>
              <a:t>      </a:t>
            </a:r>
            <a:r>
              <a:rPr lang="ar-SA" sz="2600" dirty="0" smtClean="0"/>
              <a:t>وفي </a:t>
            </a:r>
            <a:r>
              <a:rPr lang="ar-SA" sz="2600" dirty="0"/>
              <a:t>الآتي سنذكر أشهر الكلمات التي تتشابه في حروفها عدا حرفي  الضاد والظاء ولهما معانٍ مختلفة :  </a:t>
            </a:r>
            <a:endParaRPr lang="en-US" sz="2600" dirty="0"/>
          </a:p>
        </p:txBody>
      </p:sp>
      <p:sp>
        <p:nvSpPr>
          <p:cNvPr id="3" name="Rounded Rectangle 2"/>
          <p:cNvSpPr/>
          <p:nvPr/>
        </p:nvSpPr>
        <p:spPr>
          <a:xfrm>
            <a:off x="395536" y="1772816"/>
            <a:ext cx="8352928" cy="42484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أضل </a:t>
            </a:r>
            <a:r>
              <a:rPr lang="ar-SA" sz="28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وأظل</a:t>
            </a:r>
            <a:r>
              <a:rPr lang="ar-IQ" sz="28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just"/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    </a:t>
            </a:r>
            <a:r>
              <a:rPr lang="ar-SA" sz="28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أضل)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بالضاد </a:t>
            </a:r>
            <a:r>
              <a:rPr lang="ar-SA" sz="28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أغواه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 وهو ضد هداه. وفي القرآن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الكريم: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}</a:t>
            </a:r>
            <a:r>
              <a:rPr lang="ar-IQ" sz="2800" dirty="0" smtClean="0"/>
              <a:t>وَ</a:t>
            </a:r>
            <a:r>
              <a:rPr lang="ar-IQ" sz="2800" b="1" u="sng" dirty="0" smtClean="0">
                <a:solidFill>
                  <a:srgbClr val="FF0000"/>
                </a:solidFill>
              </a:rPr>
              <a:t>أَضَلَّ</a:t>
            </a:r>
            <a:r>
              <a:rPr lang="ar-IQ" sz="2800" dirty="0"/>
              <a:t> فِرْعَوْنُ قَوْمَهُ وَمَا </a:t>
            </a:r>
            <a:r>
              <a:rPr lang="ar-IQ" sz="2800" dirty="0" smtClean="0"/>
              <a:t>هَدَىٰ</a:t>
            </a:r>
            <a:r>
              <a:rPr lang="en-US" sz="2800" dirty="0" smtClean="0"/>
              <a:t>{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طه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: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٧٩،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وأضل الرجل الدار والدابة: إذا لم يهتد إليهما.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   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وأمّا </a:t>
            </a:r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(أظل)</a:t>
            </a:r>
            <a:r>
              <a:rPr lang="ar-SA" sz="28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بالظاء فأظل الشهر: إذا أشرف، وأظل الأمر: إذا قرب، وأظل الحائط والشجر: إذا سترا بظلهما، وأظل القوم: ساروا في الظل. والظل معروف، وهو ما يكون في أول النهار، فإذا نسخته الشمس ثم رجع فهو حينئذ فيء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8297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23528" y="548680"/>
            <a:ext cx="8208912" cy="532859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التقريض </a:t>
            </a:r>
            <a:r>
              <a:rPr lang="ar-SA" sz="28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والتقريظ</a:t>
            </a:r>
            <a:endParaRPr lang="ar-IQ" sz="2800" b="1" u="sng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SA" sz="28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(التقريض</a:t>
            </a:r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)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بالضاد مصدر قرضه، بالتشديد تقريضاً، وهو الذم خاصة إذا بالغ في ثلبه وتمزيق عرضه، مأخوذ من: قرضت الشيء بالمقراض. والقارض: الناطق بالقريض، وهو الشعر، والقرض: ما تعطيه من مال يعاد لك بعد حين .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وأمّا </a:t>
            </a:r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(التقريظ)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 بالظاء فمدح الرجل بما فيه من الأخلاق الجميلة، يقال: قرظه تقريظا إذا مدحه وأثنى عليه بالثناء الحسن. وتقارظا الرجلان تمادحا.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8357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620688"/>
            <a:ext cx="8136904" cy="50405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الحاضر والحاظر</a:t>
            </a:r>
            <a:endParaRPr lang="en-US" sz="2800" b="1" u="sng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SA" sz="28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الحاضر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) بالضاد اسم فاعل من حضر يحضر فهو حاضر، وهو الشاهد المقيم ضد الغائب. وطعام محضور أي مشهود، ومنه الحاضر خلاف البادي؛ لأنّه يقيم في الحاضرة، وهي المدن .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أمّا </a:t>
            </a:r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(الحاظر)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بالظاء، فاسم فاعل من حظرت الشيء حظراً إذا منعته، وهو ضد الإباحة، والمفعول محظور. وكلّ شيء منع شيئا فقد حظره، قال الله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تعالى: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} </a:t>
            </a:r>
            <a:r>
              <a:rPr lang="ar-IQ" sz="2800" dirty="0" smtClean="0"/>
              <a:t>وَمَا </a:t>
            </a:r>
            <a:r>
              <a:rPr lang="ar-IQ" sz="2800" dirty="0"/>
              <a:t>كَانَ عَطَاءُ رَبِّكَ </a:t>
            </a:r>
            <a:r>
              <a:rPr lang="ar-IQ" sz="2800" b="1" dirty="0" smtClean="0">
                <a:solidFill>
                  <a:srgbClr val="FF0000"/>
                </a:solidFill>
              </a:rPr>
              <a:t>مَحْظُورًا</a:t>
            </a:r>
            <a:r>
              <a:rPr lang="en-US" sz="2800" dirty="0" smtClean="0"/>
              <a:t> {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الإسراء: ٢٠ أي ممنوعا</a:t>
            </a:r>
            <a:r>
              <a:rPr lang="ar-SA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117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9512" y="404664"/>
            <a:ext cx="8496944" cy="28803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الحافض والحافظ</a:t>
            </a:r>
            <a:endParaRPr lang="en-US" sz="2800" b="1" u="sng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SA" sz="28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الحافض )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بالضاد، اسم فاعل من: حفضت العود أحفضه حفضا، فأنا حافض والعود محفوض.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وأمّا </a:t>
            </a:r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(الحافظ)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 بالظاء، فاسم فاعل من: حفظت الشيء حفظا ضد نسيته، واسم المفعول محفوظ. ومنه يقال: فلان حافظ إذا كان يستظهر ما يتحفظه.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23000" y="3717032"/>
            <a:ext cx="8250832" cy="21602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الحضذ والحظّ</a:t>
            </a:r>
            <a:endParaRPr lang="en-US" sz="2800" b="1" u="sng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SA" sz="28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الحض)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 بالضاد مصدر حضه على الشيء حضا: إذا حثه. </a:t>
            </a:r>
            <a:endParaRPr lang="ar-IQ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SA" sz="28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و(الحظ</a:t>
            </a:r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)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 بالظاء مصدر حظظت في الأمر حظا وهو الجد والبخت يقال فلان ذو حظ.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1973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07504" y="260648"/>
            <a:ext cx="8712968" cy="23762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الحضل والحظل</a:t>
            </a:r>
            <a:endParaRPr lang="en-US" sz="2800" b="1" u="sng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SA" sz="28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الحضل)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بالضاد مصدر حضلت النخلة حضلاً. إذا فسد أصول سعفها.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وأمّا </a:t>
            </a:r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(الحظل)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بالظاء فغيرة الرجل على المرأة ومنعه لها من التصرف والحركة.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15516" y="2852936"/>
            <a:ext cx="8604956" cy="316835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الضرار والظرار </a:t>
            </a:r>
            <a:endParaRPr lang="ar-IQ" sz="2800" b="1" u="sng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SA" sz="28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الضرار)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بالضاد هو المضارة، وهي من باب المفاعلة، قال الله تعالى: 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} </a:t>
            </a:r>
            <a:r>
              <a:rPr lang="ar-IQ" sz="2800" dirty="0" smtClean="0"/>
              <a:t>وَلَا</a:t>
            </a:r>
            <a:r>
              <a:rPr lang="ar-IQ" sz="2800" dirty="0"/>
              <a:t> تُمْسِكُوهُنَّ ضِرَارًا </a:t>
            </a:r>
            <a:r>
              <a:rPr lang="ar-IQ" sz="2800" dirty="0" smtClean="0"/>
              <a:t>لِتَعْتَدُوا </a:t>
            </a:r>
            <a:r>
              <a:rPr lang="en-US" sz="2800" dirty="0" smtClean="0"/>
              <a:t>{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البقرة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: ٢٣١ وفي الحديث: (ولا ضرار) ويروى: (لا ضرر ولا ضرار). أي: لا يضر المسلم المسلم ولا المعاهد. وأصله من الضر: وهو سوء الحال. 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وأمّا </a:t>
            </a:r>
            <a:r>
              <a:rPr lang="ar-SA" sz="28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(الظرار)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بالظاء فجمع ظُرَر بضم الظاء وفتح الراء مثل رطب ورطاب، وهو حجر له حد كحد السكين.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4697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23528" y="332656"/>
            <a:ext cx="8640960" cy="165618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SA" sz="26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الضرير والظرير</a:t>
            </a:r>
            <a:endParaRPr lang="en-US" sz="2600" u="sng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600" dirty="0" smtClean="0"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SA" sz="26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A" sz="26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الضرير) </a:t>
            </a:r>
            <a:r>
              <a:rPr lang="ar-SA" sz="2600" dirty="0">
                <a:latin typeface="Simplified Arabic" pitchFamily="18" charset="-78"/>
                <a:cs typeface="Simplified Arabic" pitchFamily="18" charset="-78"/>
              </a:rPr>
              <a:t>بالضاد رجل ضرير ،أي ذاهب البصر. </a:t>
            </a:r>
            <a:endParaRPr lang="en-US" sz="26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600" dirty="0" smtClean="0"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SA" sz="2600" dirty="0" smtClean="0">
                <a:latin typeface="Simplified Arabic" pitchFamily="18" charset="-78"/>
                <a:cs typeface="Simplified Arabic" pitchFamily="18" charset="-78"/>
              </a:rPr>
              <a:t>وأمّا </a:t>
            </a:r>
            <a:r>
              <a:rPr lang="ar-SA" sz="26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(الظرير) </a:t>
            </a:r>
            <a:r>
              <a:rPr lang="ar-SA" sz="2600" dirty="0">
                <a:latin typeface="Simplified Arabic" pitchFamily="18" charset="-78"/>
                <a:cs typeface="Simplified Arabic" pitchFamily="18" charset="-78"/>
              </a:rPr>
              <a:t>بالظاء فنعت للمكان الحزن، الذي تكثر فيها قطع الصيوان.</a:t>
            </a:r>
            <a:endParaRPr lang="en-US" sz="26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23528" y="2204864"/>
            <a:ext cx="8640960" cy="20882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b="1" u="sng" dirty="0">
                <a:solidFill>
                  <a:srgbClr val="FF0000"/>
                </a:solidFill>
              </a:rPr>
              <a:t>الضنّ والظنّ</a:t>
            </a:r>
            <a:endParaRPr lang="en-US" sz="2800" b="1" u="sng" dirty="0">
              <a:solidFill>
                <a:srgbClr val="FF0000"/>
              </a:solidFill>
            </a:endParaRPr>
          </a:p>
          <a:p>
            <a:pPr marL="457200" indent="-457200" algn="just">
              <a:buFont typeface="Arial" charset="0"/>
              <a:buChar char="•"/>
            </a:pPr>
            <a:r>
              <a:rPr lang="ar-SA" sz="2800" b="1" u="sng" dirty="0" smtClean="0">
                <a:solidFill>
                  <a:srgbClr val="FF0000"/>
                </a:solidFill>
              </a:rPr>
              <a:t>(</a:t>
            </a:r>
            <a:r>
              <a:rPr lang="ar-SA" sz="2800" b="1" u="sng" dirty="0">
                <a:solidFill>
                  <a:srgbClr val="FF0000"/>
                </a:solidFill>
              </a:rPr>
              <a:t>الضنّ) </a:t>
            </a:r>
            <a:r>
              <a:rPr lang="ar-SA" sz="2800" dirty="0"/>
              <a:t>بالضاد مصدر ضن بالشيء ضنا وضِنا وضنانة إذا بخل به وشح. والضنين: البخيل. </a:t>
            </a:r>
            <a:endParaRPr lang="ar-IQ" sz="2800" dirty="0" smtClean="0"/>
          </a:p>
          <a:p>
            <a:pPr marL="457200" indent="-457200" algn="just">
              <a:buFont typeface="Arial" charset="0"/>
              <a:buChar char="•"/>
            </a:pPr>
            <a:r>
              <a:rPr lang="ar-SA" sz="2800" dirty="0" smtClean="0"/>
              <a:t>وأمّا </a:t>
            </a:r>
            <a:r>
              <a:rPr lang="ar-SA" sz="2800" b="1" u="sng" dirty="0">
                <a:solidFill>
                  <a:srgbClr val="FF0000"/>
                </a:solidFill>
              </a:rPr>
              <a:t>(الظنّ) </a:t>
            </a:r>
            <a:r>
              <a:rPr lang="ar-SA" sz="2800" dirty="0"/>
              <a:t>بالظاء فهو الاعتقاد اليقين والشك،  وهو من الأضداد ، والظنون : السيء الظنّ ، والظنين : المتهم .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323528" y="4509120"/>
            <a:ext cx="8640960" cy="151216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600" b="1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الضلع والظلع</a:t>
            </a:r>
            <a:endParaRPr lang="en-US" sz="2600" u="sng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600" dirty="0" smtClean="0"/>
              <a:t>* </a:t>
            </a:r>
            <a:r>
              <a:rPr lang="ar-SA" sz="2600" b="1" u="sng" dirty="0" smtClean="0">
                <a:solidFill>
                  <a:srgbClr val="FF0000"/>
                </a:solidFill>
              </a:rPr>
              <a:t>(</a:t>
            </a:r>
            <a:r>
              <a:rPr lang="ar-SA" sz="2600" b="1" u="sng" dirty="0">
                <a:solidFill>
                  <a:srgbClr val="FF0000"/>
                </a:solidFill>
              </a:rPr>
              <a:t>الضلع) </a:t>
            </a:r>
            <a:r>
              <a:rPr lang="ar-SA" sz="2600" dirty="0"/>
              <a:t>بالضاد، العظم من عظام ، وجمعه أضلاع وضلوع . </a:t>
            </a:r>
            <a:endParaRPr lang="ar-IQ" sz="2600" dirty="0" smtClean="0"/>
          </a:p>
          <a:p>
            <a:pPr algn="just"/>
            <a:r>
              <a:rPr lang="ar-IQ" sz="2600" dirty="0" smtClean="0"/>
              <a:t>* </a:t>
            </a:r>
            <a:r>
              <a:rPr lang="ar-SA" sz="2600" dirty="0" smtClean="0"/>
              <a:t>وأمّا </a:t>
            </a:r>
            <a:r>
              <a:rPr lang="ar-SA" sz="2600" b="1" u="sng" dirty="0">
                <a:solidFill>
                  <a:srgbClr val="FF0000"/>
                </a:solidFill>
              </a:rPr>
              <a:t>(الظلع) </a:t>
            </a:r>
            <a:r>
              <a:rPr lang="ar-SA" sz="2600" dirty="0"/>
              <a:t>بالظاء : العرج ، والظالع الذي يعرج في مشيته.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63214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</TotalTime>
  <Words>661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13</cp:revision>
  <dcterms:created xsi:type="dcterms:W3CDTF">2020-07-16T13:42:10Z</dcterms:created>
  <dcterms:modified xsi:type="dcterms:W3CDTF">2020-07-16T16:01:09Z</dcterms:modified>
</cp:coreProperties>
</file>