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3AA4961-3EB4-4092-BBDE-0CDC44D5B9D8}" type="datetimeFigureOut">
              <a:rPr lang="ar-IQ" smtClean="0"/>
              <a:t>19/11/1441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FA26FE76-B69D-4023-9982-6D9F5E1B551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1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r" defTabSz="914400" rtl="1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خلفيات بوربوينت 2019 HD ناعمة وهادئة بدون حقوق _ مصراوى الشامل_files\2b511610a37cfd337a52cad1db01057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583"/>
            <a:ext cx="9144000" cy="688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67544" y="404664"/>
            <a:ext cx="4320480" cy="33123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 sz="32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FF00"/>
                </a:solidFill>
              </a:rPr>
              <a:t/>
            </a:r>
            <a:br>
              <a:rPr lang="ar-IQ" sz="3200" b="1" dirty="0" smtClean="0">
                <a:solidFill>
                  <a:srgbClr val="FFFF0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2298570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332656"/>
            <a:ext cx="7848872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600" b="1" dirty="0" smtClean="0">
                <a:solidFill>
                  <a:srgbClr val="7030A0"/>
                </a:solidFill>
              </a:rPr>
              <a:t>المادة : (اللغة العربية)                       كلية الهندسة/ قسم الميكانيك</a:t>
            </a:r>
            <a:br>
              <a:rPr lang="ar-IQ" sz="2600" b="1" dirty="0" smtClean="0">
                <a:solidFill>
                  <a:srgbClr val="7030A0"/>
                </a:solidFill>
              </a:rPr>
            </a:br>
            <a:r>
              <a:rPr lang="ar-IQ" sz="26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600" b="1" dirty="0" smtClean="0">
                <a:solidFill>
                  <a:srgbClr val="7030A0"/>
                </a:solidFill>
              </a:rPr>
            </a:br>
            <a:r>
              <a:rPr lang="ar-IQ" sz="2600" b="1" dirty="0" smtClean="0">
                <a:solidFill>
                  <a:srgbClr val="7030A0"/>
                </a:solidFill>
              </a:rPr>
              <a:t>       </a:t>
            </a:r>
            <a:r>
              <a:rPr lang="ar-IQ" sz="2600" b="1" u="sng" dirty="0" smtClean="0">
                <a:solidFill>
                  <a:srgbClr val="0070C0"/>
                </a:solidFill>
              </a:rPr>
              <a:t>المحاضرة التاسعة: </a:t>
            </a:r>
            <a:r>
              <a:rPr lang="ar-IQ" sz="2600" b="1" u="sng" dirty="0" smtClean="0">
                <a:solidFill>
                  <a:srgbClr val="FF0000"/>
                </a:solidFill>
              </a:rPr>
              <a:t>الفرق بين الألف المقصورة والياء</a:t>
            </a:r>
            <a:endParaRPr lang="ar-IQ" sz="26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270376" y="1772816"/>
            <a:ext cx="3456384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تقرأ ياءً في الحالات التالية:</a:t>
            </a:r>
            <a:endParaRPr lang="ar-IQ" sz="2800" b="1" dirty="0">
              <a:solidFill>
                <a:schemeClr val="tx1"/>
              </a:solidFill>
              <a:cs typeface="Khalid Art bold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7452320" y="2852936"/>
            <a:ext cx="1533872" cy="8976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بالفتح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16656" y="2864552"/>
            <a:ext cx="1800200" cy="702176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بالكسر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782852" y="2784728"/>
            <a:ext cx="1548172" cy="83859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بالضم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536" y="1639652"/>
            <a:ext cx="3456384" cy="113042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أولاً:  أ- إذا كانت متحركة</a:t>
            </a:r>
            <a:endParaRPr lang="ar-IQ" sz="2800" b="1" dirty="0">
              <a:solidFill>
                <a:schemeClr val="tx1"/>
              </a:solidFill>
              <a:cs typeface="Khalid Art bold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4083184" y="1987700"/>
            <a:ext cx="112299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7-Point Star 9"/>
          <p:cNvSpPr/>
          <p:nvPr/>
        </p:nvSpPr>
        <p:spPr>
          <a:xfrm>
            <a:off x="6331024" y="3409764"/>
            <a:ext cx="892696" cy="681608"/>
          </a:xfrm>
          <a:prstGeom prst="star7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أو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3636836" y="3302888"/>
            <a:ext cx="892696" cy="681608"/>
          </a:xfrm>
          <a:prstGeom prst="star7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أو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8081660" y="3827708"/>
            <a:ext cx="24231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Down Arrow 15"/>
          <p:cNvSpPr/>
          <p:nvPr/>
        </p:nvSpPr>
        <p:spPr>
          <a:xfrm>
            <a:off x="5476600" y="3716832"/>
            <a:ext cx="24231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Down Arrow 16"/>
          <p:cNvSpPr/>
          <p:nvPr/>
        </p:nvSpPr>
        <p:spPr>
          <a:xfrm>
            <a:off x="2395598" y="3623320"/>
            <a:ext cx="24231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Rounded Rectangle 17"/>
          <p:cNvSpPr/>
          <p:nvPr/>
        </p:nvSpPr>
        <p:spPr>
          <a:xfrm>
            <a:off x="7668344" y="4916992"/>
            <a:ext cx="1112832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أُوحِيَ</a:t>
            </a:r>
            <a:endParaRPr lang="ar-IQ" sz="2800" b="1" dirty="0" smtClean="0">
              <a:solidFill>
                <a:srgbClr val="FF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051720" y="4695240"/>
            <a:ext cx="1043394" cy="91440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الْهَدْيِ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013738" y="4806116"/>
            <a:ext cx="1064768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الْهَدْيُ</a:t>
            </a:r>
          </a:p>
          <a:p>
            <a:pPr algn="ctr"/>
            <a:endParaRPr lang="ar-IQ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4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860032" y="836712"/>
            <a:ext cx="3866728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وتقرأ ياءً إذا وجدت عليها علامة السكون</a:t>
            </a:r>
            <a:endParaRPr lang="ar-IQ" sz="2800" b="1" dirty="0">
              <a:solidFill>
                <a:schemeClr val="tx1"/>
              </a:solidFill>
              <a:cs typeface="Khalid Art bold" pitchFamily="2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627976" y="735444"/>
            <a:ext cx="1872208" cy="86409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اثْنَتَىْ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3125372" y="925176"/>
            <a:ext cx="126644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Rounded Rectangle 5"/>
          <p:cNvSpPr/>
          <p:nvPr/>
        </p:nvSpPr>
        <p:spPr>
          <a:xfrm>
            <a:off x="4499992" y="3068960"/>
            <a:ext cx="4392488" cy="1368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ثانياً: إذا كانت خالية من الحركة</a:t>
            </a:r>
          </a:p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وما قبلها مكسور</a:t>
            </a:r>
            <a:endParaRPr lang="ar-IQ" sz="2800" b="1" dirty="0">
              <a:solidFill>
                <a:schemeClr val="tx1"/>
              </a:solidFill>
              <a:cs typeface="Khalid Art bold" pitchFamily="2" charset="-78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203848" y="3402708"/>
            <a:ext cx="113727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Oval 7"/>
          <p:cNvSpPr/>
          <p:nvPr/>
        </p:nvSpPr>
        <p:spPr>
          <a:xfrm>
            <a:off x="611560" y="3352036"/>
            <a:ext cx="1944216" cy="802000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يُوَارِى</a:t>
            </a:r>
            <a:endParaRPr lang="ar-IQ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2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35796" y="188640"/>
            <a:ext cx="410445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cs typeface="Khalid Art bold" pitchFamily="2" charset="-78"/>
              </a:rPr>
              <a:t>تقرأ ألفاً في الحالات التالية:</a:t>
            </a:r>
            <a:endParaRPr lang="ar-IQ" sz="2800" b="1" dirty="0">
              <a:solidFill>
                <a:schemeClr val="tx1"/>
              </a:solidFill>
              <a:cs typeface="Khalid Art bold" pitchFamily="2" charset="-78"/>
            </a:endParaRPr>
          </a:p>
        </p:txBody>
      </p:sp>
      <p:sp>
        <p:nvSpPr>
          <p:cNvPr id="3" name="Left Arrow 2"/>
          <p:cNvSpPr/>
          <p:nvPr/>
        </p:nvSpPr>
        <p:spPr>
          <a:xfrm>
            <a:off x="3923928" y="1776452"/>
            <a:ext cx="978408" cy="48463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Rounded Rectangle 3"/>
          <p:cNvSpPr/>
          <p:nvPr/>
        </p:nvSpPr>
        <p:spPr>
          <a:xfrm>
            <a:off x="5580112" y="1550800"/>
            <a:ext cx="3384376" cy="1158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AAAGoldenLotus Stg1_Ver1" pitchFamily="2" charset="-78"/>
                <a:cs typeface="Khalid Art bold" pitchFamily="2" charset="-78"/>
              </a:rPr>
              <a:t>أولاً: إذا رسمت عليها ألف خنجرية</a:t>
            </a:r>
            <a:endParaRPr lang="ar-IQ" sz="2800" b="1" dirty="0">
              <a:solidFill>
                <a:srgbClr val="002060"/>
              </a:solidFill>
              <a:latin typeface="AAAGoldenLotus Stg1_Ver1" pitchFamily="2" charset="-78"/>
              <a:cs typeface="Khalid Art bold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7584" y="1561568"/>
            <a:ext cx="1944216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3200" b="1" dirty="0">
                <a:solidFill>
                  <a:srgbClr val="FF0000"/>
                </a:solidFill>
              </a:rPr>
              <a:t>الْمَوْتَىٰ</a:t>
            </a:r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48064" y="3356992"/>
            <a:ext cx="3816424" cy="12024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cs typeface="Khalid Art bold" pitchFamily="2" charset="-78"/>
              </a:rPr>
              <a:t>ثانياً: أن تكون خالية من الحركة وما قبلها مفتوح</a:t>
            </a:r>
            <a:endParaRPr lang="ar-IQ" sz="2800" b="1" dirty="0">
              <a:solidFill>
                <a:srgbClr val="002060"/>
              </a:solidFill>
              <a:cs typeface="Khalid Art bold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3809616" y="3859908"/>
            <a:ext cx="978408" cy="48463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Oval 8"/>
          <p:cNvSpPr/>
          <p:nvPr/>
        </p:nvSpPr>
        <p:spPr>
          <a:xfrm>
            <a:off x="874676" y="3604868"/>
            <a:ext cx="1944216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  <a:latin typeface="Simplified Arabic" pitchFamily="18" charset="-78"/>
              </a:rPr>
              <a:t>وَتَرَى</a:t>
            </a:r>
            <a:endParaRPr lang="ar-IQ" sz="32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272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85396" y="908720"/>
            <a:ext cx="4896544" cy="12961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3200" b="1" dirty="0">
                <a:solidFill>
                  <a:schemeClr val="tx1"/>
                </a:solidFill>
              </a:rPr>
              <a:t>مِنْ بَعْدِ وَصِيَّةٍ </a:t>
            </a:r>
            <a:r>
              <a:rPr lang="ar-IQ" sz="3200" b="1" dirty="0" smtClean="0">
                <a:solidFill>
                  <a:srgbClr val="FF0000"/>
                </a:solidFill>
              </a:rPr>
              <a:t>يُوصَ</a:t>
            </a:r>
            <a:r>
              <a:rPr lang="ar-IQ" sz="3200" b="1" dirty="0" smtClean="0">
                <a:solidFill>
                  <a:srgbClr val="FF0000"/>
                </a:solidFill>
              </a:rPr>
              <a:t>ىٰ </a:t>
            </a:r>
            <a:r>
              <a:rPr lang="ar-IQ" sz="3200" b="1" dirty="0" smtClean="0">
                <a:solidFill>
                  <a:schemeClr val="tx1"/>
                </a:solidFill>
              </a:rPr>
              <a:t>بِهَا </a:t>
            </a:r>
            <a:r>
              <a:rPr lang="ar-IQ" sz="3200" b="1" dirty="0">
                <a:solidFill>
                  <a:schemeClr val="tx1"/>
                </a:solidFill>
              </a:rPr>
              <a:t>أَوْ </a:t>
            </a:r>
            <a:r>
              <a:rPr lang="ar-IQ" sz="3200" b="1" dirty="0" smtClean="0">
                <a:solidFill>
                  <a:schemeClr val="tx1"/>
                </a:solidFill>
              </a:rPr>
              <a:t>دَيْنٍ</a:t>
            </a: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سورة النساء: من </a:t>
            </a:r>
            <a:r>
              <a:rPr lang="ar-IQ" sz="2400" smtClean="0">
                <a:solidFill>
                  <a:schemeClr val="tx1"/>
                </a:solidFill>
              </a:rPr>
              <a:t>الآية 12</a:t>
            </a:r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44196" y="908720"/>
            <a:ext cx="1944216" cy="7482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يُوصَىٰ</a:t>
            </a:r>
            <a:endParaRPr lang="ar-IQ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4145436" y="3100616"/>
            <a:ext cx="4536504" cy="122413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3200" b="1" dirty="0" smtClean="0">
              <a:solidFill>
                <a:schemeClr val="tx1"/>
              </a:solidFill>
            </a:endParaRPr>
          </a:p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مِنْ </a:t>
            </a:r>
            <a:r>
              <a:rPr lang="ar-IQ" sz="3200" b="1" dirty="0">
                <a:solidFill>
                  <a:schemeClr val="tx1"/>
                </a:solidFill>
              </a:rPr>
              <a:t>بَعْدِ وَصِيَّةٍ </a:t>
            </a:r>
            <a:r>
              <a:rPr lang="ar-IQ" sz="3200" b="1" dirty="0" smtClean="0">
                <a:solidFill>
                  <a:srgbClr val="FF0000"/>
                </a:solidFill>
              </a:rPr>
              <a:t>يُوصِى</a:t>
            </a:r>
            <a:r>
              <a:rPr lang="ar-IQ" sz="3200" b="1" dirty="0" smtClean="0">
                <a:solidFill>
                  <a:schemeClr val="tx1"/>
                </a:solidFill>
              </a:rPr>
              <a:t> بِهَا </a:t>
            </a:r>
            <a:r>
              <a:rPr lang="ar-IQ" sz="3200" b="1" dirty="0" smtClean="0">
                <a:solidFill>
                  <a:schemeClr val="tx1"/>
                </a:solidFill>
              </a:rPr>
              <a:t>أَوْ دَيْنٍ</a:t>
            </a: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سورة النساء: من الآية 11</a:t>
            </a:r>
          </a:p>
          <a:p>
            <a:pPr algn="ctr"/>
            <a:endParaRPr lang="ar-IQ" sz="3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27584" y="3116992"/>
            <a:ext cx="1944216" cy="7920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يُوصِى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1061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995936" y="836712"/>
            <a:ext cx="4583360" cy="12024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>
                <a:solidFill>
                  <a:schemeClr val="tx1"/>
                </a:solidFill>
              </a:rPr>
              <a:t>وَإِذَا خَلَوْا </a:t>
            </a:r>
            <a:r>
              <a:rPr lang="ar-IQ" sz="3200" b="1" dirty="0" smtClean="0">
                <a:solidFill>
                  <a:srgbClr val="FF0000"/>
                </a:solidFill>
              </a:rPr>
              <a:t>إِلَى</a:t>
            </a:r>
            <a:r>
              <a:rPr lang="ar-IQ" sz="3200" b="1" dirty="0" smtClean="0">
                <a:solidFill>
                  <a:srgbClr val="FF0000"/>
                </a:solidFill>
              </a:rPr>
              <a:t>ٰ</a:t>
            </a:r>
            <a:r>
              <a:rPr lang="ar-IQ" sz="3200" b="1" dirty="0" smtClean="0">
                <a:solidFill>
                  <a:schemeClr val="tx1"/>
                </a:solidFill>
              </a:rPr>
              <a:t> </a:t>
            </a:r>
            <a:r>
              <a:rPr lang="ar-IQ" sz="3200" b="1" dirty="0">
                <a:solidFill>
                  <a:schemeClr val="tx1"/>
                </a:solidFill>
              </a:rPr>
              <a:t>شَيَاطِينِهِمْ </a:t>
            </a:r>
            <a:r>
              <a:rPr lang="ar-IQ" sz="3200" b="1" dirty="0" smtClean="0">
                <a:solidFill>
                  <a:schemeClr val="tx1"/>
                </a:solidFill>
              </a:rPr>
              <a:t>قَالُوا</a:t>
            </a: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سورة البقرة: من الآية 14</a:t>
            </a:r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53312" y="3066296"/>
            <a:ext cx="3794720" cy="12024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>
                <a:solidFill>
                  <a:schemeClr val="tx1"/>
                </a:solidFill>
              </a:rPr>
              <a:t>إِنْ أَتَّبِعُ إِلَّا</a:t>
            </a:r>
            <a:r>
              <a:rPr lang="ar-IQ" sz="3200" b="1" dirty="0">
                <a:solidFill>
                  <a:srgbClr val="FF0000"/>
                </a:solidFill>
              </a:rPr>
              <a:t> </a:t>
            </a:r>
            <a:r>
              <a:rPr lang="ar-IQ" sz="3200" b="1" dirty="0">
                <a:solidFill>
                  <a:schemeClr val="tx1"/>
                </a:solidFill>
              </a:rPr>
              <a:t>مَا </a:t>
            </a:r>
            <a:r>
              <a:rPr lang="ar-IQ" sz="3200" b="1" dirty="0" smtClean="0">
                <a:solidFill>
                  <a:schemeClr val="tx1"/>
                </a:solidFill>
              </a:rPr>
              <a:t>يُوحَى</a:t>
            </a:r>
            <a:r>
              <a:rPr lang="ar-IQ" sz="3200" b="1" dirty="0" smtClean="0">
                <a:solidFill>
                  <a:srgbClr val="FF0000"/>
                </a:solidFill>
              </a:rPr>
              <a:t>ٰ</a:t>
            </a:r>
            <a:r>
              <a:rPr lang="ar-IQ" sz="3200" b="1" dirty="0" smtClean="0">
                <a:solidFill>
                  <a:schemeClr val="tx1"/>
                </a:solidFill>
              </a:rPr>
              <a:t> </a:t>
            </a:r>
            <a:r>
              <a:rPr lang="ar-IQ" sz="3200" b="1" dirty="0" smtClean="0">
                <a:solidFill>
                  <a:srgbClr val="FF0000"/>
                </a:solidFill>
              </a:rPr>
              <a:t>إِلَيَّ</a:t>
            </a: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سورة الأنعام: من الآية 50</a:t>
            </a:r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71600" y="1038672"/>
            <a:ext cx="1584176" cy="93610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إِلَىٰ</a:t>
            </a:r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97928" y="3126708"/>
            <a:ext cx="1584176" cy="9361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إِلَيَّ</a:t>
            </a:r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63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177</TotalTime>
  <Words>129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13</cp:revision>
  <dcterms:created xsi:type="dcterms:W3CDTF">2020-07-09T14:42:53Z</dcterms:created>
  <dcterms:modified xsi:type="dcterms:W3CDTF">2020-07-09T17:40:19Z</dcterms:modified>
</cp:coreProperties>
</file>