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E06B-C220-473D-A39D-7E10D6DD717D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BB0F-994B-4295-BD65-D57334F5A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89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E06B-C220-473D-A39D-7E10D6DD717D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BB0F-994B-4295-BD65-D57334F5A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684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E06B-C220-473D-A39D-7E10D6DD717D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BB0F-994B-4295-BD65-D57334F5A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365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E06B-C220-473D-A39D-7E10D6DD717D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BB0F-994B-4295-BD65-D57334F5A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94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E06B-C220-473D-A39D-7E10D6DD717D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BB0F-994B-4295-BD65-D57334F5A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453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E06B-C220-473D-A39D-7E10D6DD717D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BB0F-994B-4295-BD65-D57334F5A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807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E06B-C220-473D-A39D-7E10D6DD717D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BB0F-994B-4295-BD65-D57334F5A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282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E06B-C220-473D-A39D-7E10D6DD717D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BB0F-994B-4295-BD65-D57334F5A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374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E06B-C220-473D-A39D-7E10D6DD717D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BB0F-994B-4295-BD65-D57334F5A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235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E06B-C220-473D-A39D-7E10D6DD717D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BB0F-994B-4295-BD65-D57334F5A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784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E06B-C220-473D-A39D-7E10D6DD717D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BB0F-994B-4295-BD65-D57334F5A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415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8E06B-C220-473D-A39D-7E10D6DD717D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2BB0F-994B-4295-BD65-D57334F5A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818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حل اسئلة امتحان الشهر الأول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التحليل العددي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544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4784"/>
            <a:ext cx="9144000" cy="6668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726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3" name="Freeform 2"/>
          <p:cNvSpPr/>
          <p:nvPr/>
        </p:nvSpPr>
        <p:spPr>
          <a:xfrm>
            <a:off x="-69273" y="2410691"/>
            <a:ext cx="2506111" cy="1579418"/>
          </a:xfrm>
          <a:custGeom>
            <a:avLst/>
            <a:gdLst>
              <a:gd name="connsiteX0" fmla="*/ 249382 w 2506111"/>
              <a:gd name="connsiteY0" fmla="*/ 304800 h 1579418"/>
              <a:gd name="connsiteX1" fmla="*/ 1052946 w 2506111"/>
              <a:gd name="connsiteY1" fmla="*/ 138545 h 1579418"/>
              <a:gd name="connsiteX2" fmla="*/ 1607128 w 2506111"/>
              <a:gd name="connsiteY2" fmla="*/ 0 h 1579418"/>
              <a:gd name="connsiteX3" fmla="*/ 1995055 w 2506111"/>
              <a:gd name="connsiteY3" fmla="*/ 96982 h 1579418"/>
              <a:gd name="connsiteX4" fmla="*/ 2216728 w 2506111"/>
              <a:gd name="connsiteY4" fmla="*/ 235527 h 1579418"/>
              <a:gd name="connsiteX5" fmla="*/ 2272146 w 2506111"/>
              <a:gd name="connsiteY5" fmla="*/ 277091 h 1579418"/>
              <a:gd name="connsiteX6" fmla="*/ 2299855 w 2506111"/>
              <a:gd name="connsiteY6" fmla="*/ 318654 h 1579418"/>
              <a:gd name="connsiteX7" fmla="*/ 2466109 w 2506111"/>
              <a:gd name="connsiteY7" fmla="*/ 748145 h 1579418"/>
              <a:gd name="connsiteX8" fmla="*/ 2479964 w 2506111"/>
              <a:gd name="connsiteY8" fmla="*/ 1330036 h 1579418"/>
              <a:gd name="connsiteX9" fmla="*/ 2286000 w 2506111"/>
              <a:gd name="connsiteY9" fmla="*/ 1510145 h 1579418"/>
              <a:gd name="connsiteX10" fmla="*/ 1995055 w 2506111"/>
              <a:gd name="connsiteY10" fmla="*/ 1579418 h 1579418"/>
              <a:gd name="connsiteX11" fmla="*/ 1745673 w 2506111"/>
              <a:gd name="connsiteY11" fmla="*/ 1537854 h 1579418"/>
              <a:gd name="connsiteX12" fmla="*/ 1579418 w 2506111"/>
              <a:gd name="connsiteY12" fmla="*/ 1496291 h 1579418"/>
              <a:gd name="connsiteX13" fmla="*/ 1371600 w 2506111"/>
              <a:gd name="connsiteY13" fmla="*/ 1468582 h 1579418"/>
              <a:gd name="connsiteX14" fmla="*/ 1039091 w 2506111"/>
              <a:gd name="connsiteY14" fmla="*/ 1357745 h 1579418"/>
              <a:gd name="connsiteX15" fmla="*/ 955964 w 2506111"/>
              <a:gd name="connsiteY15" fmla="*/ 1316182 h 1579418"/>
              <a:gd name="connsiteX16" fmla="*/ 0 w 2506111"/>
              <a:gd name="connsiteY16" fmla="*/ 637309 h 1579418"/>
              <a:gd name="connsiteX17" fmla="*/ 69273 w 2506111"/>
              <a:gd name="connsiteY17" fmla="*/ 512618 h 1579418"/>
              <a:gd name="connsiteX18" fmla="*/ 221673 w 2506111"/>
              <a:gd name="connsiteY18" fmla="*/ 443345 h 1579418"/>
              <a:gd name="connsiteX19" fmla="*/ 360218 w 2506111"/>
              <a:gd name="connsiteY19" fmla="*/ 415636 h 1579418"/>
              <a:gd name="connsiteX20" fmla="*/ 387928 w 2506111"/>
              <a:gd name="connsiteY20" fmla="*/ 374073 h 1579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506111" h="1579418">
                <a:moveTo>
                  <a:pt x="249382" y="304800"/>
                </a:moveTo>
                <a:cubicBezTo>
                  <a:pt x="517237" y="249382"/>
                  <a:pt x="792294" y="221479"/>
                  <a:pt x="1052946" y="138545"/>
                </a:cubicBezTo>
                <a:cubicBezTo>
                  <a:pt x="1438053" y="16012"/>
                  <a:pt x="1252578" y="59092"/>
                  <a:pt x="1607128" y="0"/>
                </a:cubicBezTo>
                <a:cubicBezTo>
                  <a:pt x="1736437" y="32327"/>
                  <a:pt x="1870724" y="48945"/>
                  <a:pt x="1995055" y="96982"/>
                </a:cubicBezTo>
                <a:cubicBezTo>
                  <a:pt x="2076335" y="128386"/>
                  <a:pt x="2143670" y="188039"/>
                  <a:pt x="2216728" y="235527"/>
                </a:cubicBezTo>
                <a:cubicBezTo>
                  <a:pt x="2236088" y="248111"/>
                  <a:pt x="2255818" y="260763"/>
                  <a:pt x="2272146" y="277091"/>
                </a:cubicBezTo>
                <a:cubicBezTo>
                  <a:pt x="2283920" y="288865"/>
                  <a:pt x="2293515" y="303257"/>
                  <a:pt x="2299855" y="318654"/>
                </a:cubicBezTo>
                <a:cubicBezTo>
                  <a:pt x="2358306" y="460606"/>
                  <a:pt x="2410691" y="604981"/>
                  <a:pt x="2466109" y="748145"/>
                </a:cubicBezTo>
                <a:cubicBezTo>
                  <a:pt x="2488269" y="914344"/>
                  <a:pt x="2535755" y="1181259"/>
                  <a:pt x="2479964" y="1330036"/>
                </a:cubicBezTo>
                <a:cubicBezTo>
                  <a:pt x="2448984" y="1412649"/>
                  <a:pt x="2364462" y="1469793"/>
                  <a:pt x="2286000" y="1510145"/>
                </a:cubicBezTo>
                <a:cubicBezTo>
                  <a:pt x="2197344" y="1555739"/>
                  <a:pt x="2092037" y="1556327"/>
                  <a:pt x="1995055" y="1579418"/>
                </a:cubicBezTo>
                <a:cubicBezTo>
                  <a:pt x="1911928" y="1565563"/>
                  <a:pt x="1828310" y="1554381"/>
                  <a:pt x="1745673" y="1537854"/>
                </a:cubicBezTo>
                <a:cubicBezTo>
                  <a:pt x="1689658" y="1526651"/>
                  <a:pt x="1635587" y="1506693"/>
                  <a:pt x="1579418" y="1496291"/>
                </a:cubicBezTo>
                <a:cubicBezTo>
                  <a:pt x="1510701" y="1483566"/>
                  <a:pt x="1440873" y="1477818"/>
                  <a:pt x="1371600" y="1468582"/>
                </a:cubicBezTo>
                <a:cubicBezTo>
                  <a:pt x="1260764" y="1431636"/>
                  <a:pt x="1148782" y="1397965"/>
                  <a:pt x="1039091" y="1357745"/>
                </a:cubicBezTo>
                <a:cubicBezTo>
                  <a:pt x="1010005" y="1347080"/>
                  <a:pt x="982050" y="1332893"/>
                  <a:pt x="955964" y="1316182"/>
                </a:cubicBezTo>
                <a:cubicBezTo>
                  <a:pt x="127269" y="785300"/>
                  <a:pt x="370989" y="1008298"/>
                  <a:pt x="0" y="637309"/>
                </a:cubicBezTo>
                <a:cubicBezTo>
                  <a:pt x="23091" y="595745"/>
                  <a:pt x="33490" y="543928"/>
                  <a:pt x="69273" y="512618"/>
                </a:cubicBezTo>
                <a:cubicBezTo>
                  <a:pt x="111268" y="475872"/>
                  <a:pt x="169862" y="464069"/>
                  <a:pt x="221673" y="443345"/>
                </a:cubicBezTo>
                <a:cubicBezTo>
                  <a:pt x="251194" y="431537"/>
                  <a:pt x="336720" y="419552"/>
                  <a:pt x="360218" y="415636"/>
                </a:cubicBezTo>
                <a:cubicBezTo>
                  <a:pt x="391193" y="384662"/>
                  <a:pt x="387928" y="400989"/>
                  <a:pt x="387928" y="374073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789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3" name="Freeform 2"/>
          <p:cNvSpPr/>
          <p:nvPr/>
        </p:nvSpPr>
        <p:spPr>
          <a:xfrm>
            <a:off x="124691" y="2257767"/>
            <a:ext cx="2438400" cy="1275142"/>
          </a:xfrm>
          <a:custGeom>
            <a:avLst/>
            <a:gdLst>
              <a:gd name="connsiteX0" fmla="*/ 166254 w 2438400"/>
              <a:gd name="connsiteY0" fmla="*/ 540851 h 1275142"/>
              <a:gd name="connsiteX1" fmla="*/ 1953491 w 2438400"/>
              <a:gd name="connsiteY1" fmla="*/ 524 h 1275142"/>
              <a:gd name="connsiteX2" fmla="*/ 1995054 w 2438400"/>
              <a:gd name="connsiteY2" fmla="*/ 14378 h 1275142"/>
              <a:gd name="connsiteX3" fmla="*/ 2299854 w 2438400"/>
              <a:gd name="connsiteY3" fmla="*/ 346888 h 1275142"/>
              <a:gd name="connsiteX4" fmla="*/ 2438400 w 2438400"/>
              <a:gd name="connsiteY4" fmla="*/ 817942 h 1275142"/>
              <a:gd name="connsiteX5" fmla="*/ 2410691 w 2438400"/>
              <a:gd name="connsiteY5" fmla="*/ 970342 h 1275142"/>
              <a:gd name="connsiteX6" fmla="*/ 2369127 w 2438400"/>
              <a:gd name="connsiteY6" fmla="*/ 1011906 h 1275142"/>
              <a:gd name="connsiteX7" fmla="*/ 1925782 w 2438400"/>
              <a:gd name="connsiteY7" fmla="*/ 1150451 h 1275142"/>
              <a:gd name="connsiteX8" fmla="*/ 1524000 w 2438400"/>
              <a:gd name="connsiteY8" fmla="*/ 1261288 h 1275142"/>
              <a:gd name="connsiteX9" fmla="*/ 1357745 w 2438400"/>
              <a:gd name="connsiteY9" fmla="*/ 1275142 h 1275142"/>
              <a:gd name="connsiteX10" fmla="*/ 1177636 w 2438400"/>
              <a:gd name="connsiteY10" fmla="*/ 1247433 h 1275142"/>
              <a:gd name="connsiteX11" fmla="*/ 193964 w 2438400"/>
              <a:gd name="connsiteY11" fmla="*/ 956488 h 1275142"/>
              <a:gd name="connsiteX12" fmla="*/ 13854 w 2438400"/>
              <a:gd name="connsiteY12" fmla="*/ 859506 h 1275142"/>
              <a:gd name="connsiteX13" fmla="*/ 0 w 2438400"/>
              <a:gd name="connsiteY13" fmla="*/ 804088 h 1275142"/>
              <a:gd name="connsiteX14" fmla="*/ 41564 w 2438400"/>
              <a:gd name="connsiteY14" fmla="*/ 748669 h 1275142"/>
              <a:gd name="connsiteX15" fmla="*/ 110836 w 2438400"/>
              <a:gd name="connsiteY15" fmla="*/ 707106 h 1275142"/>
              <a:gd name="connsiteX16" fmla="*/ 207818 w 2438400"/>
              <a:gd name="connsiteY16" fmla="*/ 665542 h 1275142"/>
              <a:gd name="connsiteX17" fmla="*/ 221673 w 2438400"/>
              <a:gd name="connsiteY17" fmla="*/ 665542 h 1275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438400" h="1275142">
                <a:moveTo>
                  <a:pt x="166254" y="540851"/>
                </a:moveTo>
                <a:cubicBezTo>
                  <a:pt x="1040244" y="159882"/>
                  <a:pt x="643272" y="296381"/>
                  <a:pt x="1953491" y="524"/>
                </a:cubicBezTo>
                <a:cubicBezTo>
                  <a:pt x="1967736" y="-2693"/>
                  <a:pt x="1981200" y="9760"/>
                  <a:pt x="1995054" y="14378"/>
                </a:cubicBezTo>
                <a:cubicBezTo>
                  <a:pt x="2096654" y="125215"/>
                  <a:pt x="2213028" y="224134"/>
                  <a:pt x="2299854" y="346888"/>
                </a:cubicBezTo>
                <a:cubicBezTo>
                  <a:pt x="2396806" y="483959"/>
                  <a:pt x="2410610" y="660468"/>
                  <a:pt x="2438400" y="817942"/>
                </a:cubicBezTo>
                <a:cubicBezTo>
                  <a:pt x="2429164" y="868742"/>
                  <a:pt x="2428057" y="921717"/>
                  <a:pt x="2410691" y="970342"/>
                </a:cubicBezTo>
                <a:cubicBezTo>
                  <a:pt x="2404101" y="988794"/>
                  <a:pt x="2387494" y="1005084"/>
                  <a:pt x="2369127" y="1011906"/>
                </a:cubicBezTo>
                <a:cubicBezTo>
                  <a:pt x="2223986" y="1065816"/>
                  <a:pt x="2073488" y="1104029"/>
                  <a:pt x="1925782" y="1150451"/>
                </a:cubicBezTo>
                <a:cubicBezTo>
                  <a:pt x="1761826" y="1201980"/>
                  <a:pt x="1935995" y="1174553"/>
                  <a:pt x="1524000" y="1261288"/>
                </a:cubicBezTo>
                <a:cubicBezTo>
                  <a:pt x="1469582" y="1272744"/>
                  <a:pt x="1413163" y="1270524"/>
                  <a:pt x="1357745" y="1275142"/>
                </a:cubicBezTo>
                <a:cubicBezTo>
                  <a:pt x="1297709" y="1265906"/>
                  <a:pt x="1236129" y="1263811"/>
                  <a:pt x="1177636" y="1247433"/>
                </a:cubicBezTo>
                <a:cubicBezTo>
                  <a:pt x="-133957" y="880188"/>
                  <a:pt x="669555" y="1062175"/>
                  <a:pt x="193964" y="956488"/>
                </a:cubicBezTo>
                <a:cubicBezTo>
                  <a:pt x="165885" y="942448"/>
                  <a:pt x="31550" y="877202"/>
                  <a:pt x="13854" y="859506"/>
                </a:cubicBezTo>
                <a:cubicBezTo>
                  <a:pt x="390" y="846042"/>
                  <a:pt x="4618" y="822561"/>
                  <a:pt x="0" y="804088"/>
                </a:cubicBezTo>
                <a:cubicBezTo>
                  <a:pt x="13855" y="785615"/>
                  <a:pt x="24186" y="763875"/>
                  <a:pt x="41564" y="748669"/>
                </a:cubicBezTo>
                <a:cubicBezTo>
                  <a:pt x="61829" y="730937"/>
                  <a:pt x="87297" y="720183"/>
                  <a:pt x="110836" y="707106"/>
                </a:cubicBezTo>
                <a:cubicBezTo>
                  <a:pt x="143276" y="689084"/>
                  <a:pt x="172145" y="674460"/>
                  <a:pt x="207818" y="665542"/>
                </a:cubicBezTo>
                <a:cubicBezTo>
                  <a:pt x="212298" y="664422"/>
                  <a:pt x="217055" y="665542"/>
                  <a:pt x="221673" y="665542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349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4" name="Freeform 3"/>
          <p:cNvSpPr/>
          <p:nvPr/>
        </p:nvSpPr>
        <p:spPr>
          <a:xfrm>
            <a:off x="5084618" y="5403273"/>
            <a:ext cx="1579418" cy="803563"/>
          </a:xfrm>
          <a:custGeom>
            <a:avLst/>
            <a:gdLst>
              <a:gd name="connsiteX0" fmla="*/ 498764 w 1579418"/>
              <a:gd name="connsiteY0" fmla="*/ 665018 h 803563"/>
              <a:gd name="connsiteX1" fmla="*/ 55418 w 1579418"/>
              <a:gd name="connsiteY1" fmla="*/ 568036 h 803563"/>
              <a:gd name="connsiteX2" fmla="*/ 0 w 1579418"/>
              <a:gd name="connsiteY2" fmla="*/ 415636 h 803563"/>
              <a:gd name="connsiteX3" fmla="*/ 27709 w 1579418"/>
              <a:gd name="connsiteY3" fmla="*/ 277091 h 803563"/>
              <a:gd name="connsiteX4" fmla="*/ 263237 w 1579418"/>
              <a:gd name="connsiteY4" fmla="*/ 96982 h 803563"/>
              <a:gd name="connsiteX5" fmla="*/ 332509 w 1579418"/>
              <a:gd name="connsiteY5" fmla="*/ 69272 h 803563"/>
              <a:gd name="connsiteX6" fmla="*/ 1052946 w 1579418"/>
              <a:gd name="connsiteY6" fmla="*/ 0 h 803563"/>
              <a:gd name="connsiteX7" fmla="*/ 1343891 w 1579418"/>
              <a:gd name="connsiteY7" fmla="*/ 55418 h 803563"/>
              <a:gd name="connsiteX8" fmla="*/ 1454727 w 1579418"/>
              <a:gd name="connsiteY8" fmla="*/ 69272 h 803563"/>
              <a:gd name="connsiteX9" fmla="*/ 1579418 w 1579418"/>
              <a:gd name="connsiteY9" fmla="*/ 235527 h 803563"/>
              <a:gd name="connsiteX10" fmla="*/ 1482437 w 1579418"/>
              <a:gd name="connsiteY10" fmla="*/ 554182 h 803563"/>
              <a:gd name="connsiteX11" fmla="*/ 1357746 w 1579418"/>
              <a:gd name="connsiteY11" fmla="*/ 692727 h 803563"/>
              <a:gd name="connsiteX12" fmla="*/ 1039091 w 1579418"/>
              <a:gd name="connsiteY12" fmla="*/ 762000 h 803563"/>
              <a:gd name="connsiteX13" fmla="*/ 692727 w 1579418"/>
              <a:gd name="connsiteY13" fmla="*/ 803563 h 803563"/>
              <a:gd name="connsiteX14" fmla="*/ 595746 w 1579418"/>
              <a:gd name="connsiteY14" fmla="*/ 775854 h 803563"/>
              <a:gd name="connsiteX15" fmla="*/ 540327 w 1579418"/>
              <a:gd name="connsiteY15" fmla="*/ 748145 h 803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579418" h="803563">
                <a:moveTo>
                  <a:pt x="498764" y="665018"/>
                </a:moveTo>
                <a:cubicBezTo>
                  <a:pt x="224140" y="646078"/>
                  <a:pt x="135155" y="750293"/>
                  <a:pt x="55418" y="568036"/>
                </a:cubicBezTo>
                <a:cubicBezTo>
                  <a:pt x="33752" y="518514"/>
                  <a:pt x="18473" y="466436"/>
                  <a:pt x="0" y="415636"/>
                </a:cubicBezTo>
                <a:cubicBezTo>
                  <a:pt x="9236" y="369454"/>
                  <a:pt x="-2286" y="313400"/>
                  <a:pt x="27709" y="277091"/>
                </a:cubicBezTo>
                <a:cubicBezTo>
                  <a:pt x="90654" y="200894"/>
                  <a:pt x="181578" y="152659"/>
                  <a:pt x="263237" y="96982"/>
                </a:cubicBezTo>
                <a:cubicBezTo>
                  <a:pt x="283785" y="82972"/>
                  <a:pt x="307825" y="72303"/>
                  <a:pt x="332509" y="69272"/>
                </a:cubicBezTo>
                <a:cubicBezTo>
                  <a:pt x="571963" y="39865"/>
                  <a:pt x="812800" y="23091"/>
                  <a:pt x="1052946" y="0"/>
                </a:cubicBezTo>
                <a:lnTo>
                  <a:pt x="1343891" y="55418"/>
                </a:lnTo>
                <a:cubicBezTo>
                  <a:pt x="1380582" y="61744"/>
                  <a:pt x="1420921" y="53669"/>
                  <a:pt x="1454727" y="69272"/>
                </a:cubicBezTo>
                <a:cubicBezTo>
                  <a:pt x="1510375" y="94956"/>
                  <a:pt x="1553351" y="189909"/>
                  <a:pt x="1579418" y="235527"/>
                </a:cubicBezTo>
                <a:cubicBezTo>
                  <a:pt x="1547091" y="341745"/>
                  <a:pt x="1530876" y="454277"/>
                  <a:pt x="1482437" y="554182"/>
                </a:cubicBezTo>
                <a:cubicBezTo>
                  <a:pt x="1455331" y="610089"/>
                  <a:pt x="1407100" y="654985"/>
                  <a:pt x="1357746" y="692727"/>
                </a:cubicBezTo>
                <a:cubicBezTo>
                  <a:pt x="1290673" y="744018"/>
                  <a:pt x="1092612" y="755310"/>
                  <a:pt x="1039091" y="762000"/>
                </a:cubicBezTo>
                <a:lnTo>
                  <a:pt x="692727" y="803563"/>
                </a:lnTo>
                <a:cubicBezTo>
                  <a:pt x="660400" y="794327"/>
                  <a:pt x="626962" y="788340"/>
                  <a:pt x="595746" y="775854"/>
                </a:cubicBezTo>
                <a:cubicBezTo>
                  <a:pt x="520069" y="745583"/>
                  <a:pt x="579229" y="748145"/>
                  <a:pt x="540327" y="748145"/>
                </a:cubicBezTo>
              </a:path>
            </a:pathLst>
          </a:cu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235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52400"/>
            <a:ext cx="86868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sz="2000" u="sng" dirty="0"/>
              <a:t>Q1:-</a:t>
            </a:r>
            <a:r>
              <a:rPr lang="en-US" sz="2000" dirty="0"/>
              <a:t>- </a:t>
            </a:r>
            <a:r>
              <a:rPr lang="en-US" sz="2000" b="1" dirty="0"/>
              <a:t>Fill in the blanks:- </a:t>
            </a:r>
            <a:endParaRPr lang="ar-IQ" sz="2000" b="1" dirty="0" smtClean="0"/>
          </a:p>
          <a:p>
            <a:pPr rtl="1"/>
            <a:endParaRPr lang="en-US" sz="2000" dirty="0" smtClean="0"/>
          </a:p>
          <a:p>
            <a:pPr rtl="1"/>
            <a:endParaRPr lang="en-US" sz="2000" dirty="0" smtClean="0"/>
          </a:p>
          <a:p>
            <a:pPr lvl="0"/>
            <a:r>
              <a:rPr lang="en-US" b="1" dirty="0" smtClean="0"/>
              <a:t>1</a:t>
            </a:r>
            <a:r>
              <a:rPr lang="ar-IQ" b="1" dirty="0" smtClean="0"/>
              <a:t>(</a:t>
            </a:r>
            <a:r>
              <a:rPr lang="en-US" b="1" dirty="0" smtClean="0"/>
              <a:t>If ƒ(c) ƒ(a) &lt; 0,then the root belongs to---------</a:t>
            </a:r>
          </a:p>
          <a:p>
            <a:pPr lvl="0"/>
            <a:endParaRPr lang="en-US" b="1" dirty="0" smtClean="0"/>
          </a:p>
          <a:p>
            <a:pPr lvl="0"/>
            <a:endParaRPr lang="en-US" b="1" dirty="0"/>
          </a:p>
          <a:p>
            <a:pPr lvl="0"/>
            <a:r>
              <a:rPr lang="en-US" b="1" dirty="0" smtClean="0"/>
              <a:t>2) In </a:t>
            </a:r>
            <a:r>
              <a:rPr lang="en-US" b="1" dirty="0"/>
              <a:t>bisection method ,we generate x by-</a:t>
            </a:r>
            <a:r>
              <a:rPr lang="en-US" b="1" dirty="0" smtClean="0"/>
              <a:t>-----------</a:t>
            </a:r>
          </a:p>
          <a:p>
            <a:pPr lvl="0"/>
            <a:endParaRPr lang="en-US" dirty="0"/>
          </a:p>
          <a:p>
            <a:pPr lvl="0"/>
            <a:endParaRPr lang="en-US" b="1" dirty="0" smtClean="0"/>
          </a:p>
          <a:p>
            <a:pPr lvl="0"/>
            <a:r>
              <a:rPr lang="en-US" b="1" dirty="0" smtClean="0"/>
              <a:t>3)the </a:t>
            </a:r>
            <a:r>
              <a:rPr lang="en-US" b="1" dirty="0"/>
              <a:t>cessation </a:t>
            </a:r>
            <a:r>
              <a:rPr lang="en-US" b="1" dirty="0" err="1"/>
              <a:t>clouse</a:t>
            </a:r>
            <a:r>
              <a:rPr lang="en-US" b="1" dirty="0"/>
              <a:t> to generate the points is-</a:t>
            </a:r>
            <a:r>
              <a:rPr lang="en-US" b="1" dirty="0" smtClean="0"/>
              <a:t>------------</a:t>
            </a:r>
          </a:p>
          <a:p>
            <a:pPr lvl="0"/>
            <a:endParaRPr lang="en-US" dirty="0"/>
          </a:p>
          <a:p>
            <a:pPr lvl="0"/>
            <a:endParaRPr lang="en-US" b="1" dirty="0" smtClean="0"/>
          </a:p>
          <a:p>
            <a:pPr lvl="0"/>
            <a:r>
              <a:rPr lang="en-US" b="1" dirty="0" smtClean="0"/>
              <a:t>4) the </a:t>
            </a:r>
            <a:r>
              <a:rPr lang="en-US" b="1" dirty="0"/>
              <a:t>no of iteration in bisection method satisfy the </a:t>
            </a:r>
            <a:r>
              <a:rPr lang="en-US" b="1" dirty="0" err="1"/>
              <a:t>equ</a:t>
            </a:r>
            <a:r>
              <a:rPr lang="en-US" b="1" dirty="0" smtClean="0"/>
              <a:t>.--------</a:t>
            </a:r>
          </a:p>
          <a:p>
            <a:pPr lvl="0"/>
            <a:endParaRPr lang="en-US" b="1" dirty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pPr lvl="0"/>
            <a:r>
              <a:rPr lang="en-US" b="1" dirty="0" smtClean="0"/>
              <a:t>5)In </a:t>
            </a:r>
            <a:r>
              <a:rPr lang="en-US" b="1" dirty="0"/>
              <a:t>false position method to generate the points x=--------- </a:t>
            </a:r>
            <a:endParaRPr lang="en-US" dirty="0"/>
          </a:p>
          <a:p>
            <a:pPr lvl="0"/>
            <a:endParaRPr lang="en-US" b="1" dirty="0" smtClean="0"/>
          </a:p>
          <a:p>
            <a:pPr lvl="0"/>
            <a:endParaRPr lang="en-US" b="1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962400" y="652375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[</a:t>
            </a:r>
            <a:r>
              <a:rPr lang="en-US" sz="3200" dirty="0" err="1">
                <a:solidFill>
                  <a:srgbClr val="FF0000"/>
                </a:solidFill>
              </a:rPr>
              <a:t>a,c</a:t>
            </a:r>
            <a:r>
              <a:rPr lang="en-US" sz="3200" dirty="0">
                <a:solidFill>
                  <a:srgbClr val="FF0000"/>
                </a:solidFill>
              </a:rPr>
              <a:t>]</a:t>
            </a:r>
          </a:p>
        </p:txBody>
      </p:sp>
      <p:sp>
        <p:nvSpPr>
          <p:cNvPr id="4" name="Rectangle 3"/>
          <p:cNvSpPr/>
          <p:nvPr/>
        </p:nvSpPr>
        <p:spPr>
          <a:xfrm>
            <a:off x="4077656" y="1460451"/>
            <a:ext cx="11705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</a:rPr>
              <a:t>a+b</a:t>
            </a:r>
            <a:r>
              <a:rPr lang="en-US" sz="3200" dirty="0">
                <a:solidFill>
                  <a:srgbClr val="FF0000"/>
                </a:solidFill>
              </a:rPr>
              <a:t>/2</a:t>
            </a:r>
          </a:p>
        </p:txBody>
      </p:sp>
      <p:sp>
        <p:nvSpPr>
          <p:cNvPr id="5" name="Rectangle 4"/>
          <p:cNvSpPr/>
          <p:nvPr/>
        </p:nvSpPr>
        <p:spPr>
          <a:xfrm>
            <a:off x="4711403" y="2322225"/>
            <a:ext cx="20553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ǀ</a:t>
            </a:r>
            <a:r>
              <a:rPr lang="ar-IQ" sz="3200" dirty="0">
                <a:solidFill>
                  <a:srgbClr val="FF0000"/>
                </a:solidFill>
              </a:rPr>
              <a:t>  </a:t>
            </a:r>
            <a:r>
              <a:rPr lang="en-US" sz="3200" dirty="0">
                <a:solidFill>
                  <a:srgbClr val="FF0000"/>
                </a:solidFill>
              </a:rPr>
              <a:t>x</a:t>
            </a:r>
            <a:r>
              <a:rPr lang="en-US" sz="3200" baseline="-25000" dirty="0">
                <a:solidFill>
                  <a:srgbClr val="FF0000"/>
                </a:solidFill>
              </a:rPr>
              <a:t>n</a:t>
            </a:r>
            <a:r>
              <a:rPr lang="en-US" sz="3200" dirty="0">
                <a:solidFill>
                  <a:srgbClr val="FF0000"/>
                </a:solidFill>
              </a:rPr>
              <a:t>-x</a:t>
            </a:r>
            <a:r>
              <a:rPr lang="en-US" sz="3200" baseline="-25000" dirty="0">
                <a:solidFill>
                  <a:srgbClr val="FF0000"/>
                </a:solidFill>
              </a:rPr>
              <a:t>n-1 </a:t>
            </a:r>
            <a:r>
              <a:rPr lang="en-US" sz="3200" dirty="0">
                <a:solidFill>
                  <a:srgbClr val="FF0000"/>
                </a:solidFill>
              </a:rPr>
              <a:t>ǀ&lt;</a:t>
            </a:r>
            <a:r>
              <a:rPr lang="en-US" sz="3200" b="1" cap="all" dirty="0">
                <a:solidFill>
                  <a:srgbClr val="FF0000"/>
                </a:solidFill>
                <a:effectLst>
                  <a:reflection blurRad="12700" stA="28000" endPos="45000" dist="1016" dir="5400000" sy="-100000" algn="bl"/>
                </a:effectLst>
              </a:rPr>
              <a:t>ϵ</a:t>
            </a: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200400"/>
            <a:ext cx="2400457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628" y="4495800"/>
            <a:ext cx="2159000" cy="622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87283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0"/>
            <a:ext cx="78486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u="sng" dirty="0"/>
              <a:t>Q2:-</a:t>
            </a:r>
            <a:r>
              <a:rPr lang="en-US" sz="2800" dirty="0"/>
              <a:t>- </a:t>
            </a:r>
            <a:r>
              <a:rPr lang="en-US" sz="2800" b="1" dirty="0"/>
              <a:t>Write correct or incorrect  with discussion</a:t>
            </a:r>
            <a:r>
              <a:rPr lang="en-US" sz="2800" b="1" dirty="0" smtClean="0"/>
              <a:t>:-</a:t>
            </a:r>
          </a:p>
          <a:p>
            <a:endParaRPr lang="en-US" sz="2800" b="1" dirty="0"/>
          </a:p>
          <a:p>
            <a:pPr lvl="0"/>
            <a:r>
              <a:rPr lang="en-US" sz="2800" b="1" dirty="0" smtClean="0"/>
              <a:t>1) Bisection </a:t>
            </a:r>
            <a:r>
              <a:rPr lang="en-US" sz="2800" b="1" dirty="0"/>
              <a:t>method can’t find the approximate root of ƒ(x) =</a:t>
            </a:r>
            <a:r>
              <a:rPr lang="en-US" sz="2800" b="1" dirty="0" smtClean="0"/>
              <a:t>1+e</a:t>
            </a:r>
            <a:r>
              <a:rPr lang="en-US" sz="2800" b="1" baseline="30000" dirty="0" smtClean="0"/>
              <a:t>-x</a:t>
            </a:r>
            <a:r>
              <a:rPr lang="en-US" sz="2800" dirty="0" smtClean="0"/>
              <a:t>   ,</a:t>
            </a:r>
            <a:r>
              <a:rPr lang="en-US" sz="2800" b="1" dirty="0" smtClean="0"/>
              <a:t>on </a:t>
            </a:r>
            <a:r>
              <a:rPr lang="en-US" sz="2800" b="1" dirty="0"/>
              <a:t>[0,1], Є=0.01.</a:t>
            </a:r>
            <a:endParaRPr lang="en-US" sz="2800" dirty="0"/>
          </a:p>
          <a:p>
            <a:endParaRPr lang="en-US" sz="2800" dirty="0"/>
          </a:p>
          <a:p>
            <a:r>
              <a:rPr lang="en-US" b="1" dirty="0"/>
              <a:t> </a:t>
            </a:r>
            <a:endParaRPr lang="en-US" dirty="0"/>
          </a:p>
          <a:p>
            <a:pPr lvl="0"/>
            <a:r>
              <a:rPr lang="en-US" sz="3200" b="1" dirty="0" smtClean="0"/>
              <a:t>1)Correct</a:t>
            </a:r>
          </a:p>
          <a:p>
            <a:pPr lvl="0"/>
            <a:r>
              <a:rPr lang="en-US" sz="3200" dirty="0" smtClean="0"/>
              <a:t>       </a:t>
            </a:r>
            <a:r>
              <a:rPr lang="en-US" sz="3200" dirty="0"/>
              <a:t>Ƒ(a)= 1+e</a:t>
            </a:r>
            <a:r>
              <a:rPr lang="en-US" sz="3200" baseline="30000" dirty="0"/>
              <a:t>-0</a:t>
            </a:r>
            <a:r>
              <a:rPr lang="en-US" sz="3200" dirty="0"/>
              <a:t>=2</a:t>
            </a:r>
          </a:p>
          <a:p>
            <a:r>
              <a:rPr lang="en-US" sz="3200" dirty="0"/>
              <a:t>          Ƒ(b)= 1+e</a:t>
            </a:r>
            <a:r>
              <a:rPr lang="en-US" sz="3200" baseline="30000" dirty="0"/>
              <a:t>-1</a:t>
            </a:r>
            <a:r>
              <a:rPr lang="en-US" sz="3200" dirty="0"/>
              <a:t>=1.3678</a:t>
            </a:r>
          </a:p>
          <a:p>
            <a:r>
              <a:rPr lang="en-US" sz="3200" dirty="0" smtClean="0"/>
              <a:t> since Ƒ(a</a:t>
            </a:r>
            <a:r>
              <a:rPr lang="en-US" sz="3200" dirty="0"/>
              <a:t>)* Ƒ(b)&gt;</a:t>
            </a:r>
            <a:r>
              <a:rPr lang="en-US" sz="3200" dirty="0" smtClean="0"/>
              <a:t>0 then bisection can not find the root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93541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228600" y="228600"/>
                <a:ext cx="7772400" cy="4955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b="1" dirty="0" smtClean="0"/>
                  <a:t>2) </a:t>
                </a:r>
                <a:r>
                  <a:rPr lang="en-US" b="1" dirty="0" err="1" smtClean="0"/>
                  <a:t>Trapizume</a:t>
                </a:r>
                <a:r>
                  <a:rPr lang="en-US" b="1" dirty="0" smtClean="0"/>
                  <a:t> </a:t>
                </a:r>
                <a:r>
                  <a:rPr lang="en-US" b="1" dirty="0"/>
                  <a:t>role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en-US" b="1" i="1"/>
                        </m:ctrlPr>
                      </m:naryPr>
                      <m:sub>
                        <m:r>
                          <a:rPr lang="en-US" b="1" i="1"/>
                          <m:t>𝟎</m:t>
                        </m:r>
                      </m:sub>
                      <m:sup>
                        <m:r>
                          <a:rPr lang="en-US" b="1" i="1"/>
                          <m:t>𝟒</m:t>
                        </m:r>
                      </m:sup>
                      <m:e>
                        <m:f>
                          <m:fPr>
                            <m:ctrlPr>
                              <a:rPr lang="en-US" b="1" i="1"/>
                            </m:ctrlPr>
                          </m:fPr>
                          <m:num>
                            <m:r>
                              <a:rPr lang="en-US" b="1" i="1"/>
                              <m:t>𝟏</m:t>
                            </m:r>
                          </m:num>
                          <m:den>
                            <m:r>
                              <a:rPr lang="en-US" b="1" i="1"/>
                              <m:t>𝟖</m:t>
                            </m:r>
                          </m:den>
                        </m:f>
                        <m:sSup>
                          <m:sSupPr>
                            <m:ctrlPr>
                              <a:rPr lang="en-US" b="1" i="1"/>
                            </m:ctrlPr>
                          </m:sSupPr>
                          <m:e>
                            <m:r>
                              <a:rPr lang="en-US" b="1" i="1"/>
                              <m:t>𝒙</m:t>
                            </m:r>
                          </m:e>
                          <m:sup>
                            <m:r>
                              <a:rPr lang="en-US" b="1" i="1"/>
                              <m:t>𝟐</m:t>
                            </m:r>
                          </m:sup>
                        </m:sSup>
                        <m:r>
                          <a:rPr lang="en-US" b="1" i="1"/>
                          <m:t>+</m:t>
                        </m:r>
                        <m:r>
                          <a:rPr lang="en-US" b="1" i="1"/>
                          <m:t>𝟏</m:t>
                        </m:r>
                      </m:e>
                    </m:nary>
                  </m:oMath>
                </a14:m>
                <a:r>
                  <a:rPr lang="en-US" b="1" dirty="0"/>
                  <a:t> dx ≈10.75, where n=4</a:t>
                </a:r>
                <a:endParaRPr lang="en-US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600"/>
                <a:ext cx="7772400" cy="495520"/>
              </a:xfrm>
              <a:prstGeom prst="rect">
                <a:avLst/>
              </a:prstGeom>
              <a:blipFill rotWithShape="1">
                <a:blip r:embed="rId2"/>
                <a:stretch>
                  <a:fillRect l="-706" t="-98765" b="-15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242454" y="838200"/>
            <a:ext cx="813954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First,</a:t>
            </a:r>
            <a:r>
              <a:rPr lang="en-US" sz="2400" b="1" dirty="0" smtClean="0">
                <a:solidFill>
                  <a:srgbClr val="C00000"/>
                </a:solidFill>
              </a:rPr>
              <a:t> </a:t>
            </a:r>
            <a:r>
              <a:rPr lang="en-US" sz="2400" b="1" i="1" dirty="0" smtClean="0">
                <a:solidFill>
                  <a:srgbClr val="C00000"/>
                </a:solidFill>
              </a:rPr>
              <a:t>h</a:t>
            </a:r>
            <a:r>
              <a:rPr lang="en-US" sz="2400" b="1" dirty="0" smtClean="0">
                <a:solidFill>
                  <a:srgbClr val="C00000"/>
                </a:solidFill>
              </a:rPr>
              <a:t> =         = (b-a)/n  </a:t>
            </a:r>
            <a:r>
              <a:rPr lang="en-US" sz="2400" b="1" dirty="0" smtClean="0"/>
              <a:t>=(4 - 0)/4 = 1,</a:t>
            </a:r>
          </a:p>
          <a:p>
            <a:r>
              <a:rPr lang="en-US" sz="2400" b="1" dirty="0" smtClean="0"/>
              <a:t> 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X</a:t>
            </a:r>
            <a:r>
              <a:rPr lang="en-US" sz="2400" b="1" baseline="-25000" dirty="0" smtClean="0">
                <a:solidFill>
                  <a:srgbClr val="0070C0"/>
                </a:solidFill>
              </a:rPr>
              <a:t>i</a:t>
            </a:r>
            <a:r>
              <a:rPr lang="en-US" sz="2400" b="1" dirty="0" smtClean="0">
                <a:solidFill>
                  <a:srgbClr val="0070C0"/>
                </a:solidFill>
              </a:rPr>
              <a:t>=</a:t>
            </a:r>
            <a:r>
              <a:rPr lang="en-US" sz="2400" b="1" dirty="0" err="1" smtClean="0">
                <a:solidFill>
                  <a:srgbClr val="0070C0"/>
                </a:solidFill>
              </a:rPr>
              <a:t>a+ih</a:t>
            </a:r>
            <a:r>
              <a:rPr lang="en-US" sz="2400" b="1" dirty="0" smtClean="0">
                <a:solidFill>
                  <a:srgbClr val="0070C0"/>
                </a:solidFill>
              </a:rPr>
              <a:t>                 i=0,1,2,..,n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X</a:t>
            </a:r>
            <a:r>
              <a:rPr lang="en-US" sz="2400" b="1" baseline="-25000" dirty="0" smtClean="0">
                <a:solidFill>
                  <a:srgbClr val="0070C0"/>
                </a:solidFill>
              </a:rPr>
              <a:t>0</a:t>
            </a:r>
            <a:r>
              <a:rPr lang="en-US" sz="2400" b="1" dirty="0" smtClean="0">
                <a:solidFill>
                  <a:srgbClr val="0070C0"/>
                </a:solidFill>
              </a:rPr>
              <a:t>=0+0*1=0                            X</a:t>
            </a:r>
            <a:r>
              <a:rPr lang="en-US" sz="2400" b="1" baseline="-25000" dirty="0" smtClean="0">
                <a:solidFill>
                  <a:srgbClr val="0070C0"/>
                </a:solidFill>
              </a:rPr>
              <a:t>0</a:t>
            </a:r>
            <a:r>
              <a:rPr lang="en-US" sz="2400" b="1" dirty="0" smtClean="0">
                <a:solidFill>
                  <a:srgbClr val="0070C0"/>
                </a:solidFill>
              </a:rPr>
              <a:t>=a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X</a:t>
            </a:r>
            <a:r>
              <a:rPr lang="en-US" sz="2400" b="1" baseline="-25000" dirty="0" smtClean="0">
                <a:solidFill>
                  <a:srgbClr val="0070C0"/>
                </a:solidFill>
              </a:rPr>
              <a:t>1</a:t>
            </a:r>
            <a:r>
              <a:rPr lang="en-US" sz="2400" b="1" dirty="0" smtClean="0">
                <a:solidFill>
                  <a:srgbClr val="0070C0"/>
                </a:solidFill>
              </a:rPr>
              <a:t>=0+1*1=1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X</a:t>
            </a:r>
            <a:r>
              <a:rPr lang="en-US" sz="2400" b="1" baseline="-25000" dirty="0" smtClean="0">
                <a:solidFill>
                  <a:srgbClr val="0070C0"/>
                </a:solidFill>
              </a:rPr>
              <a:t>2</a:t>
            </a:r>
            <a:r>
              <a:rPr lang="en-US" sz="2400" b="1" dirty="0" smtClean="0">
                <a:solidFill>
                  <a:srgbClr val="0070C0"/>
                </a:solidFill>
              </a:rPr>
              <a:t>=0+2*1=2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X</a:t>
            </a:r>
            <a:r>
              <a:rPr lang="en-US" sz="2400" b="1" baseline="-25000" dirty="0" smtClean="0">
                <a:solidFill>
                  <a:srgbClr val="0070C0"/>
                </a:solidFill>
              </a:rPr>
              <a:t>3</a:t>
            </a:r>
            <a:r>
              <a:rPr lang="en-US" sz="2400" b="1" dirty="0" smtClean="0">
                <a:solidFill>
                  <a:srgbClr val="0070C0"/>
                </a:solidFill>
              </a:rPr>
              <a:t>=0+</a:t>
            </a:r>
            <a:r>
              <a:rPr lang="ar-IQ" sz="2400" b="1" dirty="0" smtClean="0">
                <a:solidFill>
                  <a:srgbClr val="0070C0"/>
                </a:solidFill>
              </a:rPr>
              <a:t>3</a:t>
            </a:r>
            <a:r>
              <a:rPr lang="en-US" sz="2400" b="1" dirty="0" smtClean="0">
                <a:solidFill>
                  <a:srgbClr val="0070C0"/>
                </a:solidFill>
              </a:rPr>
              <a:t>*1=3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X</a:t>
            </a:r>
            <a:r>
              <a:rPr lang="en-US" sz="2400" b="1" baseline="-25000" dirty="0" smtClean="0">
                <a:solidFill>
                  <a:srgbClr val="0070C0"/>
                </a:solidFill>
              </a:rPr>
              <a:t>4</a:t>
            </a:r>
            <a:r>
              <a:rPr lang="en-US" sz="2400" b="1" dirty="0" smtClean="0">
                <a:solidFill>
                  <a:srgbClr val="0070C0"/>
                </a:solidFill>
              </a:rPr>
              <a:t>=0+4*1=4                             </a:t>
            </a:r>
            <a:r>
              <a:rPr lang="en-US" sz="2400" b="1" dirty="0" err="1" smtClean="0">
                <a:solidFill>
                  <a:srgbClr val="0070C0"/>
                </a:solidFill>
              </a:rPr>
              <a:t>X</a:t>
            </a:r>
            <a:r>
              <a:rPr lang="en-US" sz="2400" b="1" baseline="-25000" dirty="0" err="1" smtClean="0">
                <a:solidFill>
                  <a:srgbClr val="0070C0"/>
                </a:solidFill>
              </a:rPr>
              <a:t>n</a:t>
            </a:r>
            <a:r>
              <a:rPr lang="en-US" sz="2400" b="1" dirty="0" smtClean="0">
                <a:solidFill>
                  <a:srgbClr val="0070C0"/>
                </a:solidFill>
              </a:rPr>
              <a:t>=b</a:t>
            </a:r>
            <a:endParaRPr lang="en-US" sz="2400" b="1" dirty="0" smtClean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277090" y="4287490"/>
                <a:ext cx="1371529" cy="4955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en-US" b="1" i="1" smtClean="0">
                            <a:latin typeface="Cambria Math"/>
                          </a:rPr>
                        </m:ctrlPr>
                      </m:naryPr>
                      <m:sub>
                        <m:r>
                          <a:rPr lang="en-US" b="1" i="1">
                            <a:latin typeface="Cambria Math"/>
                          </a:rPr>
                          <m:t>𝟎</m:t>
                        </m:r>
                      </m:sub>
                      <m:sup>
                        <m:r>
                          <a:rPr lang="en-US" b="1" i="1">
                            <a:latin typeface="Cambria Math"/>
                          </a:rPr>
                          <m:t>𝟒</m:t>
                        </m:r>
                      </m:sup>
                      <m:e>
                        <m:f>
                          <m:fPr>
                            <m:ctrlPr>
                              <a:rPr lang="en-US" b="1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b="1" i="1">
                                <a:latin typeface="Cambria Math"/>
                              </a:rPr>
                              <m:t>𝟖</m:t>
                            </m:r>
                          </m:den>
                        </m:f>
                        <m:sSup>
                          <m:sSupPr>
                            <m:ctrlPr>
                              <a:rPr lang="en-US" b="1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1" i="1">
                                <a:latin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en-US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b="1" i="1">
                            <a:latin typeface="Cambria Math"/>
                          </a:rPr>
                          <m:t>+</m:t>
                        </m:r>
                        <m:r>
                          <a:rPr lang="en-US" b="1" i="1">
                            <a:latin typeface="Cambria Math"/>
                          </a:rPr>
                          <m:t>𝟏</m:t>
                        </m:r>
                      </m:e>
                    </m:nary>
                  </m:oMath>
                </a14:m>
                <a:r>
                  <a:rPr lang="en-US" dirty="0" smtClean="0"/>
                  <a:t>=</a:t>
                </a:r>
                <a:endParaRPr lang="en-US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090" y="4287490"/>
                <a:ext cx="1371529" cy="495520"/>
              </a:xfrm>
              <a:prstGeom prst="rect">
                <a:avLst/>
              </a:prstGeom>
              <a:blipFill rotWithShape="1">
                <a:blip r:embed="rId3"/>
                <a:stretch>
                  <a:fillRect l="-29778" t="-97561" r="-3111" b="-1536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837" y="4280071"/>
            <a:ext cx="3714750" cy="2544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2362200" y="6271038"/>
            <a:ext cx="10086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=6.75</a:t>
            </a:r>
            <a:endParaRPr lang="en-US" sz="28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352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13266"/>
            <a:ext cx="1381125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518041"/>
            <a:ext cx="1390650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43934"/>
            <a:ext cx="75158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u="sng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Q3</a:t>
            </a:r>
            <a:r>
              <a:rPr kumimoji="0" lang="en-US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:-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Write three  iteration using Newton-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Raphson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metod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where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14192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91400" y="90282"/>
            <a:ext cx="1560042" cy="461665"/>
          </a:xfrm>
          <a:prstGeom prst="rect">
            <a:avLst/>
          </a:prstGeo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kern="1200" cap="all" dirty="0">
                <a:solidFill>
                  <a:srgbClr val="000000"/>
                </a:solidFill>
                <a:effectLst>
                  <a:reflection blurRad="12700" stA="28000" endPos="45000" dist="1016" dir="5400000" sy="-100000" algn="bl"/>
                </a:effectLst>
                <a:ea typeface="Times New Roman"/>
                <a:cs typeface="Arial"/>
              </a:rPr>
              <a:t>ϵ=0.00001</a:t>
            </a:r>
            <a:r>
              <a:rPr lang="en-US" sz="2400" kern="1200" dirty="0">
                <a:solidFill>
                  <a:srgbClr val="000000"/>
                </a:solidFill>
                <a:effectLst/>
                <a:ea typeface="Times New Roman"/>
                <a:cs typeface="Arial"/>
              </a:rPr>
              <a:t> </a:t>
            </a:r>
            <a:endParaRPr lang="en-US" sz="24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8" name="Picture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86200"/>
            <a:ext cx="5943600" cy="2679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118" y="939739"/>
            <a:ext cx="28575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22118" y="1936752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Ƒ(x)=2-e</a:t>
            </a:r>
            <a:r>
              <a:rPr lang="en-US" sz="3200" baseline="30000" dirty="0" smtClean="0"/>
              <a:t>x</a:t>
            </a:r>
            <a:endParaRPr lang="en-US" sz="3200" baseline="30000" dirty="0"/>
          </a:p>
        </p:txBody>
      </p:sp>
      <p:sp>
        <p:nvSpPr>
          <p:cNvPr id="11" name="TextBox 10"/>
          <p:cNvSpPr txBox="1"/>
          <p:nvPr/>
        </p:nvSpPr>
        <p:spPr>
          <a:xfrm>
            <a:off x="322118" y="2895600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Ƒʹ(x)=-e</a:t>
            </a:r>
            <a:r>
              <a:rPr lang="en-US" sz="3200" baseline="30000" dirty="0" smtClean="0"/>
              <a:t>x</a:t>
            </a:r>
            <a:endParaRPr lang="en-US" sz="3200" baseline="30000" dirty="0"/>
          </a:p>
        </p:txBody>
      </p:sp>
    </p:spTree>
    <p:extLst>
      <p:ext uri="{BB962C8B-B14F-4D97-AF65-F5344CB8AC3E}">
        <p14:creationId xmlns:p14="http://schemas.microsoft.com/office/powerpoint/2010/main" val="27537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174</Words>
  <Application>Microsoft Office PowerPoint</Application>
  <PresentationFormat>On-screen Show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حل اسئلة امتحان الشهر الأول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حل اسئلة امتحان الشهر الأول </dc:title>
  <dc:creator>boxnet</dc:creator>
  <cp:lastModifiedBy>boxnet</cp:lastModifiedBy>
  <cp:revision>8</cp:revision>
  <dcterms:created xsi:type="dcterms:W3CDTF">2020-07-10T01:14:04Z</dcterms:created>
  <dcterms:modified xsi:type="dcterms:W3CDTF">2020-07-10T02:28:28Z</dcterms:modified>
</cp:coreProperties>
</file>