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9" r:id="rId7"/>
    <p:sldId id="260" r:id="rId8"/>
    <p:sldId id="261" r:id="rId9"/>
    <p:sldId id="270" r:id="rId10"/>
    <p:sldId id="262" r:id="rId11"/>
    <p:sldId id="271" r:id="rId12"/>
    <p:sldId id="267" r:id="rId13"/>
    <p:sldId id="263" r:id="rId14"/>
    <p:sldId id="265"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6831B4-DD43-4522-B7A9-CA558F97C473}"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92ACE-803C-4E16-914F-80D5C2A568DC}" type="slidenum">
              <a:rPr lang="en-US" smtClean="0"/>
              <a:t>‹#›</a:t>
            </a:fld>
            <a:endParaRPr lang="en-US"/>
          </a:p>
        </p:txBody>
      </p:sp>
    </p:spTree>
    <p:extLst>
      <p:ext uri="{BB962C8B-B14F-4D97-AF65-F5344CB8AC3E}">
        <p14:creationId xmlns:p14="http://schemas.microsoft.com/office/powerpoint/2010/main" val="121867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831B4-DD43-4522-B7A9-CA558F97C473}"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92ACE-803C-4E16-914F-80D5C2A568DC}" type="slidenum">
              <a:rPr lang="en-US" smtClean="0"/>
              <a:t>‹#›</a:t>
            </a:fld>
            <a:endParaRPr lang="en-US"/>
          </a:p>
        </p:txBody>
      </p:sp>
    </p:spTree>
    <p:extLst>
      <p:ext uri="{BB962C8B-B14F-4D97-AF65-F5344CB8AC3E}">
        <p14:creationId xmlns:p14="http://schemas.microsoft.com/office/powerpoint/2010/main" val="129317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831B4-DD43-4522-B7A9-CA558F97C473}"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92ACE-803C-4E16-914F-80D5C2A568DC}" type="slidenum">
              <a:rPr lang="en-US" smtClean="0"/>
              <a:t>‹#›</a:t>
            </a:fld>
            <a:endParaRPr lang="en-US"/>
          </a:p>
        </p:txBody>
      </p:sp>
    </p:spTree>
    <p:extLst>
      <p:ext uri="{BB962C8B-B14F-4D97-AF65-F5344CB8AC3E}">
        <p14:creationId xmlns:p14="http://schemas.microsoft.com/office/powerpoint/2010/main" val="21166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831B4-DD43-4522-B7A9-CA558F97C473}"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92ACE-803C-4E16-914F-80D5C2A568DC}" type="slidenum">
              <a:rPr lang="en-US" smtClean="0"/>
              <a:t>‹#›</a:t>
            </a:fld>
            <a:endParaRPr lang="en-US"/>
          </a:p>
        </p:txBody>
      </p:sp>
    </p:spTree>
    <p:extLst>
      <p:ext uri="{BB962C8B-B14F-4D97-AF65-F5344CB8AC3E}">
        <p14:creationId xmlns:p14="http://schemas.microsoft.com/office/powerpoint/2010/main" val="340337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6831B4-DD43-4522-B7A9-CA558F97C473}"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92ACE-803C-4E16-914F-80D5C2A568DC}" type="slidenum">
              <a:rPr lang="en-US" smtClean="0"/>
              <a:t>‹#›</a:t>
            </a:fld>
            <a:endParaRPr lang="en-US"/>
          </a:p>
        </p:txBody>
      </p:sp>
    </p:spTree>
    <p:extLst>
      <p:ext uri="{BB962C8B-B14F-4D97-AF65-F5344CB8AC3E}">
        <p14:creationId xmlns:p14="http://schemas.microsoft.com/office/powerpoint/2010/main" val="64260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6831B4-DD43-4522-B7A9-CA558F97C473}"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92ACE-803C-4E16-914F-80D5C2A568DC}" type="slidenum">
              <a:rPr lang="en-US" smtClean="0"/>
              <a:t>‹#›</a:t>
            </a:fld>
            <a:endParaRPr lang="en-US"/>
          </a:p>
        </p:txBody>
      </p:sp>
    </p:spTree>
    <p:extLst>
      <p:ext uri="{BB962C8B-B14F-4D97-AF65-F5344CB8AC3E}">
        <p14:creationId xmlns:p14="http://schemas.microsoft.com/office/powerpoint/2010/main" val="384917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6831B4-DD43-4522-B7A9-CA558F97C473}"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92ACE-803C-4E16-914F-80D5C2A568DC}" type="slidenum">
              <a:rPr lang="en-US" smtClean="0"/>
              <a:t>‹#›</a:t>
            </a:fld>
            <a:endParaRPr lang="en-US"/>
          </a:p>
        </p:txBody>
      </p:sp>
    </p:spTree>
    <p:extLst>
      <p:ext uri="{BB962C8B-B14F-4D97-AF65-F5344CB8AC3E}">
        <p14:creationId xmlns:p14="http://schemas.microsoft.com/office/powerpoint/2010/main" val="407468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6831B4-DD43-4522-B7A9-CA558F97C473}"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92ACE-803C-4E16-914F-80D5C2A568DC}" type="slidenum">
              <a:rPr lang="en-US" smtClean="0"/>
              <a:t>‹#›</a:t>
            </a:fld>
            <a:endParaRPr lang="en-US"/>
          </a:p>
        </p:txBody>
      </p:sp>
    </p:spTree>
    <p:extLst>
      <p:ext uri="{BB962C8B-B14F-4D97-AF65-F5344CB8AC3E}">
        <p14:creationId xmlns:p14="http://schemas.microsoft.com/office/powerpoint/2010/main" val="282269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831B4-DD43-4522-B7A9-CA558F97C473}"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92ACE-803C-4E16-914F-80D5C2A568DC}" type="slidenum">
              <a:rPr lang="en-US" smtClean="0"/>
              <a:t>‹#›</a:t>
            </a:fld>
            <a:endParaRPr lang="en-US"/>
          </a:p>
        </p:txBody>
      </p:sp>
    </p:spTree>
    <p:extLst>
      <p:ext uri="{BB962C8B-B14F-4D97-AF65-F5344CB8AC3E}">
        <p14:creationId xmlns:p14="http://schemas.microsoft.com/office/powerpoint/2010/main" val="190671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831B4-DD43-4522-B7A9-CA558F97C473}"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92ACE-803C-4E16-914F-80D5C2A568DC}" type="slidenum">
              <a:rPr lang="en-US" smtClean="0"/>
              <a:t>‹#›</a:t>
            </a:fld>
            <a:endParaRPr lang="en-US"/>
          </a:p>
        </p:txBody>
      </p:sp>
    </p:spTree>
    <p:extLst>
      <p:ext uri="{BB962C8B-B14F-4D97-AF65-F5344CB8AC3E}">
        <p14:creationId xmlns:p14="http://schemas.microsoft.com/office/powerpoint/2010/main" val="166853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831B4-DD43-4522-B7A9-CA558F97C473}"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92ACE-803C-4E16-914F-80D5C2A568DC}" type="slidenum">
              <a:rPr lang="en-US" smtClean="0"/>
              <a:t>‹#›</a:t>
            </a:fld>
            <a:endParaRPr lang="en-US"/>
          </a:p>
        </p:txBody>
      </p:sp>
    </p:spTree>
    <p:extLst>
      <p:ext uri="{BB962C8B-B14F-4D97-AF65-F5344CB8AC3E}">
        <p14:creationId xmlns:p14="http://schemas.microsoft.com/office/powerpoint/2010/main" val="265998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831B4-DD43-4522-B7A9-CA558F97C473}" type="datetimeFigureOut">
              <a:rPr lang="en-US" smtClean="0"/>
              <a:t>7/1/2020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92ACE-803C-4E16-914F-80D5C2A568DC}" type="slidenum">
              <a:rPr lang="en-US" smtClean="0"/>
              <a:t>‹#›</a:t>
            </a:fld>
            <a:endParaRPr lang="en-US"/>
          </a:p>
        </p:txBody>
      </p:sp>
    </p:spTree>
    <p:extLst>
      <p:ext uri="{BB962C8B-B14F-4D97-AF65-F5344CB8AC3E}">
        <p14:creationId xmlns:p14="http://schemas.microsoft.com/office/powerpoint/2010/main" val="3091770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13306" y="457200"/>
            <a:ext cx="4769254" cy="1015663"/>
          </a:xfrm>
          <a:prstGeom prst="rect">
            <a:avLst/>
          </a:prstGeom>
          <a:noFill/>
        </p:spPr>
        <p:txBody>
          <a:bodyPr wrap="none" lIns="91440" tIns="45720" rIns="91440" bIns="45720">
            <a:spAutoFit/>
          </a:bodyPr>
          <a:lstStyle/>
          <a:p>
            <a:pPr algn="ctr" rtl="1"/>
            <a:r>
              <a:rPr lang="ar-IQ" sz="6000" b="1" u="sng" dirty="0"/>
              <a:t>تبويب النص </a:t>
            </a:r>
            <a:r>
              <a:rPr lang="en-US" sz="6000" b="1" u="sng" dirty="0"/>
              <a:t>Text</a:t>
            </a:r>
            <a:endParaRPr lang="en-US"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544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991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
            <a:ext cx="13239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81800" y="449433"/>
            <a:ext cx="1835753" cy="587853"/>
          </a:xfrm>
          <a:prstGeom prst="rect">
            <a:avLst/>
          </a:prstGeom>
        </p:spPr>
        <p:txBody>
          <a:bodyPr wrap="square">
            <a:spAutoFit/>
          </a:bodyPr>
          <a:lstStyle/>
          <a:p>
            <a:pPr algn="justLow" rtl="1">
              <a:lnSpc>
                <a:spcPct val="115000"/>
              </a:lnSpc>
            </a:pPr>
            <a:r>
              <a:rPr lang="ar-IQ" sz="2800" b="1" dirty="0"/>
              <a:t>نص مزخرف</a:t>
            </a:r>
            <a:endParaRPr lang="en-US" sz="2800" b="1" dirty="0">
              <a:ea typeface="Calibri"/>
              <a:cs typeface="Arial"/>
            </a:endParaRPr>
          </a:p>
        </p:txBody>
      </p:sp>
    </p:spTree>
    <p:extLst>
      <p:ext uri="{BB962C8B-B14F-4D97-AF65-F5344CB8AC3E}">
        <p14:creationId xmlns:p14="http://schemas.microsoft.com/office/powerpoint/2010/main" val="3109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772888" y="3895859"/>
            <a:ext cx="354456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5400" b="1" cap="all" dirty="0">
                <a:ln w="0"/>
                <a:effectLst>
                  <a:glow rad="228600">
                    <a:schemeClr val="accent2">
                      <a:satMod val="175000"/>
                      <a:alpha val="40000"/>
                    </a:schemeClr>
                  </a:glow>
                  <a:reflection blurRad="12700" stA="50000" endPos="50000" dist="5000" dir="5400000" sy="-100000" rotWithShape="0"/>
                </a:effectLst>
              </a:rPr>
              <a:t>احلى الصديقات</a:t>
            </a:r>
            <a:endParaRPr lang="en-US" sz="5400" b="1" cap="all" dirty="0">
              <a:ln w="0"/>
              <a:effectLst>
                <a:glow rad="228600">
                  <a:schemeClr val="accent2">
                    <a:satMod val="175000"/>
                    <a:alpha val="40000"/>
                  </a:schemeClr>
                </a:glow>
                <a:reflection blurRad="12700" stA="50000" endPos="50000" dist="5000" dir="5400000" sy="-100000" rotWithShape="0"/>
              </a:effectLst>
            </a:endParaRPr>
          </a:p>
        </p:txBody>
      </p:sp>
    </p:spTree>
    <p:extLst>
      <p:ext uri="{BB962C8B-B14F-4D97-AF65-F5344CB8AC3E}">
        <p14:creationId xmlns:p14="http://schemas.microsoft.com/office/powerpoint/2010/main" val="61871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839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65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086600" cy="3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04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33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23611"/>
            <a:ext cx="188460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90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5770408"/>
              </p:ext>
            </p:extLst>
          </p:nvPr>
        </p:nvGraphicFramePr>
        <p:xfrm>
          <a:off x="304800" y="1447802"/>
          <a:ext cx="8610599" cy="4800598"/>
        </p:xfrm>
        <a:graphic>
          <a:graphicData uri="http://schemas.openxmlformats.org/drawingml/2006/table">
            <a:tbl>
              <a:tblPr rtl="1" firstRow="1" firstCol="1" bandRow="1">
                <a:tableStyleId>{5C22544A-7EE6-4342-B048-85BDC9FD1C3A}</a:tableStyleId>
              </a:tblPr>
              <a:tblGrid>
                <a:gridCol w="506554"/>
                <a:gridCol w="4415173"/>
                <a:gridCol w="3688872"/>
              </a:tblGrid>
              <a:tr h="685204">
                <a:tc>
                  <a:txBody>
                    <a:bodyPr/>
                    <a:lstStyle/>
                    <a:p>
                      <a:pPr marL="0" marR="0" algn="justLow" rtl="1">
                        <a:lnSpc>
                          <a:spcPct val="115000"/>
                        </a:lnSpc>
                        <a:spcBef>
                          <a:spcPts val="0"/>
                        </a:spcBef>
                        <a:spcAft>
                          <a:spcPts val="0"/>
                        </a:spcAft>
                      </a:pPr>
                      <a:r>
                        <a:rPr lang="ar-IQ" sz="1400" dirty="0">
                          <a:effectLst/>
                        </a:rPr>
                        <a:t>ت</a:t>
                      </a:r>
                      <a:endParaRPr lang="en-US" sz="1100" dirty="0">
                        <a:effectLst/>
                        <a:latin typeface="Calibri"/>
                        <a:ea typeface="Calibri"/>
                        <a:cs typeface="Arial"/>
                      </a:endParaRPr>
                    </a:p>
                  </a:txBody>
                  <a:tcPr marL="68580" marR="68580" marT="0" marB="0"/>
                </a:tc>
                <a:tc>
                  <a:txBody>
                    <a:bodyPr/>
                    <a:lstStyle/>
                    <a:p>
                      <a:pPr marL="0" marR="0" algn="justLow" rtl="1">
                        <a:lnSpc>
                          <a:spcPct val="115000"/>
                        </a:lnSpc>
                        <a:spcBef>
                          <a:spcPts val="0"/>
                        </a:spcBef>
                        <a:spcAft>
                          <a:spcPts val="0"/>
                        </a:spcAft>
                      </a:pPr>
                      <a:r>
                        <a:rPr lang="ar-IQ" sz="2400" dirty="0">
                          <a:effectLst/>
                        </a:rPr>
                        <a:t>الايعاز ( الايقونة ) ووظيفتها </a:t>
                      </a:r>
                      <a:endParaRPr lang="en-US" sz="2400" dirty="0">
                        <a:effectLst/>
                        <a:latin typeface="Calibri"/>
                        <a:ea typeface="Calibri"/>
                        <a:cs typeface="Arial"/>
                      </a:endParaRPr>
                    </a:p>
                  </a:txBody>
                  <a:tcPr marL="68580" marR="68580" marT="0" marB="0"/>
                </a:tc>
                <a:tc rowSpan="6">
                  <a:txBody>
                    <a:bodyPr/>
                    <a:lstStyle/>
                    <a:p>
                      <a:pPr marL="0" marR="0" algn="justLow" rtl="0">
                        <a:lnSpc>
                          <a:spcPct val="115000"/>
                        </a:lnSpc>
                        <a:spcBef>
                          <a:spcPts val="0"/>
                        </a:spcBef>
                        <a:spcAft>
                          <a:spcPts val="0"/>
                        </a:spcAft>
                      </a:pPr>
                      <a:endParaRPr lang="ar-IQ" sz="1400">
                        <a:effectLst/>
                        <a:latin typeface="Calibri"/>
                        <a:ea typeface="Calibri"/>
                        <a:cs typeface="Times New Roman"/>
                      </a:endParaRPr>
                    </a:p>
                  </a:txBody>
                  <a:tcPr marL="68580" marR="68580" marT="0" marB="0"/>
                </a:tc>
              </a:tr>
              <a:tr h="685204">
                <a:tc>
                  <a:txBody>
                    <a:bodyPr/>
                    <a:lstStyle/>
                    <a:p>
                      <a:pPr marL="0" marR="0" algn="justLow" rtl="1">
                        <a:lnSpc>
                          <a:spcPct val="115000"/>
                        </a:lnSpc>
                        <a:spcBef>
                          <a:spcPts val="0"/>
                        </a:spcBef>
                        <a:spcAft>
                          <a:spcPts val="0"/>
                        </a:spcAft>
                      </a:pPr>
                      <a:r>
                        <a:rPr lang="ar-IQ" sz="1400">
                          <a:effectLst/>
                        </a:rPr>
                        <a:t>1</a:t>
                      </a:r>
                      <a:endParaRPr lang="en-US" sz="1100">
                        <a:effectLst/>
                        <a:latin typeface="Calibri"/>
                        <a:ea typeface="Calibri"/>
                        <a:cs typeface="Arial"/>
                      </a:endParaRPr>
                    </a:p>
                  </a:txBody>
                  <a:tcPr marL="68580" marR="68580" marT="0" marB="0"/>
                </a:tc>
                <a:tc>
                  <a:txBody>
                    <a:bodyPr/>
                    <a:lstStyle/>
                    <a:p>
                      <a:pPr marL="0" marR="0" algn="justLow" rtl="1">
                        <a:lnSpc>
                          <a:spcPct val="115000"/>
                        </a:lnSpc>
                        <a:spcBef>
                          <a:spcPts val="0"/>
                        </a:spcBef>
                        <a:spcAft>
                          <a:spcPts val="0"/>
                        </a:spcAft>
                      </a:pPr>
                      <a:r>
                        <a:rPr lang="en-US" sz="2400" dirty="0">
                          <a:effectLst/>
                        </a:rPr>
                        <a:t>Text Box </a:t>
                      </a:r>
                      <a:r>
                        <a:rPr lang="ar-IQ" sz="2400" dirty="0">
                          <a:effectLst/>
                        </a:rPr>
                        <a:t> :- مربع نص</a:t>
                      </a:r>
                      <a:endParaRPr lang="en-US" sz="2400" dirty="0">
                        <a:effectLst/>
                        <a:latin typeface="Calibri"/>
                        <a:ea typeface="Calibri"/>
                        <a:cs typeface="Arial"/>
                      </a:endParaRPr>
                    </a:p>
                  </a:txBody>
                  <a:tcPr marL="68580" marR="68580" marT="0" marB="0"/>
                </a:tc>
                <a:tc vMerge="1">
                  <a:txBody>
                    <a:bodyPr/>
                    <a:lstStyle/>
                    <a:p>
                      <a:endParaRPr lang="en-US"/>
                    </a:p>
                  </a:txBody>
                  <a:tcPr/>
                </a:tc>
              </a:tr>
              <a:tr h="689374">
                <a:tc>
                  <a:txBody>
                    <a:bodyPr/>
                    <a:lstStyle/>
                    <a:p>
                      <a:pPr marL="0" marR="0" algn="justLow" rtl="1">
                        <a:lnSpc>
                          <a:spcPct val="115000"/>
                        </a:lnSpc>
                        <a:spcBef>
                          <a:spcPts val="0"/>
                        </a:spcBef>
                        <a:spcAft>
                          <a:spcPts val="0"/>
                        </a:spcAft>
                      </a:pPr>
                      <a:r>
                        <a:rPr lang="ar-IQ" sz="1400">
                          <a:effectLst/>
                        </a:rPr>
                        <a:t>2</a:t>
                      </a:r>
                      <a:endParaRPr lang="en-US" sz="1100">
                        <a:effectLst/>
                        <a:latin typeface="Calibri"/>
                        <a:ea typeface="Calibri"/>
                        <a:cs typeface="Arial"/>
                      </a:endParaRPr>
                    </a:p>
                  </a:txBody>
                  <a:tcPr marL="68580" marR="68580" marT="0" marB="0"/>
                </a:tc>
                <a:tc>
                  <a:txBody>
                    <a:bodyPr/>
                    <a:lstStyle/>
                    <a:p>
                      <a:pPr marL="0" marR="0" algn="justLow" rtl="1">
                        <a:lnSpc>
                          <a:spcPct val="115000"/>
                        </a:lnSpc>
                        <a:spcBef>
                          <a:spcPts val="0"/>
                        </a:spcBef>
                        <a:spcAft>
                          <a:spcPts val="0"/>
                        </a:spcAft>
                      </a:pPr>
                      <a:r>
                        <a:rPr lang="en-US" sz="2400" dirty="0">
                          <a:effectLst/>
                        </a:rPr>
                        <a:t>Quick Parts</a:t>
                      </a:r>
                      <a:endParaRPr lang="en-US" sz="2400" dirty="0">
                        <a:effectLst/>
                        <a:latin typeface="Calibri"/>
                        <a:ea typeface="Calibri"/>
                        <a:cs typeface="Arial"/>
                      </a:endParaRPr>
                    </a:p>
                  </a:txBody>
                  <a:tcPr marL="68580" marR="68580" marT="0" marB="0"/>
                </a:tc>
                <a:tc vMerge="1">
                  <a:txBody>
                    <a:bodyPr/>
                    <a:lstStyle/>
                    <a:p>
                      <a:endParaRPr lang="en-US"/>
                    </a:p>
                  </a:txBody>
                  <a:tcPr/>
                </a:tc>
              </a:tr>
              <a:tr h="685204">
                <a:tc>
                  <a:txBody>
                    <a:bodyPr/>
                    <a:lstStyle/>
                    <a:p>
                      <a:pPr marL="0" marR="0" algn="justLow" rtl="1">
                        <a:lnSpc>
                          <a:spcPct val="115000"/>
                        </a:lnSpc>
                        <a:spcBef>
                          <a:spcPts val="0"/>
                        </a:spcBef>
                        <a:spcAft>
                          <a:spcPts val="0"/>
                        </a:spcAft>
                      </a:pPr>
                      <a:r>
                        <a:rPr lang="ar-IQ" sz="1400">
                          <a:effectLst/>
                        </a:rPr>
                        <a:t>3</a:t>
                      </a:r>
                      <a:endParaRPr lang="en-US" sz="1100">
                        <a:effectLst/>
                        <a:latin typeface="Calibri"/>
                        <a:ea typeface="Calibri"/>
                        <a:cs typeface="Arial"/>
                      </a:endParaRPr>
                    </a:p>
                  </a:txBody>
                  <a:tcPr marL="68580" marR="68580" marT="0" marB="0"/>
                </a:tc>
                <a:tc>
                  <a:txBody>
                    <a:bodyPr/>
                    <a:lstStyle/>
                    <a:p>
                      <a:pPr marL="0" marR="0" algn="justLow" rtl="1">
                        <a:lnSpc>
                          <a:spcPct val="115000"/>
                        </a:lnSpc>
                        <a:spcBef>
                          <a:spcPts val="0"/>
                        </a:spcBef>
                        <a:spcAft>
                          <a:spcPts val="0"/>
                        </a:spcAft>
                      </a:pPr>
                      <a:r>
                        <a:rPr lang="en-US" sz="2400" dirty="0">
                          <a:effectLst/>
                        </a:rPr>
                        <a:t>Word Art </a:t>
                      </a:r>
                      <a:r>
                        <a:rPr lang="ar-IQ" sz="2400" dirty="0">
                          <a:effectLst/>
                        </a:rPr>
                        <a:t> :- نص مزخرف</a:t>
                      </a:r>
                      <a:endParaRPr lang="en-US" sz="2400" dirty="0">
                        <a:effectLst/>
                        <a:latin typeface="Calibri"/>
                        <a:ea typeface="Calibri"/>
                        <a:cs typeface="Arial"/>
                      </a:endParaRPr>
                    </a:p>
                  </a:txBody>
                  <a:tcPr marL="68580" marR="68580" marT="0" marB="0"/>
                </a:tc>
                <a:tc vMerge="1">
                  <a:txBody>
                    <a:bodyPr/>
                    <a:lstStyle/>
                    <a:p>
                      <a:endParaRPr lang="en-US"/>
                    </a:p>
                  </a:txBody>
                  <a:tcPr/>
                </a:tc>
              </a:tr>
              <a:tr h="685204">
                <a:tc>
                  <a:txBody>
                    <a:bodyPr/>
                    <a:lstStyle/>
                    <a:p>
                      <a:pPr marL="0" marR="0" algn="justLow" rtl="1">
                        <a:lnSpc>
                          <a:spcPct val="115000"/>
                        </a:lnSpc>
                        <a:spcBef>
                          <a:spcPts val="0"/>
                        </a:spcBef>
                        <a:spcAft>
                          <a:spcPts val="0"/>
                        </a:spcAft>
                      </a:pPr>
                      <a:r>
                        <a:rPr lang="ar-IQ" sz="1400">
                          <a:effectLst/>
                        </a:rPr>
                        <a:t>4</a:t>
                      </a:r>
                      <a:endParaRPr lang="en-US" sz="1100">
                        <a:effectLst/>
                        <a:latin typeface="Calibri"/>
                        <a:ea typeface="Calibri"/>
                        <a:cs typeface="Arial"/>
                      </a:endParaRPr>
                    </a:p>
                  </a:txBody>
                  <a:tcPr marL="68580" marR="68580" marT="0" marB="0"/>
                </a:tc>
                <a:tc>
                  <a:txBody>
                    <a:bodyPr/>
                    <a:lstStyle/>
                    <a:p>
                      <a:pPr marL="0" marR="0" algn="justLow" rtl="1">
                        <a:lnSpc>
                          <a:spcPct val="115000"/>
                        </a:lnSpc>
                        <a:spcBef>
                          <a:spcPts val="0"/>
                        </a:spcBef>
                        <a:spcAft>
                          <a:spcPts val="0"/>
                        </a:spcAft>
                      </a:pPr>
                      <a:r>
                        <a:rPr lang="en-US" sz="2400" dirty="0">
                          <a:effectLst/>
                        </a:rPr>
                        <a:t>Signature Line</a:t>
                      </a:r>
                      <a:r>
                        <a:rPr lang="ar-IQ" sz="2400" dirty="0">
                          <a:effectLst/>
                        </a:rPr>
                        <a:t> :-سطر توقيع </a:t>
                      </a:r>
                      <a:endParaRPr lang="en-US" sz="2400" dirty="0">
                        <a:effectLst/>
                        <a:latin typeface="Calibri"/>
                        <a:ea typeface="Calibri"/>
                        <a:cs typeface="Arial"/>
                      </a:endParaRPr>
                    </a:p>
                  </a:txBody>
                  <a:tcPr marL="68580" marR="68580" marT="0" marB="0"/>
                </a:tc>
                <a:tc vMerge="1">
                  <a:txBody>
                    <a:bodyPr/>
                    <a:lstStyle/>
                    <a:p>
                      <a:endParaRPr lang="en-US"/>
                    </a:p>
                  </a:txBody>
                  <a:tcPr/>
                </a:tc>
              </a:tr>
              <a:tr h="685204">
                <a:tc>
                  <a:txBody>
                    <a:bodyPr/>
                    <a:lstStyle/>
                    <a:p>
                      <a:pPr marL="0" marR="0" algn="justLow" rtl="1">
                        <a:lnSpc>
                          <a:spcPct val="115000"/>
                        </a:lnSpc>
                        <a:spcBef>
                          <a:spcPts val="0"/>
                        </a:spcBef>
                        <a:spcAft>
                          <a:spcPts val="0"/>
                        </a:spcAft>
                      </a:pPr>
                      <a:r>
                        <a:rPr lang="ar-IQ" sz="1400">
                          <a:effectLst/>
                        </a:rPr>
                        <a:t>5</a:t>
                      </a:r>
                      <a:endParaRPr lang="en-US" sz="1100">
                        <a:effectLst/>
                        <a:latin typeface="Calibri"/>
                        <a:ea typeface="Calibri"/>
                        <a:cs typeface="Arial"/>
                      </a:endParaRPr>
                    </a:p>
                  </a:txBody>
                  <a:tcPr marL="68580" marR="68580" marT="0" marB="0"/>
                </a:tc>
                <a:tc>
                  <a:txBody>
                    <a:bodyPr/>
                    <a:lstStyle/>
                    <a:p>
                      <a:pPr marL="0" marR="0" algn="justLow" rtl="1">
                        <a:lnSpc>
                          <a:spcPct val="115000"/>
                        </a:lnSpc>
                        <a:spcBef>
                          <a:spcPts val="0"/>
                        </a:spcBef>
                        <a:spcAft>
                          <a:spcPts val="0"/>
                        </a:spcAft>
                      </a:pPr>
                      <a:r>
                        <a:rPr lang="en-US" sz="2400" dirty="0">
                          <a:effectLst/>
                        </a:rPr>
                        <a:t>Date &amp;Time</a:t>
                      </a:r>
                      <a:r>
                        <a:rPr lang="ar-IQ" sz="2400" dirty="0">
                          <a:effectLst/>
                        </a:rPr>
                        <a:t> :- الوقت والتاريخ </a:t>
                      </a:r>
                      <a:endParaRPr lang="en-US" sz="2400" dirty="0">
                        <a:effectLst/>
                        <a:latin typeface="Calibri"/>
                        <a:ea typeface="Calibri"/>
                        <a:cs typeface="Arial"/>
                      </a:endParaRPr>
                    </a:p>
                  </a:txBody>
                  <a:tcPr marL="68580" marR="68580" marT="0" marB="0"/>
                </a:tc>
                <a:tc vMerge="1">
                  <a:txBody>
                    <a:bodyPr/>
                    <a:lstStyle/>
                    <a:p>
                      <a:endParaRPr lang="en-US"/>
                    </a:p>
                  </a:txBody>
                  <a:tcPr/>
                </a:tc>
              </a:tr>
              <a:tr h="685204">
                <a:tc>
                  <a:txBody>
                    <a:bodyPr/>
                    <a:lstStyle/>
                    <a:p>
                      <a:pPr marL="0" marR="0" algn="justLow" rtl="1">
                        <a:lnSpc>
                          <a:spcPct val="115000"/>
                        </a:lnSpc>
                        <a:spcBef>
                          <a:spcPts val="0"/>
                        </a:spcBef>
                        <a:spcAft>
                          <a:spcPts val="0"/>
                        </a:spcAft>
                      </a:pPr>
                      <a:r>
                        <a:rPr lang="ar-IQ" sz="1400">
                          <a:effectLst/>
                        </a:rPr>
                        <a:t>6</a:t>
                      </a:r>
                      <a:endParaRPr lang="en-US" sz="1100">
                        <a:effectLst/>
                        <a:latin typeface="Calibri"/>
                        <a:ea typeface="Calibri"/>
                        <a:cs typeface="Arial"/>
                      </a:endParaRPr>
                    </a:p>
                  </a:txBody>
                  <a:tcPr marL="68580" marR="68580" marT="0" marB="0"/>
                </a:tc>
                <a:tc>
                  <a:txBody>
                    <a:bodyPr/>
                    <a:lstStyle/>
                    <a:p>
                      <a:pPr marL="0" marR="0" algn="justLow" rtl="1">
                        <a:lnSpc>
                          <a:spcPct val="115000"/>
                        </a:lnSpc>
                        <a:spcBef>
                          <a:spcPts val="0"/>
                        </a:spcBef>
                        <a:spcAft>
                          <a:spcPts val="0"/>
                        </a:spcAft>
                      </a:pPr>
                      <a:r>
                        <a:rPr lang="en-US" sz="2400" dirty="0">
                          <a:effectLst/>
                        </a:rPr>
                        <a:t>Object</a:t>
                      </a:r>
                      <a:r>
                        <a:rPr lang="ar-IQ" sz="2400" dirty="0">
                          <a:effectLst/>
                        </a:rPr>
                        <a:t> :- كائنات </a:t>
                      </a:r>
                      <a:endParaRPr lang="en-US" sz="2400" dirty="0">
                        <a:effectLst/>
                        <a:latin typeface="Calibri"/>
                        <a:ea typeface="Calibri"/>
                        <a:cs typeface="Arial"/>
                      </a:endParaRPr>
                    </a:p>
                  </a:txBody>
                  <a:tcPr marL="68580" marR="68580" marT="0" marB="0"/>
                </a:tc>
                <a:tc>
                  <a:txBody>
                    <a:bodyPr/>
                    <a:lstStyle/>
                    <a:p>
                      <a:pPr marL="0" marR="0" algn="justLow" rtl="1">
                        <a:lnSpc>
                          <a:spcPct val="115000"/>
                        </a:lnSpc>
                        <a:spcBef>
                          <a:spcPts val="0"/>
                        </a:spcBef>
                        <a:spcAft>
                          <a:spcPts val="0"/>
                        </a:spcAft>
                      </a:pPr>
                      <a:r>
                        <a:rPr lang="ar-IQ" sz="1400" dirty="0">
                          <a:effectLst/>
                        </a:rPr>
                        <a:t> </a:t>
                      </a:r>
                      <a:endParaRPr lang="en-US" sz="1100" dirty="0">
                        <a:effectLst/>
                        <a:latin typeface="Calibri"/>
                        <a:ea typeface="Calibri"/>
                        <a:cs typeface="Arial"/>
                      </a:endParaRPr>
                    </a:p>
                  </a:txBody>
                  <a:tcPr marL="68580" marR="68580" marT="0" marB="0"/>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772846077"/>
              </p:ext>
            </p:extLst>
          </p:nvPr>
        </p:nvGraphicFramePr>
        <p:xfrm>
          <a:off x="381000" y="1524000"/>
          <a:ext cx="3568700" cy="4038600"/>
        </p:xfrm>
        <a:graphic>
          <a:graphicData uri="http://schemas.openxmlformats.org/presentationml/2006/ole">
            <mc:AlternateContent xmlns:mc="http://schemas.openxmlformats.org/markup-compatibility/2006">
              <mc:Choice xmlns:v="urn:schemas-microsoft-com:vml" Requires="v">
                <p:oleObj spid="_x0000_s1033" name="Bitmap Image" r:id="rId3" imgW="2762636" imgH="790476" progId="PBrush">
                  <p:embed/>
                </p:oleObj>
              </mc:Choice>
              <mc:Fallback>
                <p:oleObj name="Bitmap Image" r:id="rId3" imgW="2762636" imgH="790476"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3568700" cy="4038600"/>
                      </a:xfrm>
                      <a:prstGeom prst="rect">
                        <a:avLst/>
                      </a:prstGeom>
                      <a:noFill/>
                    </p:spPr>
                  </p:pic>
                </p:oleObj>
              </mc:Fallback>
            </mc:AlternateContent>
          </a:graphicData>
        </a:graphic>
      </p:graphicFrame>
      <p:sp>
        <p:nvSpPr>
          <p:cNvPr id="4" name="Rectangle 3"/>
          <p:cNvSpPr/>
          <p:nvPr/>
        </p:nvSpPr>
        <p:spPr>
          <a:xfrm>
            <a:off x="5430879" y="533400"/>
            <a:ext cx="3038973" cy="646331"/>
          </a:xfrm>
          <a:prstGeom prst="rect">
            <a:avLst/>
          </a:prstGeom>
        </p:spPr>
        <p:txBody>
          <a:bodyPr wrap="none">
            <a:spAutoFit/>
          </a:bodyPr>
          <a:lstStyle/>
          <a:p>
            <a:pPr algn="r" rtl="1"/>
            <a:r>
              <a:rPr lang="ar-IQ" sz="3600" b="1" u="sng" dirty="0"/>
              <a:t>تبويب النص </a:t>
            </a:r>
            <a:r>
              <a:rPr lang="en-US" sz="3600" b="1" u="sng" dirty="0"/>
              <a:t>Text </a:t>
            </a:r>
            <a:endParaRPr lang="en-US" sz="3600" dirty="0"/>
          </a:p>
        </p:txBody>
      </p:sp>
    </p:spTree>
    <p:extLst>
      <p:ext uri="{BB962C8B-B14F-4D97-AF65-F5344CB8AC3E}">
        <p14:creationId xmlns:p14="http://schemas.microsoft.com/office/powerpoint/2010/main" val="417249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22590"/>
            <a:ext cx="8229600" cy="923330"/>
          </a:xfrm>
          <a:prstGeom prst="rect">
            <a:avLst/>
          </a:prstGeom>
        </p:spPr>
        <p:txBody>
          <a:bodyPr wrap="square">
            <a:spAutoFit/>
          </a:bodyPr>
          <a:lstStyle/>
          <a:p>
            <a:pPr algn="r"/>
            <a:r>
              <a:rPr lang="ar-IQ" dirty="0"/>
              <a:t>مربع النص هو عنصر، حاله حال الأشكال، الجداول، المخططات إلخ، تتم إضافته لاحتواء النصوص في أي موضع في المستند، فهو قابل للتحريك، التحجيم، والتنسيق. ويمكن أن يكون مفيدًا لشد الانتباه أو التركيز على نص محدد ضمن المستند.</a:t>
            </a:r>
            <a:endParaRPr lang="en-US" dirty="0"/>
          </a:p>
        </p:txBody>
      </p:sp>
      <p:sp>
        <p:nvSpPr>
          <p:cNvPr id="3" name="Rectangle 2"/>
          <p:cNvSpPr/>
          <p:nvPr/>
        </p:nvSpPr>
        <p:spPr>
          <a:xfrm>
            <a:off x="685800" y="1715869"/>
            <a:ext cx="8077200" cy="646331"/>
          </a:xfrm>
          <a:prstGeom prst="rect">
            <a:avLst/>
          </a:prstGeom>
        </p:spPr>
        <p:txBody>
          <a:bodyPr wrap="square">
            <a:spAutoFit/>
          </a:bodyPr>
          <a:lstStyle/>
          <a:p>
            <a:pPr algn="r"/>
            <a:r>
              <a:rPr lang="ar-IQ" dirty="0"/>
              <a:t>استخدم هذا الخيار إذا كنت ترغب في التحكّم بتنسيق مربع النص بنفسك. اذهب إلى تبويب إدراج </a:t>
            </a:r>
            <a:r>
              <a:rPr lang="en-US" dirty="0"/>
              <a:t>Insert، </a:t>
            </a:r>
            <a:r>
              <a:rPr lang="ar-IQ" dirty="0"/>
              <a:t>انقر على زر مربّع نص </a:t>
            </a:r>
            <a:r>
              <a:rPr lang="en-US" dirty="0"/>
              <a:t>Text Box </a:t>
            </a:r>
            <a:r>
              <a:rPr lang="ar-IQ" dirty="0"/>
              <a:t>واختر رسم مربّع نص </a:t>
            </a:r>
            <a:r>
              <a:rPr lang="en-US" dirty="0"/>
              <a:t>Draw Text Box:</a:t>
            </a:r>
          </a:p>
        </p:txBody>
      </p:sp>
      <p:sp>
        <p:nvSpPr>
          <p:cNvPr id="4" name="Rectangle 3"/>
          <p:cNvSpPr/>
          <p:nvPr/>
        </p:nvSpPr>
        <p:spPr>
          <a:xfrm>
            <a:off x="990600" y="2368639"/>
            <a:ext cx="7543800" cy="646331"/>
          </a:xfrm>
          <a:prstGeom prst="rect">
            <a:avLst/>
          </a:prstGeom>
        </p:spPr>
        <p:txBody>
          <a:bodyPr wrap="square">
            <a:spAutoFit/>
          </a:bodyPr>
          <a:lstStyle/>
          <a:p>
            <a:pPr algn="r"/>
            <a:r>
              <a:rPr lang="ar-IQ" dirty="0"/>
              <a:t>سيتحول شكل المؤشر إلى علامة </a:t>
            </a:r>
            <a:r>
              <a:rPr lang="ar-IQ" dirty="0" smtClean="0"/>
              <a:t>     سوداء</a:t>
            </a:r>
            <a:r>
              <a:rPr lang="ar-IQ" dirty="0"/>
              <a:t>، انقر فوق أي منطقة من الصفحة، واسحب الفأرة مع الاستمرار بالنقر إلى أن تحصل على الحجم المطلوب ثم أفلت زر الفأرة:</a:t>
            </a:r>
            <a:endParaRPr lang="en-US" dirty="0"/>
          </a:p>
        </p:txBody>
      </p:sp>
      <p:sp>
        <p:nvSpPr>
          <p:cNvPr id="5" name="Rectangle 4"/>
          <p:cNvSpPr/>
          <p:nvPr/>
        </p:nvSpPr>
        <p:spPr>
          <a:xfrm>
            <a:off x="990600" y="3014970"/>
            <a:ext cx="7821769" cy="923330"/>
          </a:xfrm>
          <a:prstGeom prst="rect">
            <a:avLst/>
          </a:prstGeom>
        </p:spPr>
        <p:txBody>
          <a:bodyPr wrap="square">
            <a:spAutoFit/>
          </a:bodyPr>
          <a:lstStyle/>
          <a:p>
            <a:pPr algn="r"/>
            <a:r>
              <a:rPr lang="ar-IQ" dirty="0"/>
              <a:t>ستلاحظ أيضًا ظهور تبويب تنسيق </a:t>
            </a:r>
            <a:r>
              <a:rPr lang="en-US" dirty="0"/>
              <a:t>Format </a:t>
            </a:r>
            <a:r>
              <a:rPr lang="ar-IQ" dirty="0" smtClean="0"/>
              <a:t>يظهر شريط </a:t>
            </a:r>
            <a:r>
              <a:rPr lang="ar-IQ" dirty="0"/>
              <a:t>والذي يحتوي على خيارات متنوّعة لتنسيق مربّعات النص ومحاذاتها. ويحتوي أيضًا على أمر مربع نص نفسه الذي استخدمته في رسم مربّع النص أعلاه:</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38600"/>
            <a:ext cx="868679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42" y="128374"/>
            <a:ext cx="737316"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367468" y="42947"/>
            <a:ext cx="24449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مربع نص</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2" name="Straight Connector 11"/>
          <p:cNvCxnSpPr/>
          <p:nvPr/>
        </p:nvCxnSpPr>
        <p:spPr>
          <a:xfrm>
            <a:off x="5867400" y="2368639"/>
            <a:ext cx="0" cy="323165"/>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5805153" y="2653527"/>
            <a:ext cx="140058"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2298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362200" y="3962400"/>
            <a:ext cx="3581400" cy="707886"/>
          </a:xfrm>
          <a:prstGeom prst="rect">
            <a:avLst/>
          </a:prstGeom>
          <a:noFill/>
        </p:spPr>
        <p:txBody>
          <a:bodyPr wrap="square" rtlCol="0">
            <a:spAutoFit/>
          </a:bodyPr>
          <a:lstStyle/>
          <a:p>
            <a:pPr algn="ctr"/>
            <a:r>
              <a:rPr lang="ar-IQ" sz="4000" dirty="0" smtClean="0">
                <a:solidFill>
                  <a:srgbClr val="FF0000"/>
                </a:solidFill>
              </a:rPr>
              <a:t>احلى الصديقات </a:t>
            </a:r>
            <a:endParaRPr lang="en-US" sz="4000" dirty="0">
              <a:solidFill>
                <a:srgbClr val="FF0000"/>
              </a:solidFill>
            </a:endParaRPr>
          </a:p>
        </p:txBody>
      </p:sp>
    </p:spTree>
    <p:extLst>
      <p:ext uri="{BB962C8B-B14F-4D97-AF65-F5344CB8AC3E}">
        <p14:creationId xmlns:p14="http://schemas.microsoft.com/office/powerpoint/2010/main" val="220772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582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15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362200" y="3962400"/>
            <a:ext cx="35814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ar-IQ" sz="4000" dirty="0" smtClean="0">
                <a:solidFill>
                  <a:srgbClr val="FF0000"/>
                </a:solidFill>
              </a:rPr>
              <a:t>احلى الصديقات </a:t>
            </a:r>
            <a:endParaRPr lang="en-US" sz="4000" dirty="0">
              <a:solidFill>
                <a:srgbClr val="FF0000"/>
              </a:solidFill>
            </a:endParaRPr>
          </a:p>
        </p:txBody>
      </p:sp>
    </p:spTree>
    <p:extLst>
      <p:ext uri="{BB962C8B-B14F-4D97-AF65-F5344CB8AC3E}">
        <p14:creationId xmlns:p14="http://schemas.microsoft.com/office/powerpoint/2010/main" val="420570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58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46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362200" y="3962400"/>
            <a:ext cx="3581400" cy="707886"/>
          </a:xfrm>
          <a:prstGeom prst="rect">
            <a:avLst/>
          </a:prstGeom>
          <a:ln w="76200">
            <a:solidFill>
              <a:schemeClr val="tx1">
                <a:lumMod val="95000"/>
                <a:lumOff val="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IQ" sz="4000" dirty="0" smtClean="0">
                <a:solidFill>
                  <a:srgbClr val="FF0000"/>
                </a:solidFill>
              </a:rPr>
              <a:t>احلى الصديقات </a:t>
            </a:r>
            <a:endParaRPr lang="en-US" sz="4000" dirty="0">
              <a:solidFill>
                <a:srgbClr val="FF0000"/>
              </a:solidFill>
            </a:endParaRPr>
          </a:p>
        </p:txBody>
      </p:sp>
    </p:spTree>
    <p:extLst>
      <p:ext uri="{BB962C8B-B14F-4D97-AF65-F5344CB8AC3E}">
        <p14:creationId xmlns:p14="http://schemas.microsoft.com/office/powerpoint/2010/main" val="1161938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199</Words>
  <Application>Microsoft Office PowerPoint</Application>
  <PresentationFormat>On-screen Show (4:3)</PresentationFormat>
  <Paragraphs>27</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boxnet</dc:creator>
  <cp:lastModifiedBy>boxnet</cp:lastModifiedBy>
  <cp:revision>7</cp:revision>
  <dcterms:created xsi:type="dcterms:W3CDTF">2020-07-01T01:20:45Z</dcterms:created>
  <dcterms:modified xsi:type="dcterms:W3CDTF">2020-07-01T22:56:41Z</dcterms:modified>
</cp:coreProperties>
</file>