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80" r:id="rId3"/>
    <p:sldId id="257" r:id="rId4"/>
    <p:sldId id="282" r:id="rId5"/>
    <p:sldId id="258" r:id="rId6"/>
    <p:sldId id="259" r:id="rId7"/>
    <p:sldId id="260" r:id="rId8"/>
    <p:sldId id="261" r:id="rId9"/>
    <p:sldId id="272" r:id="rId10"/>
    <p:sldId id="262" r:id="rId11"/>
    <p:sldId id="263" r:id="rId12"/>
    <p:sldId id="264" r:id="rId13"/>
    <p:sldId id="265" r:id="rId14"/>
    <p:sldId id="266" r:id="rId15"/>
    <p:sldId id="267" r:id="rId16"/>
    <p:sldId id="281" r:id="rId17"/>
    <p:sldId id="268" r:id="rId18"/>
    <p:sldId id="269" r:id="rId19"/>
    <p:sldId id="270" r:id="rId20"/>
    <p:sldId id="271" r:id="rId21"/>
    <p:sldId id="283" r:id="rId22"/>
    <p:sldId id="273" r:id="rId23"/>
    <p:sldId id="274" r:id="rId24"/>
    <p:sldId id="284" r:id="rId25"/>
    <p:sldId id="275" r:id="rId26"/>
    <p:sldId id="276" r:id="rId27"/>
    <p:sldId id="277" r:id="rId28"/>
    <p:sldId id="278" r:id="rId29"/>
    <p:sldId id="279" r:id="rId30"/>
    <p:sldId id="285"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23/10/1441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23/10/1441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23/10/1441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23/10/1441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23/10/1441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23/10/1441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260648"/>
            <a:ext cx="8564488" cy="3096344"/>
          </a:xfrm>
        </p:spPr>
        <p:txBody>
          <a:bodyPr>
            <a:noAutofit/>
          </a:bodyPr>
          <a:lstStyle/>
          <a:p>
            <a:r>
              <a:rPr lang="ar-IQ" sz="5400" b="1" dirty="0">
                <a:solidFill>
                  <a:srgbClr val="FF0000"/>
                </a:solidFill>
              </a:rPr>
              <a:t>قلق الطلبة من الأمتحانات الألكترونية  </a:t>
            </a:r>
            <a:r>
              <a:rPr lang="ar-IQ" sz="5400" b="1" dirty="0" smtClean="0">
                <a:solidFill>
                  <a:srgbClr val="FF0000"/>
                </a:solidFill>
              </a:rPr>
              <a:t/>
            </a:r>
            <a:br>
              <a:rPr lang="ar-IQ" sz="5400" b="1" dirty="0" smtClean="0">
                <a:solidFill>
                  <a:srgbClr val="FF0000"/>
                </a:solidFill>
              </a:rPr>
            </a:br>
            <a:r>
              <a:rPr lang="ar-IQ" sz="5400" b="1" dirty="0" smtClean="0">
                <a:solidFill>
                  <a:srgbClr val="FF0000"/>
                </a:solidFill>
              </a:rPr>
              <a:t> </a:t>
            </a:r>
            <a:r>
              <a:rPr lang="ar-IQ" sz="5400" b="1" dirty="0">
                <a:solidFill>
                  <a:srgbClr val="FF0000"/>
                </a:solidFill>
              </a:rPr>
              <a:t>الأسباب والحلول</a:t>
            </a:r>
            <a:br>
              <a:rPr lang="ar-IQ" sz="5400" b="1" dirty="0">
                <a:solidFill>
                  <a:srgbClr val="FF0000"/>
                </a:solidFill>
              </a:rPr>
            </a:br>
            <a:r>
              <a:rPr lang="ar-IQ" sz="3200" b="1" dirty="0">
                <a:solidFill>
                  <a:srgbClr val="FF0000"/>
                </a:solidFill>
              </a:rPr>
              <a:t>الجزء </a:t>
            </a:r>
            <a:r>
              <a:rPr lang="ar-IQ" sz="3200" b="1" dirty="0" smtClean="0">
                <a:solidFill>
                  <a:srgbClr val="FF0000"/>
                </a:solidFill>
              </a:rPr>
              <a:t>الثالث</a:t>
            </a:r>
            <a:endParaRPr lang="ar-IQ" sz="3200" b="1" dirty="0">
              <a:solidFill>
                <a:srgbClr val="FF0000"/>
              </a:solidFill>
            </a:endParaRPr>
          </a:p>
        </p:txBody>
      </p:sp>
      <p:sp>
        <p:nvSpPr>
          <p:cNvPr id="3" name="عنوان فرعي 2"/>
          <p:cNvSpPr>
            <a:spLocks noGrp="1"/>
          </p:cNvSpPr>
          <p:nvPr>
            <p:ph type="subTitle" idx="1"/>
          </p:nvPr>
        </p:nvSpPr>
        <p:spPr>
          <a:xfrm>
            <a:off x="755576" y="3767862"/>
            <a:ext cx="7560840" cy="2541458"/>
          </a:xfrm>
        </p:spPr>
        <p:txBody>
          <a:bodyPr>
            <a:normAutofit fontScale="62500" lnSpcReduction="20000"/>
          </a:bodyPr>
          <a:lstStyle/>
          <a:p>
            <a:r>
              <a:rPr lang="ar-IQ" sz="5800" b="1" dirty="0">
                <a:solidFill>
                  <a:srgbClr val="FFFF00"/>
                </a:solidFill>
              </a:rPr>
              <a:t>أعداد</a:t>
            </a:r>
          </a:p>
          <a:p>
            <a:r>
              <a:rPr lang="ar-IQ" sz="5800" b="1" dirty="0">
                <a:solidFill>
                  <a:srgbClr val="FFFF00"/>
                </a:solidFill>
              </a:rPr>
              <a:t>أ.م.د. علي محسن ياس العامري </a:t>
            </a:r>
          </a:p>
          <a:p>
            <a:r>
              <a:rPr lang="ar-IQ" sz="5800" b="1" dirty="0">
                <a:solidFill>
                  <a:srgbClr val="FFFF00"/>
                </a:solidFill>
              </a:rPr>
              <a:t>قسم الأرشاد النفسي والتوجيه التربوي</a:t>
            </a:r>
          </a:p>
          <a:p>
            <a:r>
              <a:rPr lang="ar-IQ" sz="5800" b="1" dirty="0">
                <a:solidFill>
                  <a:srgbClr val="FFFF00"/>
                </a:solidFill>
              </a:rPr>
              <a:t>كلية التربية الأساسية  / الجامعة المستنصرية</a:t>
            </a:r>
          </a:p>
          <a:p>
            <a:endParaRPr lang="ar-IQ" sz="5800" dirty="0">
              <a:solidFill>
                <a:srgbClr val="FFFF00"/>
              </a:solidFill>
            </a:endParaRPr>
          </a:p>
          <a:p>
            <a:endParaRPr lang="ar-IQ" dirty="0"/>
          </a:p>
        </p:txBody>
      </p:sp>
    </p:spTree>
    <p:extLst>
      <p:ext uri="{BB962C8B-B14F-4D97-AF65-F5344CB8AC3E}">
        <p14:creationId xmlns:p14="http://schemas.microsoft.com/office/powerpoint/2010/main" val="3899709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6672"/>
            <a:ext cx="8496944" cy="4401205"/>
          </a:xfrm>
          <a:prstGeom prst="rect">
            <a:avLst/>
          </a:prstGeom>
        </p:spPr>
        <p:txBody>
          <a:bodyPr wrap="square">
            <a:spAutoFit/>
          </a:bodyPr>
          <a:lstStyle/>
          <a:p>
            <a:pPr algn="just"/>
            <a:r>
              <a:rPr lang="ar-IQ" sz="4000" b="1" dirty="0" smtClean="0">
                <a:solidFill>
                  <a:srgbClr val="FF0000"/>
                </a:solidFill>
              </a:rPr>
              <a:t>  7- تقديم </a:t>
            </a:r>
            <a:r>
              <a:rPr lang="ar-IQ" sz="4000" b="1" dirty="0">
                <a:solidFill>
                  <a:srgbClr val="FF0000"/>
                </a:solidFill>
              </a:rPr>
              <a:t>المساعدة في الدراسة:</a:t>
            </a:r>
          </a:p>
          <a:p>
            <a:pPr algn="just"/>
            <a:r>
              <a:rPr lang="ar-IQ" sz="4000" dirty="0"/>
              <a:t>* مراجعة </a:t>
            </a:r>
            <a:r>
              <a:rPr lang="ar-IQ" sz="4000" dirty="0" smtClean="0"/>
              <a:t>المحاضرات أو المادة الدراسية والواجبات </a:t>
            </a:r>
            <a:r>
              <a:rPr lang="ar-IQ" sz="4000" dirty="0"/>
              <a:t>المنزلية قبل الامتحان بأيام.</a:t>
            </a:r>
          </a:p>
          <a:p>
            <a:pPr algn="just"/>
            <a:r>
              <a:rPr lang="ar-IQ" sz="4000" dirty="0"/>
              <a:t>* تطوير مهارات الدراسة الفاعلة ومهارات الاستعداد للامتحان.</a:t>
            </a:r>
          </a:p>
          <a:p>
            <a:pPr algn="just"/>
            <a:r>
              <a:rPr lang="ar-IQ" sz="4000" dirty="0"/>
              <a:t>* تقديم </a:t>
            </a:r>
            <a:r>
              <a:rPr lang="ar-IQ" sz="4000" dirty="0" smtClean="0"/>
              <a:t>رموز </a:t>
            </a:r>
            <a:r>
              <a:rPr lang="ar-IQ" sz="4000" dirty="0" smtClean="0"/>
              <a:t>مفتاحية للمادة الدراسية </a:t>
            </a:r>
            <a:r>
              <a:rPr lang="ar-IQ" sz="4000" dirty="0"/>
              <a:t>تركز انتباه الطلبة على الجوانب المفتاحية </a:t>
            </a:r>
            <a:r>
              <a:rPr lang="ar-IQ" sz="4000" dirty="0" smtClean="0"/>
              <a:t> </a:t>
            </a:r>
            <a:endParaRPr lang="ar-IQ" sz="4000" dirty="0"/>
          </a:p>
        </p:txBody>
      </p:sp>
    </p:spTree>
    <p:extLst>
      <p:ext uri="{BB962C8B-B14F-4D97-AF65-F5344CB8AC3E}">
        <p14:creationId xmlns:p14="http://schemas.microsoft.com/office/powerpoint/2010/main" val="2577187976"/>
      </p:ext>
    </p:extLst>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496944" cy="4401205"/>
          </a:xfrm>
          <a:prstGeom prst="rect">
            <a:avLst/>
          </a:prstGeom>
        </p:spPr>
        <p:txBody>
          <a:bodyPr wrap="square">
            <a:spAutoFit/>
          </a:bodyPr>
          <a:lstStyle/>
          <a:p>
            <a:pPr algn="just"/>
            <a:r>
              <a:rPr lang="ar-IQ" sz="4000" b="1" dirty="0" smtClean="0">
                <a:solidFill>
                  <a:srgbClr val="FF0000"/>
                </a:solidFill>
              </a:rPr>
              <a:t>8-  ( </a:t>
            </a:r>
            <a:r>
              <a:rPr lang="ar-IQ" sz="4000" b="1" dirty="0">
                <a:solidFill>
                  <a:srgbClr val="FF0000"/>
                </a:solidFill>
              </a:rPr>
              <a:t>التفريغ الانفعالي )</a:t>
            </a:r>
          </a:p>
          <a:p>
            <a:pPr algn="just"/>
            <a:r>
              <a:rPr lang="ar-IQ" sz="4000" dirty="0"/>
              <a:t>* إن تعبير الشخص عن انفعالاته يعمل كمضاد لحالات القلق.</a:t>
            </a:r>
          </a:p>
          <a:p>
            <a:pPr algn="just"/>
            <a:r>
              <a:rPr lang="ar-IQ" sz="4000" dirty="0"/>
              <a:t>* من خلال اللعب وتمثيل الأدوار والسيكو دراما يمكن أن تحدث عمليات تفريغ انفعالي.</a:t>
            </a:r>
          </a:p>
          <a:p>
            <a:pPr algn="just"/>
            <a:r>
              <a:rPr lang="ar-IQ" sz="4000" dirty="0"/>
              <a:t>* إن رواية القصص طريقة فعالة للتعبير عن المشاعر.</a:t>
            </a:r>
          </a:p>
        </p:txBody>
      </p:sp>
    </p:spTree>
    <p:extLst>
      <p:ext uri="{BB962C8B-B14F-4D97-AF65-F5344CB8AC3E}">
        <p14:creationId xmlns:p14="http://schemas.microsoft.com/office/powerpoint/2010/main" val="1205376480"/>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640960" cy="4401205"/>
          </a:xfrm>
          <a:prstGeom prst="rect">
            <a:avLst/>
          </a:prstGeom>
        </p:spPr>
        <p:txBody>
          <a:bodyPr wrap="square">
            <a:spAutoFit/>
          </a:bodyPr>
          <a:lstStyle/>
          <a:p>
            <a:pPr algn="just"/>
            <a:r>
              <a:rPr lang="ar-IQ" sz="4000" b="1" dirty="0" smtClean="0">
                <a:solidFill>
                  <a:srgbClr val="FF0000"/>
                </a:solidFill>
              </a:rPr>
              <a:t>9- تحسين العادات الدراسية </a:t>
            </a:r>
            <a:r>
              <a:rPr lang="ar-IQ" sz="4000" b="1" dirty="0">
                <a:solidFill>
                  <a:srgbClr val="FF0000"/>
                </a:solidFill>
              </a:rPr>
              <a:t>السيئة:</a:t>
            </a:r>
          </a:p>
          <a:p>
            <a:pPr algn="just"/>
            <a:r>
              <a:rPr lang="ar-IQ" sz="4000" dirty="0"/>
              <a:t>* تحميل الطلبة المسئولية والاعتماد </a:t>
            </a:r>
            <a:r>
              <a:rPr lang="ar-IQ" sz="4000" dirty="0" smtClean="0"/>
              <a:t>على </a:t>
            </a:r>
            <a:r>
              <a:rPr lang="ar-IQ" sz="4000" dirty="0"/>
              <a:t>النفس.</a:t>
            </a:r>
          </a:p>
          <a:p>
            <a:pPr algn="just"/>
            <a:r>
              <a:rPr lang="ar-IQ" sz="4000" dirty="0"/>
              <a:t>* تدريب الطلبة </a:t>
            </a:r>
            <a:r>
              <a:rPr lang="ar-IQ" sz="4000" dirty="0" smtClean="0"/>
              <a:t>على </a:t>
            </a:r>
            <a:r>
              <a:rPr lang="ar-IQ" sz="4000" dirty="0"/>
              <a:t>إدارة </a:t>
            </a:r>
            <a:r>
              <a:rPr lang="ar-IQ" sz="4000" dirty="0" smtClean="0"/>
              <a:t>وقت الأمتحان وتنظيمه </a:t>
            </a:r>
            <a:r>
              <a:rPr lang="ar-IQ" sz="4000" dirty="0"/>
              <a:t>وعدم التأجيل.</a:t>
            </a:r>
          </a:p>
          <a:p>
            <a:pPr algn="just"/>
            <a:r>
              <a:rPr lang="ar-IQ" sz="4000" dirty="0"/>
              <a:t>* تشجيع الطلبة </a:t>
            </a:r>
            <a:r>
              <a:rPr lang="ar-IQ" sz="4000" dirty="0" smtClean="0"/>
              <a:t>على </a:t>
            </a:r>
            <a:r>
              <a:rPr lang="ar-IQ" sz="4000" dirty="0"/>
              <a:t>التساؤل والبحث والاستكشاف.</a:t>
            </a:r>
          </a:p>
          <a:p>
            <a:pPr algn="just"/>
            <a:r>
              <a:rPr lang="ar-IQ" sz="4000" dirty="0"/>
              <a:t>* تشجيع الطلبة </a:t>
            </a:r>
            <a:r>
              <a:rPr lang="ar-IQ" sz="4000" dirty="0" smtClean="0"/>
              <a:t>على الامتحان </a:t>
            </a:r>
            <a:r>
              <a:rPr lang="ar-IQ" sz="4000" dirty="0"/>
              <a:t>والتقويم الذاتي </a:t>
            </a:r>
            <a:r>
              <a:rPr lang="ar-IQ" sz="4000" dirty="0" smtClean="0"/>
              <a:t>المستمرين.</a:t>
            </a:r>
            <a:endParaRPr lang="ar-IQ" sz="4000" dirty="0"/>
          </a:p>
        </p:txBody>
      </p:sp>
    </p:spTree>
    <p:extLst>
      <p:ext uri="{BB962C8B-B14F-4D97-AF65-F5344CB8AC3E}">
        <p14:creationId xmlns:p14="http://schemas.microsoft.com/office/powerpoint/2010/main" val="3342211773"/>
      </p:ext>
    </p:extLst>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435766"/>
          </a:xfrm>
          <a:solidFill>
            <a:schemeClr val="accent3"/>
          </a:solidFill>
        </p:spPr>
        <p:txBody>
          <a:bodyPr/>
          <a:lstStyle/>
          <a:p>
            <a:r>
              <a:rPr lang="ar-IQ" b="1" dirty="0">
                <a:solidFill>
                  <a:srgbClr val="FF0000"/>
                </a:solidFill>
              </a:rPr>
              <a:t>التدريب </a:t>
            </a:r>
            <a:r>
              <a:rPr lang="ar-IQ" b="1" dirty="0" smtClean="0">
                <a:solidFill>
                  <a:srgbClr val="FF0000"/>
                </a:solidFill>
              </a:rPr>
              <a:t>على </a:t>
            </a:r>
            <a:r>
              <a:rPr lang="ar-IQ" b="1" dirty="0">
                <a:solidFill>
                  <a:srgbClr val="FF0000"/>
                </a:solidFill>
              </a:rPr>
              <a:t>مهارات الامتحان</a:t>
            </a:r>
          </a:p>
        </p:txBody>
      </p:sp>
      <p:sp>
        <p:nvSpPr>
          <p:cNvPr id="3" name="مستطيل 2"/>
          <p:cNvSpPr/>
          <p:nvPr/>
        </p:nvSpPr>
        <p:spPr>
          <a:xfrm>
            <a:off x="179512" y="1412776"/>
            <a:ext cx="8784976" cy="5632311"/>
          </a:xfrm>
          <a:prstGeom prst="rect">
            <a:avLst/>
          </a:prstGeom>
        </p:spPr>
        <p:txBody>
          <a:bodyPr wrap="square">
            <a:spAutoFit/>
          </a:bodyPr>
          <a:lstStyle/>
          <a:p>
            <a:pPr algn="just"/>
            <a:r>
              <a:rPr lang="ar-IQ" sz="4000" b="1" dirty="0">
                <a:solidFill>
                  <a:srgbClr val="FF0000"/>
                </a:solidFill>
              </a:rPr>
              <a:t>- </a:t>
            </a:r>
            <a:r>
              <a:rPr lang="ar-IQ" sz="4000" b="1" dirty="0" smtClean="0">
                <a:solidFill>
                  <a:srgbClr val="FF0000"/>
                </a:solidFill>
              </a:rPr>
              <a:t>مهارة </a:t>
            </a:r>
            <a:r>
              <a:rPr lang="ar-IQ" sz="4000" b="1" dirty="0">
                <a:solidFill>
                  <a:srgbClr val="FF0000"/>
                </a:solidFill>
              </a:rPr>
              <a:t>المراجعة:</a:t>
            </a:r>
          </a:p>
          <a:p>
            <a:pPr algn="just"/>
            <a:r>
              <a:rPr lang="ar-IQ" sz="4000" dirty="0"/>
              <a:t>مهارة المراجعة من أهم المهارات التي ينبغي أن يكتسبها أي طالب يمر بالامتحانات، لأنه من خلالها يسترجع الكثير من المعلومات والبيانات التي مر بها خلال العام </a:t>
            </a:r>
            <a:r>
              <a:rPr lang="ar-IQ" sz="4000" dirty="0" smtClean="0"/>
              <a:t>الدراسي أو الفصل الدراسي </a:t>
            </a:r>
            <a:r>
              <a:rPr lang="ar-IQ" sz="4000" dirty="0"/>
              <a:t>ومهارة المراجعة تحتاج إلى </a:t>
            </a:r>
            <a:r>
              <a:rPr lang="ar-IQ" sz="4000" b="1" dirty="0">
                <a:solidFill>
                  <a:srgbClr val="FF0000"/>
                </a:solidFill>
              </a:rPr>
              <a:t>التركيز والمتابعة </a:t>
            </a:r>
            <a:r>
              <a:rPr lang="ar-IQ" sz="4000" dirty="0"/>
              <a:t>أول بأول ولكي يستطيع الطالب أن يراجع المراجعة الجيدة لابد أن يسير وفق خطوات معينة من أهمها ما يلي:</a:t>
            </a:r>
          </a:p>
          <a:p>
            <a:pPr algn="just"/>
            <a:r>
              <a:rPr lang="ar-IQ" sz="4000" dirty="0"/>
              <a:t>* تدوين أكثر النقاط أهمية في </a:t>
            </a:r>
            <a:r>
              <a:rPr lang="ar-IQ" sz="4000" dirty="0" smtClean="0"/>
              <a:t>دفتر </a:t>
            </a:r>
            <a:r>
              <a:rPr lang="ar-IQ" sz="4000" dirty="0"/>
              <a:t>الملاحظات.</a:t>
            </a:r>
          </a:p>
        </p:txBody>
      </p:sp>
    </p:spTree>
    <p:extLst>
      <p:ext uri="{BB962C8B-B14F-4D97-AF65-F5344CB8AC3E}">
        <p14:creationId xmlns:p14="http://schemas.microsoft.com/office/powerpoint/2010/main" val="2836978855"/>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247864"/>
          </a:xfrm>
          <a:prstGeom prst="rect">
            <a:avLst/>
          </a:prstGeom>
        </p:spPr>
        <p:txBody>
          <a:bodyPr wrap="square">
            <a:spAutoFit/>
          </a:bodyPr>
          <a:lstStyle/>
          <a:p>
            <a:pPr marL="571500" indent="-571500" algn="just">
              <a:buFont typeface="Arial" pitchFamily="34" charset="0"/>
              <a:buChar char="•"/>
            </a:pPr>
            <a:r>
              <a:rPr lang="ar-IQ" sz="4000" dirty="0"/>
              <a:t>مراجعة هذه الملاحظات دورياً والتلخيص قدر المستطاع.</a:t>
            </a:r>
          </a:p>
          <a:p>
            <a:pPr marL="571500" indent="-571500" algn="just">
              <a:buFont typeface="Arial" pitchFamily="34" charset="0"/>
              <a:buChar char="•"/>
            </a:pPr>
            <a:r>
              <a:rPr lang="ar-IQ" sz="4000" dirty="0" smtClean="0"/>
              <a:t> المراجعة </a:t>
            </a:r>
            <a:r>
              <a:rPr lang="ar-IQ" sz="4000" dirty="0"/>
              <a:t>حسب الجدول الزمني المحدد.</a:t>
            </a:r>
          </a:p>
          <a:p>
            <a:pPr marL="571500" indent="-571500" algn="just">
              <a:buFont typeface="Arial" pitchFamily="34" charset="0"/>
              <a:buChar char="•"/>
            </a:pPr>
            <a:r>
              <a:rPr lang="ar-IQ" sz="4000" dirty="0" smtClean="0"/>
              <a:t> تحديد </a:t>
            </a:r>
            <a:r>
              <a:rPr lang="ar-IQ" sz="4000" dirty="0"/>
              <a:t>المواد التي تحتاج لمجهود ووقت أكبر في المراجعة ثم البدء بدراستها أولاً.</a:t>
            </a:r>
          </a:p>
          <a:p>
            <a:pPr marL="571500" indent="-571500" algn="just">
              <a:buFont typeface="Arial" pitchFamily="34" charset="0"/>
              <a:buChar char="•"/>
            </a:pPr>
            <a:r>
              <a:rPr lang="ar-IQ" sz="4000" dirty="0" smtClean="0"/>
              <a:t> تجنب </a:t>
            </a:r>
            <a:r>
              <a:rPr lang="ar-IQ" sz="4000" dirty="0"/>
              <a:t>أسباب التشتت الذهني أو ضعف الانتباه أو قلة التركيز أثناء المراجعة</a:t>
            </a:r>
            <a:r>
              <a:rPr lang="ar-IQ" sz="4000" dirty="0" smtClean="0"/>
              <a:t>.</a:t>
            </a:r>
            <a:endParaRPr lang="ar-IQ" sz="4000" dirty="0"/>
          </a:p>
          <a:p>
            <a:pPr marL="571500" indent="-571500" algn="just">
              <a:buFont typeface="Arial" pitchFamily="34" charset="0"/>
              <a:buChar char="•"/>
            </a:pPr>
            <a:r>
              <a:rPr lang="ar-IQ" sz="4000" dirty="0" smtClean="0"/>
              <a:t> المراجعة </a:t>
            </a:r>
            <a:r>
              <a:rPr lang="ar-IQ" sz="4000" dirty="0"/>
              <a:t>المنظمة لجميع المواد المقررة ووضع المادة </a:t>
            </a:r>
            <a:r>
              <a:rPr lang="ar-IQ" sz="4000" dirty="0" smtClean="0"/>
              <a:t>الصعبة في البداية </a:t>
            </a:r>
            <a:r>
              <a:rPr lang="ar-IQ" sz="4000" dirty="0"/>
              <a:t>مع مادة أقل صعوبة</a:t>
            </a:r>
            <a:r>
              <a:rPr lang="ar-IQ" sz="4000" dirty="0" smtClean="0"/>
              <a:t>.</a:t>
            </a:r>
            <a:endParaRPr lang="ar-IQ" sz="4000" dirty="0"/>
          </a:p>
          <a:p>
            <a:pPr marL="571500" indent="-571500" algn="just">
              <a:buFont typeface="Arial" pitchFamily="34" charset="0"/>
              <a:buChar char="•"/>
            </a:pPr>
            <a:r>
              <a:rPr lang="ar-IQ" sz="4000" dirty="0" smtClean="0"/>
              <a:t> استخدام </a:t>
            </a:r>
            <a:r>
              <a:rPr lang="ar-IQ" sz="4000" dirty="0"/>
              <a:t>الألوان للتأشير </a:t>
            </a:r>
            <a:r>
              <a:rPr lang="ar-IQ" sz="4000" dirty="0" smtClean="0"/>
              <a:t>على </a:t>
            </a:r>
            <a:r>
              <a:rPr lang="ar-IQ" sz="4000" dirty="0"/>
              <a:t>النقاط </a:t>
            </a:r>
            <a:r>
              <a:rPr lang="ar-IQ" sz="4000" dirty="0" smtClean="0"/>
              <a:t>المهمة </a:t>
            </a:r>
            <a:endParaRPr lang="ar-IQ" sz="4000" dirty="0"/>
          </a:p>
        </p:txBody>
      </p:sp>
    </p:spTree>
    <p:extLst>
      <p:ext uri="{BB962C8B-B14F-4D97-AF65-F5344CB8AC3E}">
        <p14:creationId xmlns:p14="http://schemas.microsoft.com/office/powerpoint/2010/main" val="849986041"/>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352928" cy="1507774"/>
          </a:xfrm>
          <a:solidFill>
            <a:schemeClr val="accent3"/>
          </a:solidFill>
        </p:spPr>
        <p:txBody>
          <a:bodyPr/>
          <a:lstStyle/>
          <a:p>
            <a:r>
              <a:rPr lang="ar-IQ" b="1" dirty="0" smtClean="0">
                <a:solidFill>
                  <a:srgbClr val="FF0000"/>
                </a:solidFill>
              </a:rPr>
              <a:t> مهارة </a:t>
            </a:r>
            <a:r>
              <a:rPr lang="ar-IQ" b="1" dirty="0">
                <a:solidFill>
                  <a:srgbClr val="FF0000"/>
                </a:solidFill>
              </a:rPr>
              <a:t>الاستعداد للامتحان</a:t>
            </a:r>
          </a:p>
        </p:txBody>
      </p:sp>
      <p:sp>
        <p:nvSpPr>
          <p:cNvPr id="3" name="مستطيل 2"/>
          <p:cNvSpPr/>
          <p:nvPr/>
        </p:nvSpPr>
        <p:spPr>
          <a:xfrm>
            <a:off x="0" y="1844824"/>
            <a:ext cx="8964488" cy="5016758"/>
          </a:xfrm>
          <a:prstGeom prst="rect">
            <a:avLst/>
          </a:prstGeom>
        </p:spPr>
        <p:txBody>
          <a:bodyPr wrap="square">
            <a:spAutoFit/>
          </a:bodyPr>
          <a:lstStyle/>
          <a:p>
            <a:pPr algn="just"/>
            <a:r>
              <a:rPr lang="ar-IQ" sz="4000" dirty="0"/>
              <a:t>الاستعداد للامتحان من الأمور الهامة وإن كان الطالب متقدم </a:t>
            </a:r>
            <a:r>
              <a:rPr lang="ar-IQ" sz="4000" dirty="0" smtClean="0"/>
              <a:t>إلى </a:t>
            </a:r>
            <a:r>
              <a:rPr lang="ar-IQ" sz="4000" dirty="0"/>
              <a:t>امتحان مهم ويتوقف مستقبل الإنسـان عليه، فلابد أن يستعد الطالب استعدادا جيداً لهذا الامتحان ومن أهم خطوات الاستعداد للامتحان ما يلي:</a:t>
            </a:r>
          </a:p>
          <a:p>
            <a:pPr algn="just"/>
            <a:r>
              <a:rPr lang="ar-IQ" sz="4000" dirty="0" smtClean="0"/>
              <a:t> 1- عدم </a:t>
            </a:r>
            <a:r>
              <a:rPr lang="ar-IQ" sz="4000" dirty="0"/>
              <a:t>السهر طويلاً لأن السهر يرهق الجسم ويتعبه ويخرج الإنسان عن التركيز في </a:t>
            </a:r>
            <a:r>
              <a:rPr lang="ar-IQ" sz="4000" dirty="0" smtClean="0"/>
              <a:t>الدراسة.</a:t>
            </a:r>
          </a:p>
          <a:p>
            <a:pPr algn="just"/>
            <a:r>
              <a:rPr lang="ar-IQ" sz="4000" dirty="0" smtClean="0"/>
              <a:t>2- </a:t>
            </a:r>
            <a:r>
              <a:rPr lang="ar-IQ" sz="4000" dirty="0" smtClean="0"/>
              <a:t>الابتعاد </a:t>
            </a:r>
            <a:r>
              <a:rPr lang="ar-IQ" sz="4000" dirty="0"/>
              <a:t>عن شرب المنبهات كالشاي والقهوة لان مثل هذه المنبهات تأخذ من قدرة الطالـب وتركيـزه واستيعابه</a:t>
            </a:r>
            <a:r>
              <a:rPr lang="ar-IQ" dirty="0"/>
              <a:t>.</a:t>
            </a:r>
          </a:p>
        </p:txBody>
      </p:sp>
    </p:spTree>
    <p:extLst>
      <p:ext uri="{BB962C8B-B14F-4D97-AF65-F5344CB8AC3E}">
        <p14:creationId xmlns:p14="http://schemas.microsoft.com/office/powerpoint/2010/main" val="498645896"/>
      </p:ext>
    </p:extLst>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30" y="332656"/>
            <a:ext cx="831692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675792"/>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5632311"/>
          </a:xfrm>
          <a:prstGeom prst="rect">
            <a:avLst/>
          </a:prstGeom>
        </p:spPr>
        <p:txBody>
          <a:bodyPr wrap="square">
            <a:spAutoFit/>
          </a:bodyPr>
          <a:lstStyle/>
          <a:p>
            <a:pPr algn="just"/>
            <a:r>
              <a:rPr lang="ar-IQ" sz="3600" dirty="0" smtClean="0"/>
              <a:t> 3- عدم </a:t>
            </a:r>
            <a:r>
              <a:rPr lang="ar-IQ" sz="3600" dirty="0"/>
              <a:t>تناول الأقراص المنبهة، فهذه أمور غير طبيعية تدفع الطالب إلي السهر ومن ثـم عـدم مقـدرة الطالب </a:t>
            </a:r>
            <a:r>
              <a:rPr lang="ar-IQ" sz="3600" dirty="0" smtClean="0"/>
              <a:t>على </a:t>
            </a:r>
            <a:r>
              <a:rPr lang="ar-IQ" sz="3600" dirty="0"/>
              <a:t>المواصلة في الدراسة، لان ما بني </a:t>
            </a:r>
            <a:r>
              <a:rPr lang="ar-IQ" sz="3600" dirty="0" smtClean="0"/>
              <a:t>على </a:t>
            </a:r>
            <a:r>
              <a:rPr lang="ar-IQ" sz="3600" dirty="0"/>
              <a:t>شيء صناعي هو صناعي وبالتالي تكون المـذاكرة مصطنعة.</a:t>
            </a:r>
          </a:p>
          <a:p>
            <a:pPr algn="just"/>
            <a:r>
              <a:rPr lang="ar-IQ" sz="3600" dirty="0" smtClean="0"/>
              <a:t> 4-أخذ </a:t>
            </a:r>
            <a:r>
              <a:rPr lang="ar-IQ" sz="3600" dirty="0"/>
              <a:t>قسط وافر من النوم لأن النوم يريح الجسم وكذلك العقل من التفكير وبالتالي يتجدد نشاط الإنسـان وتعود إليه </a:t>
            </a:r>
            <a:r>
              <a:rPr lang="ar-IQ" sz="3600" dirty="0" smtClean="0"/>
              <a:t>حيويته.</a:t>
            </a:r>
            <a:endParaRPr lang="ar-IQ" sz="3600" dirty="0"/>
          </a:p>
          <a:p>
            <a:pPr algn="just"/>
            <a:r>
              <a:rPr lang="ar-IQ" sz="3600" dirty="0" smtClean="0"/>
              <a:t>5-</a:t>
            </a:r>
            <a:r>
              <a:rPr lang="ar-IQ" sz="3600" dirty="0" smtClean="0"/>
              <a:t>المحافظة </a:t>
            </a:r>
            <a:r>
              <a:rPr lang="ar-IQ" sz="3600" dirty="0" smtClean="0"/>
              <a:t>على </a:t>
            </a:r>
            <a:r>
              <a:rPr lang="ar-IQ" sz="3600" dirty="0"/>
              <a:t>وجود حالة من التهيؤ النفسي الطيب للتعامل الجيد والفعال مع موقف الامتحان </a:t>
            </a:r>
            <a:r>
              <a:rPr lang="ar-IQ" sz="3600" dirty="0" smtClean="0"/>
              <a:t>وكـذلك المحافظة على </a:t>
            </a:r>
            <a:r>
              <a:rPr lang="ar-IQ" sz="3600" dirty="0"/>
              <a:t>الاتزان الانفعالي والابتعاد عن التوتر </a:t>
            </a:r>
            <a:r>
              <a:rPr lang="ar-IQ" sz="3600" dirty="0" smtClean="0"/>
              <a:t>والقلق.</a:t>
            </a:r>
            <a:endParaRPr lang="ar-IQ" sz="3600" dirty="0"/>
          </a:p>
        </p:txBody>
      </p:sp>
    </p:spTree>
    <p:extLst>
      <p:ext uri="{BB962C8B-B14F-4D97-AF65-F5344CB8AC3E}">
        <p14:creationId xmlns:p14="http://schemas.microsoft.com/office/powerpoint/2010/main" val="1559997693"/>
      </p:ext>
    </p:extLst>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88640"/>
            <a:ext cx="8280920" cy="1152129"/>
          </a:xfrm>
          <a:solidFill>
            <a:schemeClr val="accent3"/>
          </a:solidFill>
        </p:spPr>
        <p:txBody>
          <a:bodyPr/>
          <a:lstStyle/>
          <a:p>
            <a:r>
              <a:rPr lang="ar-IQ" b="1" dirty="0" smtClean="0">
                <a:solidFill>
                  <a:srgbClr val="FF0000"/>
                </a:solidFill>
              </a:rPr>
              <a:t> مهارة </a:t>
            </a:r>
            <a:r>
              <a:rPr lang="ar-IQ" b="1" dirty="0">
                <a:solidFill>
                  <a:srgbClr val="FF0000"/>
                </a:solidFill>
              </a:rPr>
              <a:t>أداء </a:t>
            </a:r>
            <a:r>
              <a:rPr lang="ar-IQ" b="1" dirty="0" smtClean="0">
                <a:solidFill>
                  <a:srgbClr val="FF0000"/>
                </a:solidFill>
              </a:rPr>
              <a:t>الامتحان </a:t>
            </a:r>
            <a:endParaRPr lang="ar-IQ" b="1" dirty="0">
              <a:solidFill>
                <a:srgbClr val="FF0000"/>
              </a:solidFill>
            </a:endParaRPr>
          </a:p>
        </p:txBody>
      </p:sp>
      <p:sp>
        <p:nvSpPr>
          <p:cNvPr id="3" name="مستطيل 2"/>
          <p:cNvSpPr/>
          <p:nvPr/>
        </p:nvSpPr>
        <p:spPr>
          <a:xfrm>
            <a:off x="251520" y="1340769"/>
            <a:ext cx="8568952" cy="5632311"/>
          </a:xfrm>
          <a:prstGeom prst="rect">
            <a:avLst/>
          </a:prstGeom>
        </p:spPr>
        <p:txBody>
          <a:bodyPr wrap="square">
            <a:spAutoFit/>
          </a:bodyPr>
          <a:lstStyle/>
          <a:p>
            <a:pPr algn="just"/>
            <a:r>
              <a:rPr lang="ar-IQ" sz="3600" dirty="0" smtClean="0"/>
              <a:t>الجلوس في </a:t>
            </a:r>
            <a:r>
              <a:rPr lang="ar-IQ" sz="3600" dirty="0"/>
              <a:t>المكان </a:t>
            </a:r>
            <a:r>
              <a:rPr lang="ar-IQ" sz="3600" dirty="0" smtClean="0"/>
              <a:t>المريح والهادئ داخل البيت والتصرف </a:t>
            </a:r>
            <a:r>
              <a:rPr lang="ar-IQ" sz="3600" dirty="0"/>
              <a:t>بهدوء وكتابة البيانات </a:t>
            </a:r>
            <a:r>
              <a:rPr lang="ar-IQ" sz="3600" dirty="0" smtClean="0"/>
              <a:t>الشخصية ، </a:t>
            </a:r>
            <a:r>
              <a:rPr lang="ar-IQ" sz="3600" dirty="0"/>
              <a:t>وإتباع التعليمات التـي تلقـي </a:t>
            </a:r>
            <a:r>
              <a:rPr lang="ar-IQ" sz="3600" dirty="0" smtClean="0"/>
              <a:t>علـى الطالب </a:t>
            </a:r>
            <a:r>
              <a:rPr lang="ar-IQ" sz="3600" dirty="0"/>
              <a:t>من </a:t>
            </a:r>
            <a:r>
              <a:rPr lang="ar-IQ" sz="3600" dirty="0" smtClean="0"/>
              <a:t>قبل اللجنة  الامتحانية. </a:t>
            </a:r>
          </a:p>
          <a:p>
            <a:pPr algn="just"/>
            <a:r>
              <a:rPr lang="ar-IQ" sz="3600" dirty="0" smtClean="0"/>
              <a:t>* </a:t>
            </a:r>
            <a:r>
              <a:rPr lang="ar-IQ" sz="3600" dirty="0"/>
              <a:t>الكتابة بخط </a:t>
            </a:r>
            <a:r>
              <a:rPr lang="ar-IQ" sz="3600" dirty="0" smtClean="0"/>
              <a:t>واضح ، </a:t>
            </a:r>
            <a:r>
              <a:rPr lang="ar-IQ" sz="3600" dirty="0"/>
              <a:t>وتنظيم </a:t>
            </a:r>
            <a:r>
              <a:rPr lang="ar-IQ" sz="3600" dirty="0" smtClean="0"/>
              <a:t>الإجابة ، </a:t>
            </a:r>
            <a:r>
              <a:rPr lang="ar-IQ" sz="3600" dirty="0"/>
              <a:t>والتزام آداب الامتحان.</a:t>
            </a:r>
          </a:p>
          <a:p>
            <a:pPr algn="just"/>
            <a:r>
              <a:rPr lang="ar-IQ" sz="3600" dirty="0"/>
              <a:t>* عدم محاولة الغش والمحافظة </a:t>
            </a:r>
            <a:r>
              <a:rPr lang="ar-IQ" sz="3600" dirty="0" smtClean="0"/>
              <a:t>على </a:t>
            </a:r>
            <a:r>
              <a:rPr lang="ar-IQ" sz="3600" dirty="0"/>
              <a:t>الهدوء النفسي التام أثناء أداء الامتحانات.</a:t>
            </a:r>
          </a:p>
          <a:p>
            <a:pPr algn="just"/>
            <a:r>
              <a:rPr lang="ar-IQ" sz="3600" dirty="0"/>
              <a:t>* الامتحان يحتاج نوعاً من الاجتهاد والحكمة في التعامل مع ورقة الأسئلة من حيث حسـن </a:t>
            </a:r>
            <a:r>
              <a:rPr lang="ar-IQ" sz="3600" dirty="0" smtClean="0"/>
              <a:t>قراءتهـا ،</a:t>
            </a:r>
            <a:r>
              <a:rPr lang="ar-IQ" sz="3600" dirty="0"/>
              <a:t>وحسن اختيار الأسئلة وحسن الإجابة .</a:t>
            </a:r>
          </a:p>
        </p:txBody>
      </p:sp>
    </p:spTree>
    <p:extLst>
      <p:ext uri="{BB962C8B-B14F-4D97-AF65-F5344CB8AC3E}">
        <p14:creationId xmlns:p14="http://schemas.microsoft.com/office/powerpoint/2010/main" val="90005037"/>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solidFill>
            <a:schemeClr val="accent3"/>
          </a:solidFill>
        </p:spPr>
        <p:txBody>
          <a:bodyPr/>
          <a:lstStyle/>
          <a:p>
            <a:r>
              <a:rPr lang="ar-IQ" b="1" dirty="0">
                <a:solidFill>
                  <a:srgbClr val="FF0000"/>
                </a:solidFill>
              </a:rPr>
              <a:t>كيف تؤدي الامتحان؟</a:t>
            </a:r>
          </a:p>
        </p:txBody>
      </p:sp>
      <p:sp>
        <p:nvSpPr>
          <p:cNvPr id="3" name="مستطيل 2"/>
          <p:cNvSpPr/>
          <p:nvPr/>
        </p:nvSpPr>
        <p:spPr>
          <a:xfrm>
            <a:off x="107504" y="1052736"/>
            <a:ext cx="9036496" cy="6186309"/>
          </a:xfrm>
          <a:prstGeom prst="rect">
            <a:avLst/>
          </a:prstGeom>
        </p:spPr>
        <p:txBody>
          <a:bodyPr wrap="square">
            <a:spAutoFit/>
          </a:bodyPr>
          <a:lstStyle/>
          <a:p>
            <a:pPr algn="just"/>
            <a:r>
              <a:rPr lang="ar-IQ" sz="3600" dirty="0" smtClean="0"/>
              <a:t>1- اعلم </a:t>
            </a:r>
            <a:r>
              <a:rPr lang="ar-IQ" sz="3600" dirty="0"/>
              <a:t>أن القلق والتوتر يقودك للتشتت والنسيان والارتباك فحاول أن تجعل ثقتك بنفسك عالية.</a:t>
            </a:r>
          </a:p>
          <a:p>
            <a:pPr algn="just"/>
            <a:r>
              <a:rPr lang="ar-IQ" sz="3600" dirty="0"/>
              <a:t>2 - لا تهمل أبداً </a:t>
            </a:r>
            <a:r>
              <a:rPr lang="ar-IQ" sz="3600" dirty="0" smtClean="0"/>
              <a:t>غذاءك </a:t>
            </a:r>
            <a:r>
              <a:rPr lang="ar-IQ" sz="3600" dirty="0"/>
              <a:t>واحرص على أخذ فترات منتظمة للراحة أثناء الدراسة بغية الترويح عن النفس، وتجديد الطاقة </a:t>
            </a:r>
            <a:r>
              <a:rPr lang="ar-IQ" sz="3600" dirty="0" smtClean="0"/>
              <a:t>والنشاط ، </a:t>
            </a:r>
            <a:r>
              <a:rPr lang="ar-IQ" sz="3600" dirty="0"/>
              <a:t>وتحفيز الذاكرة على الاستمرار في الدراسة، ومواصلة بذل الجهد بحماس ورغبة.</a:t>
            </a:r>
          </a:p>
          <a:p>
            <a:pPr algn="just"/>
            <a:r>
              <a:rPr lang="ar-IQ" sz="3600" dirty="0"/>
              <a:t>3 - انتبه جيداً وبدقه لبرنامج </a:t>
            </a:r>
            <a:r>
              <a:rPr lang="ar-IQ" sz="3600" dirty="0" smtClean="0"/>
              <a:t>الامتحان الألكتروني </a:t>
            </a:r>
            <a:r>
              <a:rPr lang="ar-IQ" sz="3600" dirty="0"/>
              <a:t>ومواعيد بدأ امتحان كل </a:t>
            </a:r>
            <a:r>
              <a:rPr lang="ar-IQ" sz="3600" dirty="0" smtClean="0"/>
              <a:t>مادة والوقت المخصص للأمتحان.</a:t>
            </a:r>
            <a:endParaRPr lang="ar-IQ" sz="3600" dirty="0"/>
          </a:p>
          <a:p>
            <a:pPr algn="just"/>
            <a:r>
              <a:rPr lang="ar-IQ" sz="3600" dirty="0"/>
              <a:t>4 - </a:t>
            </a:r>
            <a:r>
              <a:rPr lang="ar-IQ" sz="3600" dirty="0" smtClean="0"/>
              <a:t>النوم </a:t>
            </a:r>
            <a:r>
              <a:rPr lang="ar-IQ" sz="3600" dirty="0"/>
              <a:t>باكراً ليلة الامتحان ليكون ذهنك صافياً وعقلك منظماً وذاكرتك قادرة على التركيز بعد مراجعه بسيطة للمادة التي ستؤدي الامتحان بها في اليوم الثاني.</a:t>
            </a:r>
          </a:p>
        </p:txBody>
      </p:sp>
    </p:spTree>
    <p:extLst>
      <p:ext uri="{BB962C8B-B14F-4D97-AF65-F5344CB8AC3E}">
        <p14:creationId xmlns:p14="http://schemas.microsoft.com/office/powerpoint/2010/main" val="1194094965"/>
      </p:ext>
    </p:extLst>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12" y="0"/>
            <a:ext cx="8849783"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94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5"/>
            <a:ext cx="8640960" cy="6247864"/>
          </a:xfrm>
          <a:prstGeom prst="rect">
            <a:avLst/>
          </a:prstGeom>
        </p:spPr>
        <p:txBody>
          <a:bodyPr wrap="square">
            <a:spAutoFit/>
          </a:bodyPr>
          <a:lstStyle/>
          <a:p>
            <a:pPr algn="just"/>
            <a:r>
              <a:rPr lang="ar-IQ" sz="4000" dirty="0" smtClean="0"/>
              <a:t>5-اقرأ </a:t>
            </a:r>
            <a:r>
              <a:rPr lang="ar-IQ" sz="4000" dirty="0"/>
              <a:t>الأسئلة بدقة وبتأن أكثر من مرة حتى تتأكد من أنك فهمت المطلوب منك </a:t>
            </a:r>
            <a:r>
              <a:rPr lang="ar-IQ" sz="4000" dirty="0" smtClean="0"/>
              <a:t>تماماً، </a:t>
            </a:r>
            <a:r>
              <a:rPr lang="ar-IQ" sz="4000" dirty="0"/>
              <a:t>ولا تسرع في الإجابة لأن المتسرع قد يغفل أوينسى نقاطاً هامة (هو يعرفها) من الإجابة المطلوبة.</a:t>
            </a:r>
          </a:p>
          <a:p>
            <a:pPr algn="just"/>
            <a:r>
              <a:rPr lang="ar-IQ" sz="4000" dirty="0"/>
              <a:t>6 - بعد قراءة الأسئلة ابدأ بالإجابة عن الأسئلة السهلة مها واحرص أن تضع الأجزاء الرئيسية للإجابة المتكاملة في المسودة وحللها (مراعياً مسألة الوقت) من مختلف جوانبها وتأكد منها قبل نقلها إلى ورقة المبيضة واترك ما لا تعرفه حتى تنتهي من الإجابة عن الأسئلة التي تعرفها.</a:t>
            </a:r>
          </a:p>
        </p:txBody>
      </p:sp>
    </p:spTree>
    <p:extLst>
      <p:ext uri="{BB962C8B-B14F-4D97-AF65-F5344CB8AC3E}">
        <p14:creationId xmlns:p14="http://schemas.microsoft.com/office/powerpoint/2010/main" val="1096212649"/>
      </p:ext>
    </p:extLst>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726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372280"/>
      </p:ext>
    </p:extLst>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a:solidFill>
            <a:schemeClr val="accent3"/>
          </a:solidFill>
        </p:spPr>
        <p:txBody>
          <a:bodyPr>
            <a:normAutofit/>
          </a:bodyPr>
          <a:lstStyle/>
          <a:p>
            <a:r>
              <a:rPr lang="ar-IQ" b="1" dirty="0" smtClean="0">
                <a:solidFill>
                  <a:srgbClr val="FF0000"/>
                </a:solidFill>
              </a:rPr>
              <a:t>   تعليمات الأمتحانات الألكترونيه  </a:t>
            </a:r>
            <a:endParaRPr lang="ar-IQ" b="1" dirty="0">
              <a:solidFill>
                <a:srgbClr val="FF0000"/>
              </a:solidFill>
            </a:endParaRPr>
          </a:p>
        </p:txBody>
      </p:sp>
      <p:sp>
        <p:nvSpPr>
          <p:cNvPr id="3" name="مستطيل 2"/>
          <p:cNvSpPr/>
          <p:nvPr/>
        </p:nvSpPr>
        <p:spPr>
          <a:xfrm>
            <a:off x="107504" y="1484784"/>
            <a:ext cx="8856984" cy="5016758"/>
          </a:xfrm>
          <a:prstGeom prst="rect">
            <a:avLst/>
          </a:prstGeom>
        </p:spPr>
        <p:txBody>
          <a:bodyPr wrap="square">
            <a:spAutoFit/>
          </a:bodyPr>
          <a:lstStyle/>
          <a:p>
            <a:pPr algn="just"/>
            <a:r>
              <a:rPr lang="ar-IQ" dirty="0" smtClean="0"/>
              <a:t> </a:t>
            </a:r>
            <a:r>
              <a:rPr lang="ar-IQ" sz="4000" dirty="0" smtClean="0"/>
              <a:t>1- الألتزام بأرتداء الزي الموحد أثناء الأمتحان الألكتروني</a:t>
            </a:r>
          </a:p>
          <a:p>
            <a:pPr algn="just"/>
            <a:r>
              <a:rPr lang="ar-IQ" sz="4000" dirty="0" smtClean="0"/>
              <a:t>2- يلتزم الطالب بأدء الأمتحان في </a:t>
            </a:r>
            <a:r>
              <a:rPr lang="ar-IQ" sz="4000" dirty="0" smtClean="0"/>
              <a:t>مكان </a:t>
            </a:r>
            <a:r>
              <a:rPr lang="ar-IQ" sz="4000" dirty="0" smtClean="0"/>
              <a:t>خالي من </a:t>
            </a:r>
            <a:r>
              <a:rPr lang="ar-IQ" sz="4000" dirty="0" smtClean="0"/>
              <a:t>الضوضاء في منزله .</a:t>
            </a:r>
            <a:endParaRPr lang="ar-IQ" sz="4000" dirty="0" smtClean="0"/>
          </a:p>
          <a:p>
            <a:pPr algn="just"/>
            <a:r>
              <a:rPr lang="ar-IQ" sz="4000" dirty="0" smtClean="0"/>
              <a:t>3- للطالب الحق </a:t>
            </a:r>
            <a:r>
              <a:rPr lang="ar-IQ" sz="4000" dirty="0"/>
              <a:t>ف</a:t>
            </a:r>
            <a:r>
              <a:rPr lang="ar-IQ" sz="4000" dirty="0" smtClean="0"/>
              <a:t>ي أستخدام الكومبيوتر الأبتوب التاب الهواتف الذكية الموبايل في الأمتحان.</a:t>
            </a:r>
          </a:p>
          <a:p>
            <a:pPr algn="just"/>
            <a:r>
              <a:rPr lang="ar-IQ" sz="4000" dirty="0" smtClean="0"/>
              <a:t>4- على الطالب التهيئ للأمتحان قبل نصف ساعة من الموعد المقرر.</a:t>
            </a:r>
          </a:p>
        </p:txBody>
      </p:sp>
    </p:spTree>
    <p:extLst>
      <p:ext uri="{BB962C8B-B14F-4D97-AF65-F5344CB8AC3E}">
        <p14:creationId xmlns:p14="http://schemas.microsoft.com/office/powerpoint/2010/main" val="58538962"/>
      </p:ext>
    </p:extLst>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76672"/>
            <a:ext cx="8280920" cy="6247864"/>
          </a:xfrm>
          <a:prstGeom prst="rect">
            <a:avLst/>
          </a:prstGeom>
        </p:spPr>
        <p:txBody>
          <a:bodyPr wrap="square">
            <a:spAutoFit/>
          </a:bodyPr>
          <a:lstStyle/>
          <a:p>
            <a:pPr algn="just"/>
            <a:r>
              <a:rPr lang="ar-IQ" sz="4000" dirty="0"/>
              <a:t>5- تكون الأجابة على الأسئلة المقالية وفق النموذج الخاص المرفق ولا تعتمد أي أجابة خارج هذه الورقة من أجل توثيقها في اللجان الأمتحانية وتكون الأجابة بخط اليد مع ذكر اسم </a:t>
            </a:r>
            <a:r>
              <a:rPr lang="ar-IQ" sz="4000" dirty="0" smtClean="0"/>
              <a:t>الطالب  ومرحلته الدراسية والشعبة وتوقيعه </a:t>
            </a:r>
            <a:r>
              <a:rPr lang="ar-IQ" sz="4000" dirty="0"/>
              <a:t>الحي عليها.</a:t>
            </a:r>
          </a:p>
          <a:p>
            <a:pPr algn="just"/>
            <a:r>
              <a:rPr lang="ar-IQ" sz="4000" dirty="0"/>
              <a:t>6- على جميع الطلبة البقاء على أتصال وتواصل مع القسم العلمي قبل الأمتحان لتكملة متطلبات أمتحانه.</a:t>
            </a:r>
          </a:p>
          <a:p>
            <a:pPr algn="just"/>
            <a:r>
              <a:rPr lang="ar-IQ" sz="4000" dirty="0"/>
              <a:t>7- يجب أن يوقع الطالب في نهاية كل صفحة مع ذكر الأسم ورقم تسلسل الورقة.</a:t>
            </a:r>
          </a:p>
        </p:txBody>
      </p:sp>
    </p:spTree>
    <p:extLst>
      <p:ext uri="{BB962C8B-B14F-4D97-AF65-F5344CB8AC3E}">
        <p14:creationId xmlns:p14="http://schemas.microsoft.com/office/powerpoint/2010/main" val="2861812525"/>
      </p:ext>
    </p:extLst>
  </p:cSld>
  <p:clrMapOvr>
    <a:masterClrMapping/>
  </p:clrMapOvr>
  <p:transition spd="slow">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6055127" y="535299"/>
            <a:ext cx="2498576" cy="120243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b="1" dirty="0" smtClean="0">
                <a:solidFill>
                  <a:schemeClr val="tx1"/>
                </a:solidFill>
              </a:rPr>
              <a:t>نقطاع التيار الكهربائي</a:t>
            </a:r>
            <a:endParaRPr lang="ar-IQ" sz="3600" b="1" dirty="0">
              <a:solidFill>
                <a:schemeClr val="tx1"/>
              </a:solidFill>
            </a:endParaRPr>
          </a:p>
        </p:txBody>
      </p:sp>
      <p:sp>
        <p:nvSpPr>
          <p:cNvPr id="4" name="مستطيل 3"/>
          <p:cNvSpPr/>
          <p:nvPr/>
        </p:nvSpPr>
        <p:spPr>
          <a:xfrm>
            <a:off x="683568" y="496662"/>
            <a:ext cx="2282552" cy="12024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 </a:t>
            </a:r>
            <a:r>
              <a:rPr lang="ar-IQ" sz="3200" b="1" dirty="0" smtClean="0">
                <a:solidFill>
                  <a:schemeClr val="tx1"/>
                </a:solidFill>
              </a:rPr>
              <a:t>ضعف خدمات شبكة الأنترنيت</a:t>
            </a:r>
            <a:endParaRPr lang="ar-IQ" sz="3200" b="1" dirty="0"/>
          </a:p>
        </p:txBody>
      </p:sp>
      <p:sp>
        <p:nvSpPr>
          <p:cNvPr id="5" name="مستطيل 4"/>
          <p:cNvSpPr/>
          <p:nvPr/>
        </p:nvSpPr>
        <p:spPr>
          <a:xfrm>
            <a:off x="6084168" y="4788828"/>
            <a:ext cx="2714600" cy="12024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chemeClr val="tx1"/>
                </a:solidFill>
              </a:rPr>
              <a:t>طلبة القرى </a:t>
            </a:r>
            <a:r>
              <a:rPr lang="ar-IQ" sz="3200" b="1" dirty="0">
                <a:solidFill>
                  <a:schemeClr val="tx1"/>
                </a:solidFill>
              </a:rPr>
              <a:t>والأرياف </a:t>
            </a:r>
          </a:p>
        </p:txBody>
      </p:sp>
      <p:sp>
        <p:nvSpPr>
          <p:cNvPr id="6" name="مستطيل 5"/>
          <p:cNvSpPr/>
          <p:nvPr/>
        </p:nvSpPr>
        <p:spPr>
          <a:xfrm>
            <a:off x="611560" y="4773944"/>
            <a:ext cx="2282552" cy="12024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solidFill>
                  <a:schemeClr val="tx1"/>
                </a:solidFill>
              </a:rPr>
              <a:t>الوقت المحدد للأمتحان </a:t>
            </a:r>
          </a:p>
        </p:txBody>
      </p:sp>
      <p:sp>
        <p:nvSpPr>
          <p:cNvPr id="7" name="مستطيل 6"/>
          <p:cNvSpPr/>
          <p:nvPr/>
        </p:nvSpPr>
        <p:spPr>
          <a:xfrm>
            <a:off x="6084168" y="2780928"/>
            <a:ext cx="2592288" cy="12024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solidFill>
                  <a:schemeClr val="tx1"/>
                </a:solidFill>
              </a:rPr>
              <a:t>عدم وصول الأجابات في الوقت المحدد </a:t>
            </a:r>
          </a:p>
        </p:txBody>
      </p:sp>
      <p:sp>
        <p:nvSpPr>
          <p:cNvPr id="8" name="مستطيل 7"/>
          <p:cNvSpPr/>
          <p:nvPr/>
        </p:nvSpPr>
        <p:spPr>
          <a:xfrm>
            <a:off x="539552" y="2816932"/>
            <a:ext cx="2426568" cy="113042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solidFill>
                  <a:schemeClr val="tx1"/>
                </a:solidFill>
              </a:rPr>
              <a:t>التصحيح الألكتروني </a:t>
            </a:r>
          </a:p>
        </p:txBody>
      </p:sp>
      <p:sp>
        <p:nvSpPr>
          <p:cNvPr id="9" name="شكل بيضاوي 8"/>
          <p:cNvSpPr/>
          <p:nvPr/>
        </p:nvSpPr>
        <p:spPr>
          <a:xfrm>
            <a:off x="3419872" y="2060848"/>
            <a:ext cx="1994520" cy="271309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t>قلق الطلبة من الأمتحانات الألكترونية</a:t>
            </a:r>
            <a:endParaRPr lang="ar-IQ" sz="2800" b="1" dirty="0"/>
          </a:p>
        </p:txBody>
      </p:sp>
      <p:cxnSp>
        <p:nvCxnSpPr>
          <p:cNvPr id="11" name="رابط كسهم مستقيم 10"/>
          <p:cNvCxnSpPr>
            <a:stCxn id="9" idx="7"/>
          </p:cNvCxnSpPr>
          <p:nvPr/>
        </p:nvCxnSpPr>
        <p:spPr>
          <a:xfrm flipV="1">
            <a:off x="5122301" y="1737731"/>
            <a:ext cx="932826" cy="720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a:stCxn id="9" idx="1"/>
          </p:cNvCxnSpPr>
          <p:nvPr/>
        </p:nvCxnSpPr>
        <p:spPr>
          <a:xfrm flipH="1" flipV="1">
            <a:off x="2966120" y="1737731"/>
            <a:ext cx="745843" cy="720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a:stCxn id="9" idx="6"/>
          </p:cNvCxnSpPr>
          <p:nvPr/>
        </p:nvCxnSpPr>
        <p:spPr>
          <a:xfrm>
            <a:off x="5414392" y="3417396"/>
            <a:ext cx="525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stCxn id="9" idx="2"/>
          </p:cNvCxnSpPr>
          <p:nvPr/>
        </p:nvCxnSpPr>
        <p:spPr>
          <a:xfrm flipH="1">
            <a:off x="3059832" y="341739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a:stCxn id="9" idx="5"/>
            <a:endCxn id="5" idx="1"/>
          </p:cNvCxnSpPr>
          <p:nvPr/>
        </p:nvCxnSpPr>
        <p:spPr>
          <a:xfrm>
            <a:off x="5122301" y="4376620"/>
            <a:ext cx="961867" cy="1013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H="1">
            <a:off x="2966120" y="4376620"/>
            <a:ext cx="745843" cy="506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66927"/>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856984" cy="936104"/>
          </a:xfrm>
          <a:solidFill>
            <a:schemeClr val="accent3"/>
          </a:solidFill>
        </p:spPr>
        <p:txBody>
          <a:bodyPr/>
          <a:lstStyle/>
          <a:p>
            <a:r>
              <a:rPr lang="ar-IQ" b="1" dirty="0" smtClean="0">
                <a:solidFill>
                  <a:srgbClr val="FF0000"/>
                </a:solidFill>
              </a:rPr>
              <a:t>قلق الطلبة من الأمتحانات الألكترونية</a:t>
            </a:r>
            <a:endParaRPr lang="ar-IQ" b="1" dirty="0">
              <a:solidFill>
                <a:srgbClr val="FF0000"/>
              </a:solidFill>
            </a:endParaRPr>
          </a:p>
        </p:txBody>
      </p:sp>
      <p:sp>
        <p:nvSpPr>
          <p:cNvPr id="3" name="مستطيل 2"/>
          <p:cNvSpPr/>
          <p:nvPr/>
        </p:nvSpPr>
        <p:spPr>
          <a:xfrm>
            <a:off x="107504" y="1196752"/>
            <a:ext cx="8856984" cy="5909310"/>
          </a:xfrm>
          <a:prstGeom prst="rect">
            <a:avLst/>
          </a:prstGeom>
        </p:spPr>
        <p:txBody>
          <a:bodyPr wrap="square">
            <a:spAutoFit/>
          </a:bodyPr>
          <a:lstStyle/>
          <a:p>
            <a:pPr algn="just"/>
            <a:r>
              <a:rPr lang="ar-IQ" dirty="0" smtClean="0"/>
              <a:t> </a:t>
            </a:r>
            <a:r>
              <a:rPr lang="ar-IQ" sz="3600" dirty="0" smtClean="0"/>
              <a:t>1- القلق من أنقطاع التيارالكهربائي أثناء الأمتحان أو قبله</a:t>
            </a:r>
          </a:p>
          <a:p>
            <a:pPr algn="just"/>
            <a:r>
              <a:rPr lang="ar-IQ" sz="3600" dirty="0" smtClean="0"/>
              <a:t>2- القلق بسبب ضعف خدمات شبكة الأنترنيت داخل المدن وخارجها وخصوصا في الأقضية والنواحي.</a:t>
            </a:r>
          </a:p>
          <a:p>
            <a:pPr algn="just"/>
            <a:r>
              <a:rPr lang="ar-IQ" sz="3600" dirty="0" smtClean="0"/>
              <a:t>3- قلق الطلبة من عدم وصول الأجابات في الوقت المحدد بسبب التحميل</a:t>
            </a:r>
          </a:p>
          <a:p>
            <a:pPr algn="just"/>
            <a:r>
              <a:rPr lang="ar-IQ" sz="3600" dirty="0" smtClean="0"/>
              <a:t>4- قلق الطلبة من التصحيح الألكتروني لأنه يعتمد على الأجابة المرفوعة من قبل التدريسي .</a:t>
            </a:r>
          </a:p>
          <a:p>
            <a:pPr algn="just"/>
            <a:r>
              <a:rPr lang="ar-IQ" sz="3600" dirty="0" smtClean="0"/>
              <a:t>5- قلق طلبة في القرى والأرياف لعدم وجود خدمات الأنترنيت عندهم.</a:t>
            </a:r>
          </a:p>
          <a:p>
            <a:pPr algn="just"/>
            <a:r>
              <a:rPr lang="ar-IQ" sz="3600" dirty="0" smtClean="0"/>
              <a:t>6- الوقت المحدد للأمتحان قد يكون غيركافي.</a:t>
            </a:r>
          </a:p>
          <a:p>
            <a:r>
              <a:rPr lang="ar-IQ" dirty="0" smtClean="0"/>
              <a:t>  </a:t>
            </a:r>
            <a:endParaRPr lang="ar-IQ" dirty="0"/>
          </a:p>
        </p:txBody>
      </p:sp>
    </p:spTree>
    <p:extLst>
      <p:ext uri="{BB962C8B-B14F-4D97-AF65-F5344CB8AC3E}">
        <p14:creationId xmlns:p14="http://schemas.microsoft.com/office/powerpoint/2010/main" val="2580847176"/>
      </p:ext>
    </p:extLst>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196812"/>
      </p:ext>
    </p:extLst>
  </p:cSld>
  <p:clrMapOvr>
    <a:masterClrMapping/>
  </p:clrMapOvr>
  <p:transition spd="slow">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
            <a:ext cx="8496944"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08439"/>
      </p:ext>
    </p:extLst>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
            <a:ext cx="8784976" cy="723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170353"/>
      </p:ext>
    </p:extLst>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76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88640"/>
            <a:ext cx="8640960" cy="1435766"/>
          </a:xfrm>
          <a:solidFill>
            <a:schemeClr val="accent3"/>
          </a:solidFill>
        </p:spPr>
        <p:txBody>
          <a:bodyPr>
            <a:normAutofit fontScale="90000"/>
          </a:bodyPr>
          <a:lstStyle/>
          <a:p>
            <a:r>
              <a:rPr lang="ar-IQ" b="1" dirty="0" smtClean="0">
                <a:solidFill>
                  <a:srgbClr val="FF0000"/>
                </a:solidFill>
              </a:rPr>
              <a:t>   </a:t>
            </a:r>
            <a:r>
              <a:rPr lang="ar-IQ" sz="4900" b="1" dirty="0" smtClean="0">
                <a:solidFill>
                  <a:srgbClr val="FF0000"/>
                </a:solidFill>
              </a:rPr>
              <a:t>الأستراتيجيات </a:t>
            </a:r>
            <a:r>
              <a:rPr lang="ar-IQ" sz="4900" b="1" dirty="0" smtClean="0">
                <a:solidFill>
                  <a:srgbClr val="FF0000"/>
                </a:solidFill>
              </a:rPr>
              <a:t>الأرشادية المتبعة </a:t>
            </a:r>
            <a:r>
              <a:rPr lang="ar-IQ" sz="4900" b="1" dirty="0">
                <a:solidFill>
                  <a:srgbClr val="FF0000"/>
                </a:solidFill>
              </a:rPr>
              <a:t>لخفض </a:t>
            </a:r>
            <a:r>
              <a:rPr lang="ar-IQ" sz="4900" b="1" dirty="0" smtClean="0">
                <a:solidFill>
                  <a:srgbClr val="FF0000"/>
                </a:solidFill>
              </a:rPr>
              <a:t>القلق  </a:t>
            </a:r>
            <a:endParaRPr lang="ar-IQ" sz="4900" b="1" dirty="0">
              <a:solidFill>
                <a:srgbClr val="FF0000"/>
              </a:solidFill>
            </a:endParaRPr>
          </a:p>
        </p:txBody>
      </p:sp>
      <p:sp>
        <p:nvSpPr>
          <p:cNvPr id="3" name="مستطيل 2"/>
          <p:cNvSpPr/>
          <p:nvPr/>
        </p:nvSpPr>
        <p:spPr>
          <a:xfrm>
            <a:off x="179512" y="1988840"/>
            <a:ext cx="8712968" cy="4585871"/>
          </a:xfrm>
          <a:prstGeom prst="rect">
            <a:avLst/>
          </a:prstGeom>
        </p:spPr>
        <p:txBody>
          <a:bodyPr wrap="square">
            <a:spAutoFit/>
          </a:bodyPr>
          <a:lstStyle/>
          <a:p>
            <a:pPr algn="just"/>
            <a:r>
              <a:rPr lang="ar-IQ" sz="4000" dirty="0" smtClean="0"/>
              <a:t>1- </a:t>
            </a:r>
            <a:r>
              <a:rPr lang="ar-IQ" sz="3600" b="1" dirty="0" smtClean="0">
                <a:solidFill>
                  <a:srgbClr val="FF0000"/>
                </a:solidFill>
              </a:rPr>
              <a:t>تطوير قدرات الطلبة على حل </a:t>
            </a:r>
            <a:r>
              <a:rPr lang="ar-IQ" sz="3600" b="1" dirty="0">
                <a:solidFill>
                  <a:srgbClr val="FF0000"/>
                </a:solidFill>
              </a:rPr>
              <a:t>المشكلات</a:t>
            </a:r>
            <a:r>
              <a:rPr lang="ar-IQ" sz="3600" dirty="0"/>
              <a:t>:</a:t>
            </a:r>
          </a:p>
          <a:p>
            <a:pPr marL="571500" indent="-571500" algn="just">
              <a:buFont typeface="Arial" pitchFamily="34" charset="0"/>
              <a:buChar char="•"/>
            </a:pPr>
            <a:r>
              <a:rPr lang="ar-IQ" sz="3600" dirty="0" smtClean="0"/>
              <a:t>  </a:t>
            </a:r>
            <a:r>
              <a:rPr lang="ar-IQ" sz="3600" dirty="0"/>
              <a:t>إن فهم الذات والآخرين والأشياء يقدم وقاية ممتازة من القلق.</a:t>
            </a:r>
          </a:p>
          <a:p>
            <a:pPr marL="571500" indent="-571500" algn="just">
              <a:buFont typeface="Arial" pitchFamily="34" charset="0"/>
              <a:buChar char="•"/>
            </a:pPr>
            <a:r>
              <a:rPr lang="ar-IQ" sz="3600" dirty="0" smtClean="0"/>
              <a:t> معرفة </a:t>
            </a:r>
            <a:r>
              <a:rPr lang="ar-IQ" sz="3600" dirty="0" smtClean="0"/>
              <a:t>الطالب </a:t>
            </a:r>
            <a:r>
              <a:rPr lang="ar-IQ" sz="3600" dirty="0"/>
              <a:t>بالعلاقات السببية بين </a:t>
            </a:r>
            <a:r>
              <a:rPr lang="ar-IQ" sz="3600" dirty="0" smtClean="0"/>
              <a:t>المواقف الحياتية والضغوط النفسية.</a:t>
            </a:r>
            <a:endParaRPr lang="ar-IQ" sz="3600" dirty="0"/>
          </a:p>
          <a:p>
            <a:pPr marL="571500" indent="-571500" algn="just">
              <a:buFont typeface="Arial" pitchFamily="34" charset="0"/>
              <a:buChar char="•"/>
            </a:pPr>
            <a:r>
              <a:rPr lang="ar-IQ" sz="3600" dirty="0" smtClean="0"/>
              <a:t> فهم </a:t>
            </a:r>
            <a:r>
              <a:rPr lang="ar-IQ" sz="3600" dirty="0" smtClean="0"/>
              <a:t>الذات تحمي </a:t>
            </a:r>
            <a:r>
              <a:rPr lang="ar-IQ" sz="3600" dirty="0"/>
              <a:t>من القلق </a:t>
            </a:r>
            <a:r>
              <a:rPr lang="ar-IQ" sz="3600" dirty="0" smtClean="0"/>
              <a:t>(المناعة النفسية والجسمية) </a:t>
            </a:r>
            <a:endParaRPr lang="ar-IQ" sz="3600" dirty="0"/>
          </a:p>
          <a:p>
            <a:pPr marL="571500" indent="-571500" algn="just">
              <a:buFont typeface="Arial" pitchFamily="34" charset="0"/>
              <a:buChar char="•"/>
            </a:pPr>
            <a:r>
              <a:rPr lang="ar-IQ" sz="3600" dirty="0" smtClean="0"/>
              <a:t> التدرب </a:t>
            </a:r>
            <a:r>
              <a:rPr lang="ar-IQ" sz="3600" dirty="0" smtClean="0"/>
              <a:t>على </a:t>
            </a:r>
            <a:r>
              <a:rPr lang="ar-IQ" sz="3600" dirty="0"/>
              <a:t>اتخاذ القرارات وحل المشكلات والتعامل مع المشكلات </a:t>
            </a:r>
            <a:r>
              <a:rPr lang="ar-IQ" sz="3600" dirty="0" smtClean="0"/>
              <a:t> </a:t>
            </a:r>
            <a:endParaRPr lang="ar-IQ" sz="3600" dirty="0"/>
          </a:p>
        </p:txBody>
      </p:sp>
    </p:spTree>
    <p:extLst>
      <p:ext uri="{BB962C8B-B14F-4D97-AF65-F5344CB8AC3E}">
        <p14:creationId xmlns:p14="http://schemas.microsoft.com/office/powerpoint/2010/main" val="1284261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solidFill>
        </p:spPr>
        <p:txBody>
          <a:bodyPr/>
          <a:lstStyle/>
          <a:p>
            <a:r>
              <a:rPr lang="ar-IQ" dirty="0" smtClean="0"/>
              <a:t>التوصيات</a:t>
            </a:r>
            <a:endParaRPr lang="ar-IQ" dirty="0"/>
          </a:p>
        </p:txBody>
      </p:sp>
      <p:sp>
        <p:nvSpPr>
          <p:cNvPr id="3" name="مستطيل 2"/>
          <p:cNvSpPr/>
          <p:nvPr/>
        </p:nvSpPr>
        <p:spPr>
          <a:xfrm>
            <a:off x="179512" y="1844824"/>
            <a:ext cx="8640960" cy="5262979"/>
          </a:xfrm>
          <a:prstGeom prst="rect">
            <a:avLst/>
          </a:prstGeom>
        </p:spPr>
        <p:txBody>
          <a:bodyPr wrap="square">
            <a:spAutoFit/>
          </a:bodyPr>
          <a:lstStyle/>
          <a:p>
            <a:pPr algn="just"/>
            <a:r>
              <a:rPr lang="ar-IQ" dirty="0" smtClean="0"/>
              <a:t> 1- </a:t>
            </a:r>
            <a:r>
              <a:rPr lang="ar-IQ" sz="2800" dirty="0" smtClean="0"/>
              <a:t>ضرورة أجراء أمتحانات الكترونية تجريبية للطلبة من قبل استاذ </a:t>
            </a:r>
            <a:r>
              <a:rPr lang="ar-IQ" sz="2800" dirty="0" smtClean="0"/>
              <a:t>المادة لتخفيف القلق والتوتر والتعرف على نمط الأسئلة.</a:t>
            </a:r>
            <a:endParaRPr lang="ar-IQ" sz="2800" dirty="0" smtClean="0"/>
          </a:p>
          <a:p>
            <a:pPr algn="just"/>
            <a:r>
              <a:rPr lang="ar-IQ" sz="2800" dirty="0" smtClean="0"/>
              <a:t>2-ضرورة  </a:t>
            </a:r>
            <a:r>
              <a:rPr lang="ar-IQ" sz="2800" dirty="0" smtClean="0"/>
              <a:t>تدريب الطلبة على كيفية الأجابة على الأمتحانات </a:t>
            </a:r>
            <a:r>
              <a:rPr lang="ar-IQ" sz="2800" dirty="0" smtClean="0"/>
              <a:t>الألكترونية. </a:t>
            </a:r>
            <a:endParaRPr lang="ar-IQ" sz="2800" dirty="0" smtClean="0"/>
          </a:p>
          <a:p>
            <a:pPr algn="just"/>
            <a:r>
              <a:rPr lang="ar-IQ" sz="2800" dirty="0" smtClean="0"/>
              <a:t>3- </a:t>
            </a:r>
            <a:r>
              <a:rPr lang="ar-IQ" sz="2800" dirty="0" smtClean="0"/>
              <a:t>ضرورة تدريب </a:t>
            </a:r>
            <a:r>
              <a:rPr lang="ar-IQ" sz="2800" dirty="0" smtClean="0"/>
              <a:t>أعضاء الهيئات التدريسية على أجراء الأمتحانات وكيفية صياغة الأسئلة المتنوعة.</a:t>
            </a:r>
          </a:p>
          <a:p>
            <a:pPr algn="just"/>
            <a:r>
              <a:rPr lang="ar-IQ" sz="2800" dirty="0" smtClean="0"/>
              <a:t>4- ضرورة تحديد الوقت الكافي مع مراعات الظروف النفسية للطلبة.</a:t>
            </a:r>
          </a:p>
          <a:p>
            <a:pPr algn="just"/>
            <a:r>
              <a:rPr lang="ar-IQ" sz="2800" dirty="0" smtClean="0"/>
              <a:t>5- الطلب من طلبة القرى والأرياف أداء الأمتحانات الألكترونية في مراكز الأقضية والنواحي وتحديدا في مراكز الأنترنيت لتوفير الكهرباء </a:t>
            </a:r>
            <a:r>
              <a:rPr lang="ar-IQ" sz="2800" smtClean="0"/>
              <a:t>والأنترنيت </a:t>
            </a:r>
            <a:r>
              <a:rPr lang="ar-IQ" sz="2800" smtClean="0"/>
              <a:t>والحواسيب مقابل </a:t>
            </a:r>
            <a:r>
              <a:rPr lang="ar-IQ" sz="2800" dirty="0" smtClean="0"/>
              <a:t>مبلغ بسيط.</a:t>
            </a:r>
          </a:p>
          <a:p>
            <a:pPr algn="just"/>
            <a:r>
              <a:rPr lang="ar-IQ" sz="2800" dirty="0" smtClean="0"/>
              <a:t>6- أجراء الأمتحانات الألكترونية في أوقات متفرقة لتخفيف الضغط على الشبكة.</a:t>
            </a:r>
          </a:p>
          <a:p>
            <a:pPr algn="just"/>
            <a:endParaRPr lang="ar-IQ" sz="2800" dirty="0"/>
          </a:p>
        </p:txBody>
      </p:sp>
    </p:spTree>
    <p:extLst>
      <p:ext uri="{BB962C8B-B14F-4D97-AF65-F5344CB8AC3E}">
        <p14:creationId xmlns:p14="http://schemas.microsoft.com/office/powerpoint/2010/main" val="3035708920"/>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2" y="188640"/>
            <a:ext cx="861524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549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856984" cy="5632311"/>
          </a:xfrm>
          <a:prstGeom prst="rect">
            <a:avLst/>
          </a:prstGeom>
        </p:spPr>
        <p:txBody>
          <a:bodyPr wrap="square">
            <a:spAutoFit/>
          </a:bodyPr>
          <a:lstStyle/>
          <a:p>
            <a:pPr algn="just"/>
            <a:r>
              <a:rPr lang="ar-IQ" sz="3600" dirty="0" smtClean="0"/>
              <a:t>2- </a:t>
            </a:r>
            <a:r>
              <a:rPr lang="ar-IQ" sz="3600" b="1" dirty="0" smtClean="0">
                <a:solidFill>
                  <a:srgbClr val="FF0000"/>
                </a:solidFill>
              </a:rPr>
              <a:t>التدرب على </a:t>
            </a:r>
            <a:r>
              <a:rPr lang="ar-IQ" sz="3600" b="1" dirty="0">
                <a:solidFill>
                  <a:srgbClr val="FF0000"/>
                </a:solidFill>
              </a:rPr>
              <a:t>كيفية طرح البدائل للمشكلة الواحدة </a:t>
            </a:r>
            <a:r>
              <a:rPr lang="ar-IQ" sz="3600" dirty="0"/>
              <a:t>مثال:</a:t>
            </a:r>
          </a:p>
          <a:p>
            <a:pPr marL="571500" indent="-571500" algn="just">
              <a:buFont typeface="Arial" pitchFamily="34" charset="0"/>
              <a:buChar char="•"/>
            </a:pPr>
            <a:r>
              <a:rPr lang="ar-IQ" sz="3600" dirty="0" smtClean="0"/>
              <a:t>  </a:t>
            </a:r>
            <a:r>
              <a:rPr lang="ar-IQ" sz="3600" dirty="0"/>
              <a:t>ماذا تفعل لو أنك لم تتمكن من فهم أسئلة الامتحان.</a:t>
            </a:r>
          </a:p>
          <a:p>
            <a:pPr marL="571500" indent="-571500" algn="just">
              <a:buFont typeface="Arial" pitchFamily="34" charset="0"/>
              <a:buChar char="•"/>
            </a:pPr>
            <a:r>
              <a:rPr lang="ar-IQ" sz="3600" dirty="0" smtClean="0"/>
              <a:t> ماذا </a:t>
            </a:r>
            <a:r>
              <a:rPr lang="ar-IQ" sz="3600" dirty="0"/>
              <a:t>تتصرف لو أن صديقاً طلب منك عدم </a:t>
            </a:r>
            <a:r>
              <a:rPr lang="ar-IQ" sz="3600" dirty="0" smtClean="0"/>
              <a:t>أداء</a:t>
            </a:r>
            <a:r>
              <a:rPr lang="ar-IQ" sz="3600" dirty="0" smtClean="0"/>
              <a:t> </a:t>
            </a:r>
            <a:r>
              <a:rPr lang="ar-IQ" sz="3600" dirty="0"/>
              <a:t>الامتحان.</a:t>
            </a:r>
          </a:p>
          <a:p>
            <a:pPr algn="just"/>
            <a:r>
              <a:rPr lang="ar-IQ" sz="3600" dirty="0" smtClean="0"/>
              <a:t>3- </a:t>
            </a:r>
            <a:r>
              <a:rPr lang="ar-IQ" sz="3600" b="1" dirty="0">
                <a:solidFill>
                  <a:srgbClr val="FF0000"/>
                </a:solidFill>
              </a:rPr>
              <a:t>التدرب </a:t>
            </a:r>
            <a:r>
              <a:rPr lang="ar-IQ" sz="3600" b="1" dirty="0" smtClean="0">
                <a:solidFill>
                  <a:srgbClr val="FF0000"/>
                </a:solidFill>
              </a:rPr>
              <a:t>على </a:t>
            </a:r>
            <a:r>
              <a:rPr lang="ar-IQ" sz="3600" b="1" dirty="0">
                <a:solidFill>
                  <a:srgbClr val="FF0000"/>
                </a:solidFill>
              </a:rPr>
              <a:t>مواجهة المشاكل أفضل مضاد للقلق، فالمواجهة أفضل من الهروب.</a:t>
            </a:r>
          </a:p>
          <a:p>
            <a:pPr marL="571500" indent="-571500" algn="just">
              <a:buFont typeface="Arial" pitchFamily="34" charset="0"/>
              <a:buChar char="•"/>
            </a:pPr>
            <a:r>
              <a:rPr lang="ar-IQ" sz="3600" dirty="0" smtClean="0"/>
              <a:t> مساعدة </a:t>
            </a:r>
            <a:r>
              <a:rPr lang="ar-IQ" sz="3600" dirty="0" smtClean="0"/>
              <a:t>الطالب على </a:t>
            </a:r>
            <a:r>
              <a:rPr lang="ar-IQ" sz="3600" dirty="0"/>
              <a:t>الشعور بالأمن والثقة بالذات ( أسلوب توكيد الذات ).</a:t>
            </a:r>
          </a:p>
          <a:p>
            <a:pPr marL="571500" indent="-571500" algn="just">
              <a:buFont typeface="Arial" pitchFamily="34" charset="0"/>
              <a:buChar char="•"/>
            </a:pPr>
            <a:r>
              <a:rPr lang="ar-IQ" sz="3600" dirty="0" smtClean="0"/>
              <a:t> تقديم </a:t>
            </a:r>
            <a:r>
              <a:rPr lang="ar-IQ" sz="3600" dirty="0"/>
              <a:t>المثيرات التي تؤدي للقلق والخوف بشكل تدريجي.</a:t>
            </a:r>
          </a:p>
          <a:p>
            <a:pPr marL="571500" indent="-571500" algn="just">
              <a:buFont typeface="Arial" pitchFamily="34" charset="0"/>
              <a:buChar char="•"/>
            </a:pPr>
            <a:r>
              <a:rPr lang="ar-IQ" sz="3600" dirty="0" smtClean="0"/>
              <a:t> تقوية </a:t>
            </a:r>
            <a:r>
              <a:rPr lang="ar-IQ" sz="3600" dirty="0"/>
              <a:t>الثقة بالذات </a:t>
            </a:r>
            <a:r>
              <a:rPr lang="ar-IQ" sz="3600" dirty="0" smtClean="0"/>
              <a:t>على </a:t>
            </a:r>
            <a:r>
              <a:rPr lang="ar-IQ" sz="3600" dirty="0"/>
              <a:t>نحو تدريجي من خلال خبرات النجاح </a:t>
            </a:r>
            <a:r>
              <a:rPr lang="ar-IQ" sz="3600" dirty="0" smtClean="0"/>
              <a:t> </a:t>
            </a:r>
            <a:endParaRPr lang="ar-IQ" sz="3600" dirty="0"/>
          </a:p>
        </p:txBody>
      </p:sp>
    </p:spTree>
    <p:extLst>
      <p:ext uri="{BB962C8B-B14F-4D97-AF65-F5344CB8AC3E}">
        <p14:creationId xmlns:p14="http://schemas.microsoft.com/office/powerpoint/2010/main" val="2033813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6740307"/>
          </a:xfrm>
          <a:prstGeom prst="rect">
            <a:avLst/>
          </a:prstGeom>
        </p:spPr>
        <p:txBody>
          <a:bodyPr wrap="square">
            <a:spAutoFit/>
          </a:bodyPr>
          <a:lstStyle/>
          <a:p>
            <a:pPr algn="just"/>
            <a:r>
              <a:rPr lang="ar-IQ" sz="3600" b="1" dirty="0" smtClean="0">
                <a:solidFill>
                  <a:srgbClr val="FF0000"/>
                </a:solidFill>
              </a:rPr>
              <a:t>4-التدرب </a:t>
            </a:r>
            <a:r>
              <a:rPr lang="ar-IQ" sz="3600" b="1" dirty="0">
                <a:solidFill>
                  <a:srgbClr val="FF0000"/>
                </a:solidFill>
              </a:rPr>
              <a:t>علي الاسترخاء:</a:t>
            </a:r>
          </a:p>
          <a:p>
            <a:pPr algn="just"/>
            <a:r>
              <a:rPr lang="ar-IQ" sz="3600" dirty="0"/>
              <a:t>- إن القلق والاسترخاء لا يمكن أن يحدثا معاً (وهذا ما يسمى بمبدأ البديل المتنافر).</a:t>
            </a:r>
          </a:p>
          <a:p>
            <a:pPr algn="just"/>
            <a:r>
              <a:rPr lang="ar-IQ" sz="3600" dirty="0"/>
              <a:t>- التدرب </a:t>
            </a:r>
            <a:r>
              <a:rPr lang="ar-IQ" sz="3600" dirty="0" smtClean="0"/>
              <a:t>على </a:t>
            </a:r>
            <a:r>
              <a:rPr lang="ar-IQ" sz="3600" dirty="0"/>
              <a:t>التنفس بعمق </a:t>
            </a:r>
            <a:r>
              <a:rPr lang="ar-IQ" sz="3600" dirty="0" smtClean="0"/>
              <a:t>وعلى </a:t>
            </a:r>
            <a:r>
              <a:rPr lang="ar-IQ" sz="3600" dirty="0"/>
              <a:t>إرخاء العضلات والشعور بالاسترخاء.</a:t>
            </a:r>
          </a:p>
          <a:p>
            <a:pPr algn="just"/>
            <a:r>
              <a:rPr lang="ar-IQ" sz="3600" dirty="0"/>
              <a:t>- هناك أساليب كثيرة للتدرب </a:t>
            </a:r>
            <a:r>
              <a:rPr lang="ar-IQ" sz="3600" dirty="0" smtClean="0"/>
              <a:t>على </a:t>
            </a:r>
            <a:r>
              <a:rPr lang="ar-IQ" sz="3600" dirty="0"/>
              <a:t>الاسترخاء لكل مجموعة من مجموعات العضلات في الجسم.</a:t>
            </a:r>
          </a:p>
          <a:p>
            <a:pPr algn="just"/>
            <a:r>
              <a:rPr lang="ar-IQ" sz="3600" dirty="0"/>
              <a:t>- يمكن أن يسبق الاسترخاء بخطوة تطلب فيها من الفرد أن يتخيل موقفاً مثيراً للقلق وبعـد ذلـك يقـوم بالاسترخاء الذي تعمل كمضاد لاستجابة القلق.</a:t>
            </a:r>
          </a:p>
          <a:p>
            <a:pPr algn="just"/>
            <a:r>
              <a:rPr lang="ar-IQ" sz="3600" dirty="0"/>
              <a:t>- من المفيد إعداد قائمة بالمواقف المثيرة للقلق المراد تخيلها في أثناء الاسترخاء.</a:t>
            </a:r>
          </a:p>
        </p:txBody>
      </p:sp>
    </p:spTree>
    <p:extLst>
      <p:ext uri="{BB962C8B-B14F-4D97-AF65-F5344CB8AC3E}">
        <p14:creationId xmlns:p14="http://schemas.microsoft.com/office/powerpoint/2010/main" val="152675676"/>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568952" cy="5632311"/>
          </a:xfrm>
          <a:prstGeom prst="rect">
            <a:avLst/>
          </a:prstGeom>
        </p:spPr>
        <p:txBody>
          <a:bodyPr wrap="square">
            <a:spAutoFit/>
          </a:bodyPr>
          <a:lstStyle/>
          <a:p>
            <a:pPr algn="just"/>
            <a:r>
              <a:rPr lang="ar-IQ" sz="4000" b="1" dirty="0" smtClean="0">
                <a:solidFill>
                  <a:srgbClr val="FF0000"/>
                </a:solidFill>
              </a:rPr>
              <a:t>5- الحديث </a:t>
            </a:r>
            <a:r>
              <a:rPr lang="ar-IQ" sz="4000" b="1" dirty="0">
                <a:solidFill>
                  <a:srgbClr val="FF0000"/>
                </a:solidFill>
              </a:rPr>
              <a:t>الايجابي مع الذات:</a:t>
            </a:r>
          </a:p>
          <a:p>
            <a:pPr algn="just"/>
            <a:r>
              <a:rPr lang="ar-IQ" sz="4000" dirty="0"/>
              <a:t>- تشجيع </a:t>
            </a:r>
            <a:r>
              <a:rPr lang="ar-IQ" sz="4000" dirty="0" smtClean="0"/>
              <a:t>الطلبة على </a:t>
            </a:r>
            <a:r>
              <a:rPr lang="ar-IQ" sz="4000" dirty="0"/>
              <a:t>أن يتوقفوا عن استخدام التعليقات السلبية للقلق عندما يتحدثون مع </a:t>
            </a:r>
            <a:r>
              <a:rPr lang="ar-IQ" sz="4000" dirty="0" smtClean="0"/>
              <a:t>أنفسهم </a:t>
            </a:r>
            <a:r>
              <a:rPr lang="ar-IQ" sz="4000" dirty="0" smtClean="0"/>
              <a:t>وعن الأمتحانات التقليدية والألكترونية.</a:t>
            </a:r>
            <a:endParaRPr lang="ar-IQ" sz="4000" dirty="0"/>
          </a:p>
          <a:p>
            <a:pPr algn="just"/>
            <a:r>
              <a:rPr lang="ar-IQ" sz="4000" dirty="0" smtClean="0"/>
              <a:t>تشجيع </a:t>
            </a:r>
            <a:r>
              <a:rPr lang="ar-IQ" sz="4000" dirty="0"/>
              <a:t>استخدام عبارات ايجابية في الحديث مع الذات </a:t>
            </a:r>
            <a:r>
              <a:rPr lang="ar-IQ" sz="4000" dirty="0" smtClean="0"/>
              <a:t>مثل (صحيح </a:t>
            </a:r>
            <a:r>
              <a:rPr lang="ar-IQ" sz="4000" dirty="0"/>
              <a:t>إنني منزعج ولكن الأمور سـوف تسير علي ما يرام، لا يوجد إنسان كامل، أن تعمل وتبذل جهداً أسهل من أن تقلق </a:t>
            </a:r>
            <a:r>
              <a:rPr lang="ar-IQ" sz="4000" dirty="0" smtClean="0"/>
              <a:t>) يمكن </a:t>
            </a:r>
            <a:r>
              <a:rPr lang="ar-IQ" sz="4000" dirty="0"/>
              <a:t>اسـتخدامه وحده أو مع الاسترخاء .</a:t>
            </a:r>
          </a:p>
        </p:txBody>
      </p:sp>
    </p:spTree>
    <p:extLst>
      <p:ext uri="{BB962C8B-B14F-4D97-AF65-F5344CB8AC3E}">
        <p14:creationId xmlns:p14="http://schemas.microsoft.com/office/powerpoint/2010/main" val="2110573967"/>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016758"/>
          </a:xfrm>
          <a:prstGeom prst="rect">
            <a:avLst/>
          </a:prstGeom>
        </p:spPr>
        <p:txBody>
          <a:bodyPr wrap="square">
            <a:spAutoFit/>
          </a:bodyPr>
          <a:lstStyle/>
          <a:p>
            <a:pPr algn="just"/>
            <a:r>
              <a:rPr lang="ar-IQ" sz="3600" b="1" dirty="0" smtClean="0">
                <a:solidFill>
                  <a:srgbClr val="FF0000"/>
                </a:solidFill>
                <a:cs typeface="+mj-cs"/>
              </a:rPr>
              <a:t>6- </a:t>
            </a:r>
            <a:r>
              <a:rPr lang="ar-IQ" sz="4000" b="1" dirty="0" smtClean="0">
                <a:solidFill>
                  <a:srgbClr val="FF0000"/>
                </a:solidFill>
                <a:cs typeface="+mj-cs"/>
              </a:rPr>
              <a:t>تقليل </a:t>
            </a:r>
            <a:r>
              <a:rPr lang="ar-IQ" sz="4000" b="1" dirty="0">
                <a:solidFill>
                  <a:srgbClr val="FF0000"/>
                </a:solidFill>
                <a:cs typeface="+mj-cs"/>
              </a:rPr>
              <a:t>الحساسية التدريجي: </a:t>
            </a:r>
            <a:r>
              <a:rPr lang="ar-IQ" sz="4000" b="1" dirty="0" smtClean="0">
                <a:solidFill>
                  <a:srgbClr val="FF0000"/>
                </a:solidFill>
                <a:cs typeface="+mj-cs"/>
              </a:rPr>
              <a:t>  </a:t>
            </a:r>
            <a:r>
              <a:rPr lang="en-US" sz="4000" b="1" dirty="0" smtClean="0">
                <a:solidFill>
                  <a:srgbClr val="FF0000"/>
                </a:solidFill>
                <a:cs typeface="+mj-cs"/>
              </a:rPr>
              <a:t> </a:t>
            </a:r>
            <a:endParaRPr lang="en-US" sz="4000" b="1" dirty="0">
              <a:solidFill>
                <a:srgbClr val="FF0000"/>
              </a:solidFill>
              <a:cs typeface="+mj-cs"/>
            </a:endParaRPr>
          </a:p>
          <a:p>
            <a:pPr algn="just"/>
            <a:r>
              <a:rPr lang="ar-IQ" sz="4000" dirty="0">
                <a:cs typeface="+mj-cs"/>
              </a:rPr>
              <a:t>وهذه التقنية تستند </a:t>
            </a:r>
            <a:r>
              <a:rPr lang="ar-IQ" sz="4000" dirty="0" smtClean="0">
                <a:cs typeface="+mj-cs"/>
              </a:rPr>
              <a:t>إلى </a:t>
            </a:r>
            <a:r>
              <a:rPr lang="ar-IQ" sz="4000" dirty="0">
                <a:cs typeface="+mj-cs"/>
              </a:rPr>
              <a:t>الفرضية التالية:</a:t>
            </a:r>
          </a:p>
          <a:p>
            <a:pPr algn="just"/>
            <a:r>
              <a:rPr lang="ar-IQ" sz="4000" dirty="0">
                <a:cs typeface="+mj-cs"/>
              </a:rPr>
              <a:t>بالإمكان محو استجابة انفعالية غير مرغوب فيها ( كالخوف أو </a:t>
            </a:r>
            <a:r>
              <a:rPr lang="ar-IQ" sz="4000" dirty="0" smtClean="0">
                <a:cs typeface="+mj-cs"/>
              </a:rPr>
              <a:t>القلق) من </a:t>
            </a:r>
            <a:r>
              <a:rPr lang="ar-IQ" sz="4000" dirty="0">
                <a:cs typeface="+mj-cs"/>
              </a:rPr>
              <a:t>خلال إحداث استجابة مضـادة لها، فالاستجابات المتناقضة لا يمكن أن تحدث في آن واحد وهذا ما يطلق عليه </a:t>
            </a:r>
            <a:r>
              <a:rPr lang="ar-IQ" sz="4000" b="1" dirty="0">
                <a:solidFill>
                  <a:srgbClr val="FF0000"/>
                </a:solidFill>
                <a:cs typeface="+mj-cs"/>
              </a:rPr>
              <a:t>بالكف المتبادل</a:t>
            </a:r>
            <a:r>
              <a:rPr lang="ar-IQ" sz="4000" dirty="0">
                <a:cs typeface="+mj-cs"/>
              </a:rPr>
              <a:t>، فالفرد لا يستطيع أن يشعر بالخوف أو القلق وهو في حالة استرخاء </a:t>
            </a:r>
            <a:r>
              <a:rPr lang="ar-IQ" sz="4000" dirty="0" smtClean="0">
                <a:cs typeface="+mj-cs"/>
              </a:rPr>
              <a:t>تام ،  </a:t>
            </a:r>
            <a:endParaRPr lang="ar-IQ" sz="4000" dirty="0">
              <a:cs typeface="+mj-cs"/>
            </a:endParaRPr>
          </a:p>
        </p:txBody>
      </p:sp>
    </p:spTree>
    <p:extLst>
      <p:ext uri="{BB962C8B-B14F-4D97-AF65-F5344CB8AC3E}">
        <p14:creationId xmlns:p14="http://schemas.microsoft.com/office/powerpoint/2010/main" val="2745721468"/>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640960" cy="4401205"/>
          </a:xfrm>
          <a:prstGeom prst="rect">
            <a:avLst/>
          </a:prstGeom>
        </p:spPr>
        <p:txBody>
          <a:bodyPr wrap="square">
            <a:spAutoFit/>
          </a:bodyPr>
          <a:lstStyle/>
          <a:p>
            <a:pPr algn="just"/>
            <a:r>
              <a:rPr lang="ar-IQ" sz="4000" dirty="0"/>
              <a:t>إذ أن الاسترخاء يكبح هـذه الاسـتجابات الانفعالية وتشتمل هذه التقنية على ثلاث مراحل أساسية </a:t>
            </a:r>
            <a:r>
              <a:rPr lang="ar-IQ" sz="4000" dirty="0" smtClean="0"/>
              <a:t> </a:t>
            </a:r>
            <a:endParaRPr lang="ar-IQ" sz="4000" dirty="0"/>
          </a:p>
          <a:p>
            <a:pPr algn="just"/>
            <a:r>
              <a:rPr lang="ar-IQ" sz="4000" dirty="0"/>
              <a:t>. إعداد هرم القلق </a:t>
            </a:r>
            <a:r>
              <a:rPr lang="ar-IQ" sz="4000" dirty="0" smtClean="0"/>
              <a:t>لدى المسترشد</a:t>
            </a:r>
            <a:r>
              <a:rPr lang="ar-IQ" sz="4000" dirty="0"/>
              <a:t>: حيث يتخيل المسترشد المواقف التي تبعث على القلق لديه وهو في حالة الاسترخاء التـام </a:t>
            </a:r>
            <a:endParaRPr lang="ar-IQ" sz="4000" dirty="0" smtClean="0"/>
          </a:p>
          <a:p>
            <a:pPr algn="just"/>
            <a:r>
              <a:rPr lang="ar-IQ" sz="4000" dirty="0" smtClean="0"/>
              <a:t>ويـتم </a:t>
            </a:r>
            <a:r>
              <a:rPr lang="ar-IQ" sz="4000" dirty="0"/>
              <a:t>ترتيـب المواقف بالتسلسل بدءاً بأقلها إثارة وانتهاء بأشدها إثارة.</a:t>
            </a:r>
          </a:p>
        </p:txBody>
      </p:sp>
    </p:spTree>
    <p:extLst>
      <p:ext uri="{BB962C8B-B14F-4D97-AF65-F5344CB8AC3E}">
        <p14:creationId xmlns:p14="http://schemas.microsoft.com/office/powerpoint/2010/main" val="1758175914"/>
      </p:ext>
    </p:extLst>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369</TotalTime>
  <Words>1425</Words>
  <Application>Microsoft Office PowerPoint</Application>
  <PresentationFormat>عرض على الشاشة (3:4)‏</PresentationFormat>
  <Paragraphs>105</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غلاف فني</vt:lpstr>
      <vt:lpstr>قلق الطلبة من الأمتحانات الألكترونية    الأسباب والحلول الجزء الثالث</vt:lpstr>
      <vt:lpstr>عرض تقديمي في PowerPoint</vt:lpstr>
      <vt:lpstr>   الأستراتيجيات الأرشادية المتبعة لخفض القلق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التدريب على مهارات الامتحان</vt:lpstr>
      <vt:lpstr>عرض تقديمي في PowerPoint</vt:lpstr>
      <vt:lpstr> مهارة الاستعداد للامتحان</vt:lpstr>
      <vt:lpstr>عرض تقديمي في PowerPoint</vt:lpstr>
      <vt:lpstr>عرض تقديمي في PowerPoint</vt:lpstr>
      <vt:lpstr> مهارة أداء الامتحان </vt:lpstr>
      <vt:lpstr>كيف تؤدي الامتحان؟</vt:lpstr>
      <vt:lpstr>عرض تقديمي في PowerPoint</vt:lpstr>
      <vt:lpstr>عرض تقديمي في PowerPoint</vt:lpstr>
      <vt:lpstr>   تعليمات الأمتحانات الألكترونيه  </vt:lpstr>
      <vt:lpstr>عرض تقديمي في PowerPoint</vt:lpstr>
      <vt:lpstr>عرض تقديمي في PowerPoint</vt:lpstr>
      <vt:lpstr>قلق الطلبة من الأمتحانات الألكترونية</vt:lpstr>
      <vt:lpstr>عرض تقديمي في PowerPoint</vt:lpstr>
      <vt:lpstr>عرض تقديمي في PowerPoint</vt:lpstr>
      <vt:lpstr>عرض تقديمي في PowerPoint</vt:lpstr>
      <vt:lpstr>عرض تقديمي في PowerPoint</vt:lpstr>
      <vt:lpstr>التوصيات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قلق الطلبة من الأمتحانات الألكترونية   الأسباب والحلول الجزء الثالث</dc:title>
  <cp:lastModifiedBy>almadar</cp:lastModifiedBy>
  <cp:revision>29</cp:revision>
  <dcterms:modified xsi:type="dcterms:W3CDTF">2020-06-14T09:23:17Z</dcterms:modified>
</cp:coreProperties>
</file>