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3" r:id="rId3"/>
    <p:sldId id="257" r:id="rId4"/>
    <p:sldId id="258" r:id="rId5"/>
    <p:sldId id="259" r:id="rId6"/>
    <p:sldId id="274" r:id="rId7"/>
    <p:sldId id="260" r:id="rId8"/>
    <p:sldId id="261" r:id="rId9"/>
    <p:sldId id="262" r:id="rId10"/>
    <p:sldId id="277" r:id="rId11"/>
    <p:sldId id="263" r:id="rId12"/>
    <p:sldId id="264" r:id="rId13"/>
    <p:sldId id="275" r:id="rId14"/>
    <p:sldId id="265" r:id="rId15"/>
    <p:sldId id="266" r:id="rId16"/>
    <p:sldId id="267" r:id="rId17"/>
    <p:sldId id="268" r:id="rId18"/>
    <p:sldId id="269" r:id="rId19"/>
    <p:sldId id="270" r:id="rId20"/>
    <p:sldId id="271" r:id="rId21"/>
    <p:sldId id="272" r:id="rId22"/>
    <p:sldId id="276"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23/10/1441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23/10/1441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23/10/1441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23/10/1441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23/10/1441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23/10/1441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23/10/1441</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60649"/>
            <a:ext cx="7772400" cy="2808311"/>
          </a:xfrm>
        </p:spPr>
        <p:txBody>
          <a:bodyPr/>
          <a:lstStyle/>
          <a:p>
            <a:r>
              <a:rPr lang="ar-IQ" sz="4400" dirty="0">
                <a:solidFill>
                  <a:srgbClr val="FF0000"/>
                </a:solidFill>
              </a:rPr>
              <a:t>قلق الطلبة من الأمتحانات الألكترونية   </a:t>
            </a:r>
            <a:r>
              <a:rPr lang="ar-IQ" sz="4400" dirty="0" smtClean="0">
                <a:solidFill>
                  <a:srgbClr val="FF0000"/>
                </a:solidFill>
              </a:rPr>
              <a:t/>
            </a:r>
            <a:br>
              <a:rPr lang="ar-IQ" sz="4400" dirty="0" smtClean="0">
                <a:solidFill>
                  <a:srgbClr val="FF0000"/>
                </a:solidFill>
              </a:rPr>
            </a:br>
            <a:r>
              <a:rPr lang="ar-IQ" sz="4400" dirty="0" smtClean="0">
                <a:solidFill>
                  <a:srgbClr val="FF0000"/>
                </a:solidFill>
              </a:rPr>
              <a:t>الأسباب والحلول</a:t>
            </a:r>
            <a:br>
              <a:rPr lang="ar-IQ" sz="4400" dirty="0" smtClean="0">
                <a:solidFill>
                  <a:srgbClr val="FF0000"/>
                </a:solidFill>
              </a:rPr>
            </a:br>
            <a:r>
              <a:rPr lang="ar-IQ" sz="2800" dirty="0" smtClean="0">
                <a:solidFill>
                  <a:srgbClr val="FF0000"/>
                </a:solidFill>
              </a:rPr>
              <a:t>الجزء الثاني</a:t>
            </a:r>
            <a:endParaRPr lang="ar-IQ" sz="2800" dirty="0">
              <a:solidFill>
                <a:srgbClr val="FF0000"/>
              </a:solidFill>
            </a:endParaRPr>
          </a:p>
        </p:txBody>
      </p:sp>
      <p:sp>
        <p:nvSpPr>
          <p:cNvPr id="3" name="عنوان فرعي 2"/>
          <p:cNvSpPr>
            <a:spLocks noGrp="1"/>
          </p:cNvSpPr>
          <p:nvPr>
            <p:ph type="subTitle" idx="1"/>
          </p:nvPr>
        </p:nvSpPr>
        <p:spPr>
          <a:xfrm>
            <a:off x="971600" y="3767862"/>
            <a:ext cx="7344816" cy="1752600"/>
          </a:xfrm>
        </p:spPr>
        <p:txBody>
          <a:bodyPr>
            <a:noAutofit/>
          </a:bodyPr>
          <a:lstStyle/>
          <a:p>
            <a:r>
              <a:rPr lang="ar-IQ" sz="3600" b="1" dirty="0">
                <a:solidFill>
                  <a:srgbClr val="FFFF00"/>
                </a:solidFill>
              </a:rPr>
              <a:t>أعداد</a:t>
            </a:r>
          </a:p>
          <a:p>
            <a:r>
              <a:rPr lang="ar-IQ" sz="3600" b="1" dirty="0">
                <a:solidFill>
                  <a:srgbClr val="FFFF00"/>
                </a:solidFill>
              </a:rPr>
              <a:t>أ.م.د. علي محسن ياس العامري </a:t>
            </a:r>
          </a:p>
          <a:p>
            <a:r>
              <a:rPr lang="ar-IQ" sz="3600" b="1" dirty="0">
                <a:solidFill>
                  <a:srgbClr val="FFFF00"/>
                </a:solidFill>
              </a:rPr>
              <a:t>قسم الأرشاد النفسي والتوجيه التربوي</a:t>
            </a:r>
          </a:p>
          <a:p>
            <a:r>
              <a:rPr lang="ar-IQ" sz="3600" b="1" dirty="0">
                <a:solidFill>
                  <a:srgbClr val="FFFF00"/>
                </a:solidFill>
              </a:rPr>
              <a:t>كلية التربية الأساسية  / الجامعة المستنصرية</a:t>
            </a:r>
          </a:p>
          <a:p>
            <a:endParaRPr lang="ar-IQ" sz="3600" dirty="0">
              <a:solidFill>
                <a:srgbClr val="FFFF00"/>
              </a:solidFill>
            </a:endParaRPr>
          </a:p>
        </p:txBody>
      </p:sp>
    </p:spTree>
    <p:extLst>
      <p:ext uri="{BB962C8B-B14F-4D97-AF65-F5344CB8AC3E}">
        <p14:creationId xmlns:p14="http://schemas.microsoft.com/office/powerpoint/2010/main" val="1569192251"/>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7"/>
            <a:ext cx="8784976" cy="617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94218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12968" cy="6863417"/>
          </a:xfrm>
          <a:prstGeom prst="rect">
            <a:avLst/>
          </a:prstGeom>
        </p:spPr>
        <p:txBody>
          <a:bodyPr wrap="square">
            <a:spAutoFit/>
          </a:bodyPr>
          <a:lstStyle/>
          <a:p>
            <a:pPr algn="just"/>
            <a:r>
              <a:rPr lang="ar-IQ" sz="4000" dirty="0"/>
              <a:t>أيضا مميزات اخرى:</a:t>
            </a:r>
          </a:p>
          <a:p>
            <a:pPr algn="just"/>
            <a:r>
              <a:rPr lang="ar-IQ" sz="4000" dirty="0"/>
              <a:t>1-سهولة إعدادها وتنفيذها</a:t>
            </a:r>
          </a:p>
          <a:p>
            <a:pPr algn="just"/>
            <a:r>
              <a:rPr lang="ar-IQ" sz="4000" dirty="0"/>
              <a:t>2-يمكن تطبيقها في وقت واحد أو أوقات مختلفة لمجموعة كبيرة من الأفراد وفي أماكن مختلفة</a:t>
            </a:r>
          </a:p>
          <a:p>
            <a:pPr algn="just"/>
            <a:r>
              <a:rPr lang="ar-IQ" sz="4000" dirty="0"/>
              <a:t>3-يمكن إرسالها عن طريق البريد أو تضمينها في المواقع</a:t>
            </a:r>
          </a:p>
          <a:p>
            <a:pPr algn="just"/>
            <a:r>
              <a:rPr lang="ar-IQ" sz="4000" dirty="0"/>
              <a:t>4-نتائجها مباشرة بعد الإجابة عن جميع الأسئلة</a:t>
            </a:r>
          </a:p>
          <a:p>
            <a:pPr algn="just"/>
            <a:r>
              <a:rPr lang="ar-IQ" sz="4000" dirty="0"/>
              <a:t>5- تعطي تحليل مباشر لمجموعة من الأفراد لمستوى أداءهم في الاختبار</a:t>
            </a:r>
          </a:p>
          <a:p>
            <a:pPr algn="just"/>
            <a:r>
              <a:rPr lang="ar-IQ" sz="4000" dirty="0"/>
              <a:t>6- يمكن إعداد بنك من الأسئلة والاختيار منه فيما بعد حسب </a:t>
            </a:r>
            <a:r>
              <a:rPr lang="ar-IQ" sz="4000" dirty="0" smtClean="0"/>
              <a:t>الاحتياج</a:t>
            </a:r>
            <a:endParaRPr lang="ar-IQ" sz="4000" dirty="0"/>
          </a:p>
        </p:txBody>
      </p:sp>
    </p:spTree>
    <p:extLst>
      <p:ext uri="{BB962C8B-B14F-4D97-AF65-F5344CB8AC3E}">
        <p14:creationId xmlns:p14="http://schemas.microsoft.com/office/powerpoint/2010/main" val="291120570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16632"/>
            <a:ext cx="8856984" cy="6247864"/>
          </a:xfrm>
          <a:prstGeom prst="rect">
            <a:avLst/>
          </a:prstGeom>
        </p:spPr>
        <p:txBody>
          <a:bodyPr wrap="square">
            <a:spAutoFit/>
          </a:bodyPr>
          <a:lstStyle/>
          <a:p>
            <a:r>
              <a:rPr lang="ar-IQ" sz="4000" dirty="0"/>
              <a:t>7- وسيلة اقتصادية سواء في (جهد ، وقت ، مال)</a:t>
            </a:r>
          </a:p>
          <a:p>
            <a:r>
              <a:rPr lang="ar-IQ" sz="4000" dirty="0"/>
              <a:t>8- أمكانية مراقبة </a:t>
            </a:r>
            <a:r>
              <a:rPr lang="ar-IQ" sz="4000" dirty="0" smtClean="0"/>
              <a:t>الطلبة أثناء </a:t>
            </a:r>
            <a:r>
              <a:rPr lang="ar-IQ" sz="4000" dirty="0"/>
              <a:t>أداء </a:t>
            </a:r>
            <a:r>
              <a:rPr lang="ar-IQ" sz="4000" dirty="0" smtClean="0"/>
              <a:t>الامتحان.</a:t>
            </a:r>
            <a:endParaRPr lang="ar-IQ" sz="4000" dirty="0"/>
          </a:p>
          <a:p>
            <a:r>
              <a:rPr lang="ar-IQ" sz="4000" dirty="0"/>
              <a:t>9- يدخل كل طالب البيانات الخاصة به قبل دخول </a:t>
            </a:r>
            <a:r>
              <a:rPr lang="ar-IQ" sz="4000" dirty="0" smtClean="0"/>
              <a:t>الامتحان.</a:t>
            </a:r>
            <a:endParaRPr lang="ar-IQ" sz="4000" dirty="0"/>
          </a:p>
          <a:p>
            <a:r>
              <a:rPr lang="ar-IQ" sz="4000" dirty="0"/>
              <a:t>10- طباعة تقرير مباشر للطالب أو حفظه</a:t>
            </a:r>
          </a:p>
          <a:p>
            <a:r>
              <a:rPr lang="ar-IQ" sz="4000" dirty="0"/>
              <a:t>11- المساواة بين </a:t>
            </a:r>
            <a:r>
              <a:rPr lang="ar-IQ" sz="4000" dirty="0" smtClean="0"/>
              <a:t>الطلبة</a:t>
            </a:r>
            <a:endParaRPr lang="ar-IQ" sz="4000" dirty="0"/>
          </a:p>
          <a:p>
            <a:r>
              <a:rPr lang="ar-IQ" sz="4000" dirty="0"/>
              <a:t>12-دقة في التقييم</a:t>
            </a:r>
          </a:p>
          <a:p>
            <a:r>
              <a:rPr lang="ar-IQ" sz="4000" dirty="0"/>
              <a:t>13-إمكانية أرفاق ملف صوتي أو مقطع فيديو لكل سؤال</a:t>
            </a:r>
          </a:p>
          <a:p>
            <a:r>
              <a:rPr lang="ar-IQ" sz="4000" dirty="0"/>
              <a:t>14- إمكانية تحديد وقت زمني </a:t>
            </a:r>
            <a:r>
              <a:rPr lang="ar-IQ" sz="4000" dirty="0" smtClean="0"/>
              <a:t>للامتحان.</a:t>
            </a:r>
            <a:endParaRPr lang="ar-IQ" sz="4000" dirty="0"/>
          </a:p>
        </p:txBody>
      </p:sp>
    </p:spTree>
    <p:extLst>
      <p:ext uri="{BB962C8B-B14F-4D97-AF65-F5344CB8AC3E}">
        <p14:creationId xmlns:p14="http://schemas.microsoft.com/office/powerpoint/2010/main" val="83418643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84" y="116632"/>
            <a:ext cx="8357379"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8495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60648"/>
            <a:ext cx="8568952" cy="1080121"/>
          </a:xfrm>
          <a:solidFill>
            <a:schemeClr val="accent3"/>
          </a:solidFill>
        </p:spPr>
        <p:txBody>
          <a:bodyPr/>
          <a:lstStyle/>
          <a:p>
            <a:r>
              <a:rPr lang="ar-IQ" dirty="0" smtClean="0"/>
              <a:t>  </a:t>
            </a:r>
            <a:r>
              <a:rPr lang="ar-IQ" sz="4000" b="1" dirty="0">
                <a:solidFill>
                  <a:srgbClr val="FF0000"/>
                </a:solidFill>
              </a:rPr>
              <a:t>جوانب قصور في </a:t>
            </a:r>
            <a:r>
              <a:rPr lang="ar-IQ" sz="4000" b="1" dirty="0" smtClean="0">
                <a:solidFill>
                  <a:srgbClr val="FF0000"/>
                </a:solidFill>
              </a:rPr>
              <a:t>الأمتحانات </a:t>
            </a:r>
            <a:r>
              <a:rPr lang="ar-IQ" sz="4000" b="1" dirty="0">
                <a:solidFill>
                  <a:srgbClr val="FF0000"/>
                </a:solidFill>
              </a:rPr>
              <a:t>الإلكترونية</a:t>
            </a:r>
          </a:p>
        </p:txBody>
      </p:sp>
      <p:sp>
        <p:nvSpPr>
          <p:cNvPr id="3" name="مستطيل 2"/>
          <p:cNvSpPr/>
          <p:nvPr/>
        </p:nvSpPr>
        <p:spPr>
          <a:xfrm>
            <a:off x="179512" y="1340769"/>
            <a:ext cx="8568952" cy="5632311"/>
          </a:xfrm>
          <a:prstGeom prst="rect">
            <a:avLst/>
          </a:prstGeom>
        </p:spPr>
        <p:txBody>
          <a:bodyPr wrap="square">
            <a:spAutoFit/>
          </a:bodyPr>
          <a:lstStyle/>
          <a:p>
            <a:pPr algn="just"/>
            <a:r>
              <a:rPr lang="ar-IQ" sz="3600" dirty="0" smtClean="0"/>
              <a:t>1- صعوبة </a:t>
            </a:r>
            <a:r>
              <a:rPr lang="ar-IQ" sz="3600" dirty="0"/>
              <a:t>قياس المهارات </a:t>
            </a:r>
            <a:r>
              <a:rPr lang="ar-IQ" sz="3600" dirty="0" smtClean="0"/>
              <a:t>العليا للطلبة</a:t>
            </a:r>
            <a:endParaRPr lang="ar-IQ" sz="3600" dirty="0"/>
          </a:p>
          <a:p>
            <a:pPr algn="just"/>
            <a:r>
              <a:rPr lang="ar-IQ" sz="3600" dirty="0"/>
              <a:t>2- صعوبة تصحيح الأسئلة </a:t>
            </a:r>
            <a:r>
              <a:rPr lang="ar-IQ" sz="3600" dirty="0" smtClean="0"/>
              <a:t>المقالية بدقة.</a:t>
            </a:r>
            <a:endParaRPr lang="ar-IQ" sz="3600" dirty="0"/>
          </a:p>
          <a:p>
            <a:pPr algn="just"/>
            <a:r>
              <a:rPr lang="ar-IQ" sz="3600" dirty="0"/>
              <a:t>3- احتمال حدوث الأعطال في الأجهزة أو </a:t>
            </a:r>
            <a:r>
              <a:rPr lang="ar-IQ" sz="3600" dirty="0" smtClean="0"/>
              <a:t>الشبكة أثناء الأمتحان</a:t>
            </a:r>
            <a:endParaRPr lang="ar-IQ" sz="3600" dirty="0"/>
          </a:p>
          <a:p>
            <a:pPr algn="just"/>
            <a:r>
              <a:rPr lang="ar-IQ" sz="3600" dirty="0"/>
              <a:t>4- إعداد الأسئلة يحتاج إلى وقت وجهد كبير.</a:t>
            </a:r>
          </a:p>
          <a:p>
            <a:pPr algn="just"/>
            <a:r>
              <a:rPr lang="ar-IQ" sz="3600" dirty="0"/>
              <a:t>5- الحفاظ على أمن أسئلة الإختبار وإجابات </a:t>
            </a:r>
            <a:r>
              <a:rPr lang="ar-IQ" sz="3600" dirty="0" smtClean="0"/>
              <a:t>الطلبة </a:t>
            </a:r>
            <a:r>
              <a:rPr lang="ar-IQ" sz="3600" dirty="0"/>
              <a:t>عنها ونتائجهم فيها</a:t>
            </a:r>
          </a:p>
          <a:p>
            <a:pPr algn="just"/>
            <a:r>
              <a:rPr lang="ar-IQ" sz="3600" dirty="0"/>
              <a:t>6- الغش من الآخرين</a:t>
            </a:r>
          </a:p>
          <a:p>
            <a:pPr algn="just"/>
            <a:r>
              <a:rPr lang="ar-IQ" sz="3600" dirty="0"/>
              <a:t>7- الغش من مصادر غير مسموح بها</a:t>
            </a:r>
          </a:p>
          <a:p>
            <a:pPr algn="just"/>
            <a:r>
              <a:rPr lang="ar-IQ" sz="3600" dirty="0"/>
              <a:t>8- قيام الطالب بالإجابة عن الإختبار منتحلا شخصية آخر</a:t>
            </a:r>
          </a:p>
        </p:txBody>
      </p:sp>
    </p:spTree>
    <p:extLst>
      <p:ext uri="{BB962C8B-B14F-4D97-AF65-F5344CB8AC3E}">
        <p14:creationId xmlns:p14="http://schemas.microsoft.com/office/powerpoint/2010/main" val="87540077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036496" cy="6186309"/>
          </a:xfrm>
          <a:prstGeom prst="rect">
            <a:avLst/>
          </a:prstGeom>
        </p:spPr>
        <p:txBody>
          <a:bodyPr wrap="square">
            <a:spAutoFit/>
          </a:bodyPr>
          <a:lstStyle/>
          <a:p>
            <a:pPr algn="just"/>
            <a:r>
              <a:rPr lang="ar-IQ" sz="3600" dirty="0"/>
              <a:t>وكذلك من العيوب التي </a:t>
            </a:r>
            <a:r>
              <a:rPr lang="ar-IQ" sz="3600" dirty="0" smtClean="0"/>
              <a:t>ذكرت</a:t>
            </a:r>
            <a:endParaRPr lang="ar-IQ" sz="3600" dirty="0"/>
          </a:p>
          <a:p>
            <a:pPr algn="just"/>
            <a:r>
              <a:rPr lang="ar-IQ" sz="3600" dirty="0"/>
              <a:t>1 ـ الإعداد لها يتطلب مهارة وتدريب وبالتالي تستهلك وقتا ً طويلا ً .</a:t>
            </a:r>
          </a:p>
          <a:p>
            <a:pPr algn="just"/>
            <a:r>
              <a:rPr lang="ar-IQ" sz="3600" dirty="0"/>
              <a:t>2 ـ </a:t>
            </a:r>
            <a:r>
              <a:rPr lang="ar-IQ" sz="3600" dirty="0" smtClean="0"/>
              <a:t>قياس المهارات </a:t>
            </a:r>
            <a:r>
              <a:rPr lang="ar-IQ" sz="3600" dirty="0"/>
              <a:t>العليا أمر صعب في </a:t>
            </a:r>
            <a:r>
              <a:rPr lang="ar-IQ" sz="3600" dirty="0" smtClean="0"/>
              <a:t>الاختبارات الموضوعية </a:t>
            </a:r>
            <a:r>
              <a:rPr lang="ar-IQ" sz="3600" dirty="0"/>
              <a:t>.</a:t>
            </a:r>
          </a:p>
          <a:p>
            <a:pPr algn="just"/>
            <a:r>
              <a:rPr lang="ar-IQ" sz="3600" dirty="0"/>
              <a:t>3 ـ أجهزة الكمبيوتر تحتاج إلى صيانة .</a:t>
            </a:r>
          </a:p>
          <a:p>
            <a:pPr algn="just"/>
            <a:r>
              <a:rPr lang="ar-IQ" sz="3600" dirty="0"/>
              <a:t>4 </a:t>
            </a:r>
            <a:r>
              <a:rPr lang="ar-IQ" sz="3600" dirty="0" smtClean="0"/>
              <a:t>ـ يحتاج الطلبة </a:t>
            </a:r>
            <a:r>
              <a:rPr lang="ar-IQ" sz="3600" dirty="0"/>
              <a:t>مهارة وخبرة في مجال تكنولوجيا المعلومات </a:t>
            </a:r>
            <a:r>
              <a:rPr lang="ar-IQ" sz="3600" dirty="0" smtClean="0"/>
              <a:t> </a:t>
            </a:r>
            <a:endParaRPr lang="ar-IQ" sz="3600" dirty="0"/>
          </a:p>
          <a:p>
            <a:pPr algn="just"/>
            <a:r>
              <a:rPr lang="ar-IQ" sz="3600" dirty="0"/>
              <a:t>5 ـ يحتاج </a:t>
            </a:r>
            <a:r>
              <a:rPr lang="ar-IQ" sz="3600" dirty="0" smtClean="0"/>
              <a:t>التدريسي إلى </a:t>
            </a:r>
            <a:r>
              <a:rPr lang="ar-IQ" sz="3600" dirty="0"/>
              <a:t>التدريب على التقييم ومهارات تكنولوجيا المعلومات وإدارة الامتحانات </a:t>
            </a:r>
            <a:r>
              <a:rPr lang="ar-IQ" sz="3600" dirty="0" smtClean="0"/>
              <a:t>الألكترونية.</a:t>
            </a:r>
            <a:endParaRPr lang="ar-IQ" sz="3600" dirty="0"/>
          </a:p>
          <a:p>
            <a:pPr algn="just"/>
            <a:r>
              <a:rPr lang="ar-IQ" sz="3600" dirty="0"/>
              <a:t>6 ـ يجب أن تكون كل الأطراف المعنية </a:t>
            </a:r>
            <a:r>
              <a:rPr lang="ar-IQ" sz="3600" dirty="0" smtClean="0"/>
              <a:t>بالأمتحانات </a:t>
            </a:r>
            <a:r>
              <a:rPr lang="ar-IQ" sz="3600" dirty="0"/>
              <a:t>ذات تنظيم عالي .</a:t>
            </a:r>
          </a:p>
        </p:txBody>
      </p:sp>
    </p:spTree>
    <p:extLst>
      <p:ext uri="{BB962C8B-B14F-4D97-AF65-F5344CB8AC3E}">
        <p14:creationId xmlns:p14="http://schemas.microsoft.com/office/powerpoint/2010/main" val="213920908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16632"/>
            <a:ext cx="8496944" cy="1507774"/>
          </a:xfrm>
          <a:solidFill>
            <a:schemeClr val="accent3"/>
          </a:solidFill>
        </p:spPr>
        <p:txBody>
          <a:bodyPr/>
          <a:lstStyle/>
          <a:p>
            <a:r>
              <a:rPr lang="ar-IQ" b="1" dirty="0">
                <a:solidFill>
                  <a:srgbClr val="FF0000"/>
                </a:solidFill>
              </a:rPr>
              <a:t>عناصر </a:t>
            </a:r>
            <a:r>
              <a:rPr lang="ar-IQ" b="1" dirty="0" smtClean="0">
                <a:solidFill>
                  <a:srgbClr val="FF0000"/>
                </a:solidFill>
              </a:rPr>
              <a:t>بناء ونجاح </a:t>
            </a:r>
            <a:r>
              <a:rPr lang="ar-IQ" b="1" dirty="0" smtClean="0">
                <a:solidFill>
                  <a:srgbClr val="FF0000"/>
                </a:solidFill>
              </a:rPr>
              <a:t>الأمتحانات </a:t>
            </a:r>
            <a:r>
              <a:rPr lang="ar-IQ" b="1" dirty="0">
                <a:solidFill>
                  <a:srgbClr val="FF0000"/>
                </a:solidFill>
              </a:rPr>
              <a:t>الإلكترونية</a:t>
            </a:r>
          </a:p>
        </p:txBody>
      </p:sp>
      <p:sp>
        <p:nvSpPr>
          <p:cNvPr id="3" name="مستطيل 2"/>
          <p:cNvSpPr/>
          <p:nvPr/>
        </p:nvSpPr>
        <p:spPr>
          <a:xfrm>
            <a:off x="395536" y="1844824"/>
            <a:ext cx="8424936" cy="4401205"/>
          </a:xfrm>
          <a:prstGeom prst="rect">
            <a:avLst/>
          </a:prstGeom>
        </p:spPr>
        <p:txBody>
          <a:bodyPr wrap="square">
            <a:spAutoFit/>
          </a:bodyPr>
          <a:lstStyle/>
          <a:p>
            <a:pPr algn="just"/>
            <a:r>
              <a:rPr lang="ar-IQ" sz="4000" dirty="0" smtClean="0"/>
              <a:t>1- الاسئلة وأنوعها وعددها </a:t>
            </a:r>
            <a:r>
              <a:rPr lang="ar-IQ" sz="4000" dirty="0"/>
              <a:t>والزمن الذي </a:t>
            </a:r>
            <a:r>
              <a:rPr lang="ar-IQ" sz="4000" dirty="0" smtClean="0"/>
              <a:t>تستغرقه </a:t>
            </a:r>
            <a:endParaRPr lang="ar-IQ" sz="4000" dirty="0"/>
          </a:p>
          <a:p>
            <a:pPr algn="just"/>
            <a:r>
              <a:rPr lang="ar-IQ" sz="4000" dirty="0" smtClean="0"/>
              <a:t>2- </a:t>
            </a:r>
            <a:r>
              <a:rPr lang="ar-IQ" sz="4000" dirty="0"/>
              <a:t>الوسائط المتعددة المستخدمة </a:t>
            </a:r>
            <a:r>
              <a:rPr lang="ar-IQ" sz="4000" dirty="0" smtClean="0"/>
              <a:t>ونوعها (الكهرباء ، شبكة الأنترنيت ، الأجهزة الألكترونية المستخدمة). </a:t>
            </a:r>
            <a:endParaRPr lang="ar-IQ" sz="4000" dirty="0"/>
          </a:p>
          <a:p>
            <a:pPr algn="just"/>
            <a:r>
              <a:rPr lang="ar-IQ" sz="4000" dirty="0" smtClean="0"/>
              <a:t>3- </a:t>
            </a:r>
            <a:r>
              <a:rPr lang="ar-IQ" sz="4000" dirty="0"/>
              <a:t>التغذية الراجعة المقدمة </a:t>
            </a:r>
            <a:r>
              <a:rPr lang="ar-IQ" sz="4000" dirty="0" smtClean="0"/>
              <a:t>للطلبة. </a:t>
            </a:r>
            <a:endParaRPr lang="ar-IQ" sz="4000" dirty="0"/>
          </a:p>
          <a:p>
            <a:pPr algn="just"/>
            <a:r>
              <a:rPr lang="ar-IQ" sz="4000" dirty="0" smtClean="0"/>
              <a:t>4- </a:t>
            </a:r>
            <a:r>
              <a:rPr lang="ar-IQ" sz="4000" dirty="0"/>
              <a:t>تعليمات </a:t>
            </a:r>
            <a:r>
              <a:rPr lang="ar-IQ" sz="4000" dirty="0" smtClean="0"/>
              <a:t>الامتحان. </a:t>
            </a:r>
            <a:endParaRPr lang="ar-IQ" sz="4000" dirty="0"/>
          </a:p>
          <a:p>
            <a:pPr algn="just"/>
            <a:r>
              <a:rPr lang="ar-IQ" sz="4000" dirty="0" smtClean="0"/>
              <a:t>5- </a:t>
            </a:r>
            <a:r>
              <a:rPr lang="ar-IQ" sz="4000" dirty="0"/>
              <a:t>أدوات التفاعل </a:t>
            </a:r>
            <a:r>
              <a:rPr lang="ar-IQ" sz="4000" dirty="0" smtClean="0"/>
              <a:t>المتاحة </a:t>
            </a:r>
            <a:r>
              <a:rPr lang="ar-IQ" sz="4000" dirty="0" smtClean="0"/>
              <a:t>.</a:t>
            </a:r>
            <a:endParaRPr lang="ar-IQ" sz="4000" dirty="0"/>
          </a:p>
          <a:p>
            <a:pPr algn="just"/>
            <a:r>
              <a:rPr lang="ar-IQ" sz="4000" dirty="0" smtClean="0"/>
              <a:t>6- </a:t>
            </a:r>
            <a:r>
              <a:rPr lang="ar-IQ" sz="4000" dirty="0"/>
              <a:t>أنماط الاستجابة المطلوبة من </a:t>
            </a:r>
            <a:r>
              <a:rPr lang="ar-IQ" sz="4000" dirty="0" smtClean="0"/>
              <a:t>الطلبة</a:t>
            </a:r>
            <a:endParaRPr lang="ar-IQ" sz="4000" dirty="0"/>
          </a:p>
        </p:txBody>
      </p:sp>
    </p:spTree>
    <p:extLst>
      <p:ext uri="{BB962C8B-B14F-4D97-AF65-F5344CB8AC3E}">
        <p14:creationId xmlns:p14="http://schemas.microsoft.com/office/powerpoint/2010/main" val="46666846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88640"/>
            <a:ext cx="8424936" cy="1435766"/>
          </a:xfrm>
          <a:solidFill>
            <a:schemeClr val="accent3"/>
          </a:solidFill>
        </p:spPr>
        <p:txBody>
          <a:bodyPr/>
          <a:lstStyle/>
          <a:p>
            <a:r>
              <a:rPr lang="ar-IQ" sz="4400" b="1" dirty="0">
                <a:solidFill>
                  <a:srgbClr val="FF0000"/>
                </a:solidFill>
              </a:rPr>
              <a:t>متطلبات </a:t>
            </a:r>
            <a:r>
              <a:rPr lang="ar-IQ" sz="4400" b="1" dirty="0" smtClean="0">
                <a:solidFill>
                  <a:srgbClr val="FF0000"/>
                </a:solidFill>
              </a:rPr>
              <a:t>اعداد ونجاح </a:t>
            </a:r>
            <a:r>
              <a:rPr lang="ar-IQ" sz="4400" b="1" dirty="0" smtClean="0">
                <a:solidFill>
                  <a:srgbClr val="FF0000"/>
                </a:solidFill>
              </a:rPr>
              <a:t>الامتحانات </a:t>
            </a:r>
            <a:r>
              <a:rPr lang="ar-IQ" sz="4400" b="1" dirty="0">
                <a:solidFill>
                  <a:srgbClr val="FF0000"/>
                </a:solidFill>
              </a:rPr>
              <a:t>الإلكترونية</a:t>
            </a:r>
          </a:p>
        </p:txBody>
      </p:sp>
      <p:sp>
        <p:nvSpPr>
          <p:cNvPr id="3" name="مستطيل 2"/>
          <p:cNvSpPr/>
          <p:nvPr/>
        </p:nvSpPr>
        <p:spPr>
          <a:xfrm>
            <a:off x="251520" y="1844824"/>
            <a:ext cx="8712968" cy="5016758"/>
          </a:xfrm>
          <a:prstGeom prst="rect">
            <a:avLst/>
          </a:prstGeom>
        </p:spPr>
        <p:txBody>
          <a:bodyPr wrap="square">
            <a:spAutoFit/>
          </a:bodyPr>
          <a:lstStyle/>
          <a:p>
            <a:pPr algn="just"/>
            <a:r>
              <a:rPr lang="ar-IQ" sz="4000" dirty="0"/>
              <a:t>1_توفير البنيه </a:t>
            </a:r>
            <a:r>
              <a:rPr lang="ar-IQ" sz="4000" dirty="0" smtClean="0"/>
              <a:t>التحتية خطوط </a:t>
            </a:r>
            <a:r>
              <a:rPr lang="ar-IQ" sz="4000" dirty="0"/>
              <a:t>الانترنت والبرامج المتخصصة </a:t>
            </a:r>
            <a:r>
              <a:rPr lang="ar-IQ" sz="4000" dirty="0" smtClean="0"/>
              <a:t>والكوادر </a:t>
            </a:r>
            <a:r>
              <a:rPr lang="ar-IQ" sz="4000" dirty="0"/>
              <a:t>المتخصصين</a:t>
            </a:r>
          </a:p>
          <a:p>
            <a:pPr algn="just"/>
            <a:r>
              <a:rPr lang="ar-IQ" sz="4000" dirty="0"/>
              <a:t>2_تدريب العناصر البشرية من </a:t>
            </a:r>
            <a:r>
              <a:rPr lang="ar-IQ" sz="4000" dirty="0" smtClean="0"/>
              <a:t>الطلبة </a:t>
            </a:r>
            <a:r>
              <a:rPr lang="ar-IQ" sz="4000" dirty="0"/>
              <a:t>على مهارات </a:t>
            </a:r>
            <a:r>
              <a:rPr lang="ar-IQ" sz="4000" dirty="0" smtClean="0"/>
              <a:t>الأمتحانات </a:t>
            </a:r>
            <a:r>
              <a:rPr lang="ar-IQ" sz="4000" dirty="0"/>
              <a:t>الإلكترونية</a:t>
            </a:r>
          </a:p>
          <a:p>
            <a:pPr algn="just"/>
            <a:r>
              <a:rPr lang="ar-IQ" sz="4000" dirty="0"/>
              <a:t>3_تدريب </a:t>
            </a:r>
            <a:r>
              <a:rPr lang="ar-IQ" sz="4000" dirty="0" smtClean="0"/>
              <a:t>الطلبة </a:t>
            </a:r>
            <a:r>
              <a:rPr lang="ar-IQ" sz="4000" dirty="0"/>
              <a:t>على استخدام </a:t>
            </a:r>
            <a:r>
              <a:rPr lang="ar-IQ" sz="4000" dirty="0" smtClean="0"/>
              <a:t>الأمتحانات </a:t>
            </a:r>
            <a:r>
              <a:rPr lang="ar-IQ" sz="4000" dirty="0"/>
              <a:t>الإلكترونية</a:t>
            </a:r>
          </a:p>
          <a:p>
            <a:pPr algn="just"/>
            <a:r>
              <a:rPr lang="ar-IQ" sz="4000" dirty="0"/>
              <a:t>4-نشر الوعى بين العاملين في </a:t>
            </a:r>
            <a:r>
              <a:rPr lang="ar-IQ" sz="4000" dirty="0" smtClean="0"/>
              <a:t>المؤسسات الجامعية </a:t>
            </a:r>
            <a:r>
              <a:rPr lang="ar-IQ" sz="4000" dirty="0"/>
              <a:t>حول </a:t>
            </a:r>
            <a:r>
              <a:rPr lang="ar-IQ" sz="4000" dirty="0" smtClean="0"/>
              <a:t>جدوى </a:t>
            </a:r>
            <a:r>
              <a:rPr lang="ar-IQ" sz="4000" dirty="0"/>
              <a:t>استخدام التكنلوجيا في اعداد وتطبيق وادارة </a:t>
            </a:r>
            <a:r>
              <a:rPr lang="ar-IQ" sz="4000" dirty="0" smtClean="0"/>
              <a:t>الأمتحانات </a:t>
            </a:r>
            <a:r>
              <a:rPr lang="ar-IQ" sz="4000" dirty="0"/>
              <a:t>الالكترونية</a:t>
            </a:r>
          </a:p>
        </p:txBody>
      </p:sp>
    </p:spTree>
    <p:extLst>
      <p:ext uri="{BB962C8B-B14F-4D97-AF65-F5344CB8AC3E}">
        <p14:creationId xmlns:p14="http://schemas.microsoft.com/office/powerpoint/2010/main" val="91673222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435766"/>
          </a:xfrm>
          <a:solidFill>
            <a:schemeClr val="accent3"/>
          </a:solidFill>
        </p:spPr>
        <p:txBody>
          <a:bodyPr/>
          <a:lstStyle/>
          <a:p>
            <a:r>
              <a:rPr lang="ar-IQ" sz="4400" b="1" dirty="0">
                <a:solidFill>
                  <a:srgbClr val="FF0000"/>
                </a:solidFill>
              </a:rPr>
              <a:t>مراحل تصميم </a:t>
            </a:r>
            <a:r>
              <a:rPr lang="ar-IQ" sz="4400" b="1" dirty="0" smtClean="0">
                <a:solidFill>
                  <a:srgbClr val="FF0000"/>
                </a:solidFill>
              </a:rPr>
              <a:t>الأمتحانات </a:t>
            </a:r>
            <a:r>
              <a:rPr lang="ar-IQ" sz="4400" b="1" dirty="0">
                <a:solidFill>
                  <a:srgbClr val="FF0000"/>
                </a:solidFill>
              </a:rPr>
              <a:t>الإلكترونية</a:t>
            </a:r>
          </a:p>
        </p:txBody>
      </p:sp>
      <p:sp>
        <p:nvSpPr>
          <p:cNvPr id="3" name="مستطيل 2"/>
          <p:cNvSpPr/>
          <p:nvPr/>
        </p:nvSpPr>
        <p:spPr>
          <a:xfrm>
            <a:off x="323528" y="1700808"/>
            <a:ext cx="8568952" cy="4401205"/>
          </a:xfrm>
          <a:prstGeom prst="rect">
            <a:avLst/>
          </a:prstGeom>
        </p:spPr>
        <p:txBody>
          <a:bodyPr wrap="square">
            <a:spAutoFit/>
          </a:bodyPr>
          <a:lstStyle/>
          <a:p>
            <a:pPr algn="just"/>
            <a:r>
              <a:rPr lang="ar-IQ" sz="4000" dirty="0"/>
              <a:t>تمر عمليه تصميم </a:t>
            </a:r>
            <a:r>
              <a:rPr lang="ar-IQ" sz="4000" dirty="0" smtClean="0"/>
              <a:t>الأمتحانات </a:t>
            </a:r>
            <a:r>
              <a:rPr lang="ar-IQ" sz="4000" dirty="0"/>
              <a:t>الإلكترونية بسته مراحل:</a:t>
            </a:r>
          </a:p>
          <a:p>
            <a:pPr algn="just"/>
            <a:r>
              <a:rPr lang="ar-IQ" sz="4000" dirty="0"/>
              <a:t>1-    </a:t>
            </a:r>
            <a:r>
              <a:rPr lang="ar-IQ" sz="4000" b="1" dirty="0">
                <a:solidFill>
                  <a:srgbClr val="FF0000"/>
                </a:solidFill>
              </a:rPr>
              <a:t>مرحله التحليل  يتم فيها:</a:t>
            </a:r>
          </a:p>
          <a:p>
            <a:pPr marL="571500" indent="-571500" algn="just">
              <a:buFont typeface="Arial" pitchFamily="34" charset="0"/>
              <a:buChar char="•"/>
            </a:pPr>
            <a:r>
              <a:rPr lang="ar-IQ" sz="4000" dirty="0" smtClean="0"/>
              <a:t>    تحديد </a:t>
            </a:r>
            <a:r>
              <a:rPr lang="ar-IQ" sz="4000" dirty="0"/>
              <a:t>الهدف العام </a:t>
            </a:r>
            <a:r>
              <a:rPr lang="ar-IQ" sz="4000" dirty="0" smtClean="0"/>
              <a:t>للامتحان</a:t>
            </a:r>
            <a:endParaRPr lang="ar-IQ" sz="4000" dirty="0"/>
          </a:p>
          <a:p>
            <a:pPr marL="571500" indent="-571500" algn="just">
              <a:buFont typeface="Arial" pitchFamily="34" charset="0"/>
              <a:buChar char="•"/>
            </a:pPr>
            <a:r>
              <a:rPr lang="ar-IQ" sz="4000" dirty="0" smtClean="0"/>
              <a:t> تحديد </a:t>
            </a:r>
            <a:r>
              <a:rPr lang="ar-IQ" sz="4000" dirty="0"/>
              <a:t>خصائص المتقدمين </a:t>
            </a:r>
            <a:r>
              <a:rPr lang="ar-IQ" sz="4000" dirty="0" smtClean="0"/>
              <a:t>للامتحان</a:t>
            </a:r>
            <a:endParaRPr lang="ar-IQ" sz="4000" dirty="0"/>
          </a:p>
          <a:p>
            <a:pPr marL="571500" indent="-571500" algn="just">
              <a:buFont typeface="Arial" pitchFamily="34" charset="0"/>
              <a:buChar char="•"/>
            </a:pPr>
            <a:r>
              <a:rPr lang="ar-IQ" sz="4000" dirty="0" smtClean="0"/>
              <a:t>  </a:t>
            </a:r>
            <a:r>
              <a:rPr lang="ar-IQ" sz="4000" dirty="0"/>
              <a:t>تحليل المادة التعلمية لصياغه محتوى </a:t>
            </a:r>
            <a:r>
              <a:rPr lang="ar-IQ" sz="4000" dirty="0" smtClean="0"/>
              <a:t>الأمتحان</a:t>
            </a:r>
            <a:endParaRPr lang="ar-IQ" sz="4000" dirty="0"/>
          </a:p>
          <a:p>
            <a:pPr marL="571500" indent="-571500" algn="just">
              <a:buFont typeface="Arial" pitchFamily="34" charset="0"/>
              <a:buChar char="•"/>
            </a:pPr>
            <a:r>
              <a:rPr lang="ar-IQ" sz="4000" dirty="0" smtClean="0"/>
              <a:t>  </a:t>
            </a:r>
            <a:r>
              <a:rPr lang="ar-IQ" sz="4000" dirty="0"/>
              <a:t>تحليل الواقع</a:t>
            </a:r>
          </a:p>
        </p:txBody>
      </p:sp>
    </p:spTree>
    <p:extLst>
      <p:ext uri="{BB962C8B-B14F-4D97-AF65-F5344CB8AC3E}">
        <p14:creationId xmlns:p14="http://schemas.microsoft.com/office/powerpoint/2010/main" val="391385890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568952" cy="5016758"/>
          </a:xfrm>
          <a:prstGeom prst="rect">
            <a:avLst/>
          </a:prstGeom>
        </p:spPr>
        <p:txBody>
          <a:bodyPr wrap="square">
            <a:spAutoFit/>
          </a:bodyPr>
          <a:lstStyle/>
          <a:p>
            <a:pPr algn="just"/>
            <a:r>
              <a:rPr lang="ar-IQ" sz="4000" b="1" dirty="0" smtClean="0">
                <a:solidFill>
                  <a:srgbClr val="FF0000"/>
                </a:solidFill>
              </a:rPr>
              <a:t>2-  </a:t>
            </a:r>
            <a:r>
              <a:rPr lang="ar-IQ" sz="4000" b="1" dirty="0">
                <a:solidFill>
                  <a:srgbClr val="FF0000"/>
                </a:solidFill>
              </a:rPr>
              <a:t>مرحله التصميم ويتم فيها :</a:t>
            </a:r>
          </a:p>
          <a:p>
            <a:pPr algn="just"/>
            <a:r>
              <a:rPr lang="ar-IQ" sz="4000" dirty="0"/>
              <a:t>كتابه اسئلة </a:t>
            </a:r>
            <a:r>
              <a:rPr lang="ar-IQ" sz="4000" dirty="0" smtClean="0"/>
              <a:t>الأمتحان</a:t>
            </a:r>
            <a:endParaRPr lang="ar-IQ" sz="4000" dirty="0"/>
          </a:p>
          <a:p>
            <a:pPr marL="571500" indent="-571500" algn="just">
              <a:buFont typeface="Arial" pitchFamily="34" charset="0"/>
              <a:buChar char="•"/>
            </a:pPr>
            <a:r>
              <a:rPr lang="ar-IQ" sz="4000" dirty="0" smtClean="0"/>
              <a:t> تحديد </a:t>
            </a:r>
            <a:r>
              <a:rPr lang="ar-IQ" sz="4000" dirty="0"/>
              <a:t>تعليمات </a:t>
            </a:r>
            <a:r>
              <a:rPr lang="ar-IQ" sz="4000" dirty="0" smtClean="0"/>
              <a:t>الأمتحان</a:t>
            </a:r>
            <a:endParaRPr lang="ar-IQ" sz="4000" dirty="0"/>
          </a:p>
          <a:p>
            <a:pPr marL="571500" indent="-571500" algn="just">
              <a:buFont typeface="Arial" pitchFamily="34" charset="0"/>
              <a:buChar char="•"/>
            </a:pPr>
            <a:r>
              <a:rPr lang="ar-IQ" sz="4000" dirty="0" smtClean="0"/>
              <a:t>  </a:t>
            </a:r>
            <a:r>
              <a:rPr lang="ar-IQ" sz="4000" dirty="0"/>
              <a:t>تحديد زمن </a:t>
            </a:r>
            <a:r>
              <a:rPr lang="ar-IQ" sz="4000" dirty="0" smtClean="0"/>
              <a:t>الأمتحان</a:t>
            </a:r>
            <a:endParaRPr lang="ar-IQ" sz="4000" dirty="0"/>
          </a:p>
          <a:p>
            <a:pPr marL="571500" indent="-571500" algn="just">
              <a:buFont typeface="Arial" pitchFamily="34" charset="0"/>
              <a:buChar char="•"/>
            </a:pPr>
            <a:r>
              <a:rPr lang="ar-IQ" sz="4000" dirty="0" smtClean="0"/>
              <a:t>  </a:t>
            </a:r>
            <a:r>
              <a:rPr lang="ar-IQ" sz="4000" dirty="0"/>
              <a:t>اختيار اشكال الأسئلة- وانماط الاستجابة</a:t>
            </a:r>
          </a:p>
          <a:p>
            <a:pPr marL="571500" indent="-571500" algn="just">
              <a:buFont typeface="Arial" pitchFamily="34" charset="0"/>
              <a:buChar char="•"/>
            </a:pPr>
            <a:r>
              <a:rPr lang="ar-IQ" sz="4000" dirty="0" smtClean="0"/>
              <a:t>  </a:t>
            </a:r>
            <a:r>
              <a:rPr lang="ar-IQ" sz="4000" dirty="0"/>
              <a:t>اختيار الوسائط المتعددة</a:t>
            </a:r>
          </a:p>
          <a:p>
            <a:pPr marL="571500" indent="-571500" algn="just">
              <a:buFont typeface="Arial" pitchFamily="34" charset="0"/>
              <a:buChar char="•"/>
            </a:pPr>
            <a:r>
              <a:rPr lang="ar-IQ" sz="4000" dirty="0" smtClean="0"/>
              <a:t> تحديد </a:t>
            </a:r>
            <a:r>
              <a:rPr lang="ar-IQ" sz="4000" dirty="0"/>
              <a:t>اساليب التغذية الراجعة</a:t>
            </a:r>
          </a:p>
          <a:p>
            <a:pPr marL="571500" indent="-571500" algn="just">
              <a:buFont typeface="Arial" pitchFamily="34" charset="0"/>
              <a:buChar char="•"/>
            </a:pPr>
            <a:r>
              <a:rPr lang="ar-IQ" sz="4000" dirty="0" smtClean="0"/>
              <a:t> تحديد </a:t>
            </a:r>
            <a:r>
              <a:rPr lang="ar-IQ" sz="4000" dirty="0"/>
              <a:t>اساليب التصحيح</a:t>
            </a:r>
          </a:p>
        </p:txBody>
      </p:sp>
    </p:spTree>
    <p:extLst>
      <p:ext uri="{BB962C8B-B14F-4D97-AF65-F5344CB8AC3E}">
        <p14:creationId xmlns:p14="http://schemas.microsoft.com/office/powerpoint/2010/main" val="65064293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60" y="332655"/>
            <a:ext cx="8390120" cy="610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50036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404664"/>
            <a:ext cx="8928992" cy="6186309"/>
          </a:xfrm>
          <a:prstGeom prst="rect">
            <a:avLst/>
          </a:prstGeom>
        </p:spPr>
        <p:txBody>
          <a:bodyPr wrap="square">
            <a:spAutoFit/>
          </a:bodyPr>
          <a:lstStyle/>
          <a:p>
            <a:pPr algn="just"/>
            <a:r>
              <a:rPr lang="ar-IQ" sz="4400" b="1" dirty="0">
                <a:solidFill>
                  <a:srgbClr val="FF0000"/>
                </a:solidFill>
              </a:rPr>
              <a:t>3-    مرحله انتاج </a:t>
            </a:r>
            <a:r>
              <a:rPr lang="ar-IQ" sz="4400" b="1" dirty="0" smtClean="0">
                <a:solidFill>
                  <a:srgbClr val="FF0000"/>
                </a:solidFill>
              </a:rPr>
              <a:t>الأمتحان </a:t>
            </a:r>
            <a:r>
              <a:rPr lang="ar-IQ" sz="4400" b="1" dirty="0">
                <a:solidFill>
                  <a:srgbClr val="FF0000"/>
                </a:solidFill>
              </a:rPr>
              <a:t>ويتم فيها </a:t>
            </a:r>
            <a:r>
              <a:rPr lang="ar-IQ" sz="4400" dirty="0"/>
              <a:t>:</a:t>
            </a:r>
          </a:p>
          <a:p>
            <a:pPr marL="571500" indent="-571500" algn="just">
              <a:buFont typeface="Arial" pitchFamily="34" charset="0"/>
              <a:buChar char="•"/>
            </a:pPr>
            <a:r>
              <a:rPr lang="ar-IQ" sz="4400" dirty="0"/>
              <a:t>اختيار برامج تأليف برمجيه الأمتحان</a:t>
            </a:r>
          </a:p>
          <a:p>
            <a:pPr marL="571500" indent="-571500" algn="just">
              <a:buFont typeface="Arial" pitchFamily="34" charset="0"/>
              <a:buChar char="•"/>
            </a:pPr>
            <a:r>
              <a:rPr lang="ar-IQ" sz="4400" dirty="0" smtClean="0"/>
              <a:t> التجريب الاولي </a:t>
            </a:r>
            <a:r>
              <a:rPr lang="ar-IQ" sz="4400" dirty="0"/>
              <a:t>لبرمجية الأمتحان وتحكيمها ثم </a:t>
            </a:r>
            <a:r>
              <a:rPr lang="ar-IQ" sz="4400" dirty="0" smtClean="0"/>
              <a:t>تطويرها.</a:t>
            </a:r>
            <a:endParaRPr lang="ar-IQ" sz="4400" dirty="0"/>
          </a:p>
          <a:p>
            <a:pPr algn="just"/>
            <a:r>
              <a:rPr lang="ar-IQ" sz="4400" b="1" dirty="0" smtClean="0">
                <a:solidFill>
                  <a:srgbClr val="FF0000"/>
                </a:solidFill>
              </a:rPr>
              <a:t>4-  </a:t>
            </a:r>
            <a:r>
              <a:rPr lang="ar-IQ" sz="4400" b="1" dirty="0">
                <a:solidFill>
                  <a:srgbClr val="FF0000"/>
                </a:solidFill>
              </a:rPr>
              <a:t>مرحله النشر والتوزيع الالكتروني ويتم فيها </a:t>
            </a:r>
            <a:r>
              <a:rPr lang="ar-IQ" sz="4400" dirty="0" smtClean="0"/>
              <a:t> </a:t>
            </a:r>
            <a:endParaRPr lang="ar-IQ" sz="4400" dirty="0"/>
          </a:p>
          <a:p>
            <a:pPr marL="571500" indent="-571500" algn="just">
              <a:buFont typeface="Arial" pitchFamily="34" charset="0"/>
              <a:buChar char="•"/>
            </a:pPr>
            <a:r>
              <a:rPr lang="ar-IQ" sz="4400" dirty="0" smtClean="0"/>
              <a:t>نشر الأمتحان </a:t>
            </a:r>
            <a:r>
              <a:rPr lang="ar-IQ" sz="4400" dirty="0"/>
              <a:t>على الانترنت </a:t>
            </a:r>
            <a:r>
              <a:rPr lang="ar-IQ" sz="4400" dirty="0" smtClean="0"/>
              <a:t>او الاقراص </a:t>
            </a:r>
            <a:r>
              <a:rPr lang="ar-IQ" sz="4400" dirty="0"/>
              <a:t>والاسطوانات الرقمية</a:t>
            </a:r>
          </a:p>
          <a:p>
            <a:pPr marL="571500" indent="-571500" algn="just">
              <a:buFont typeface="Arial" pitchFamily="34" charset="0"/>
              <a:buChar char="•"/>
            </a:pPr>
            <a:r>
              <a:rPr lang="ar-IQ" sz="4400" dirty="0" smtClean="0"/>
              <a:t> توزيع </a:t>
            </a:r>
            <a:r>
              <a:rPr lang="ar-IQ" sz="4400" dirty="0" smtClean="0"/>
              <a:t>الأمتحان </a:t>
            </a:r>
            <a:r>
              <a:rPr lang="ar-IQ" sz="4400" dirty="0"/>
              <a:t>ليتخذه </a:t>
            </a:r>
            <a:r>
              <a:rPr lang="ar-IQ" sz="4400" dirty="0" smtClean="0"/>
              <a:t>الطلبة </a:t>
            </a:r>
            <a:r>
              <a:rPr lang="ar-IQ" sz="4400" dirty="0"/>
              <a:t>في اماكن تواجدهم</a:t>
            </a:r>
          </a:p>
        </p:txBody>
      </p:sp>
    </p:spTree>
    <p:extLst>
      <p:ext uri="{BB962C8B-B14F-4D97-AF65-F5344CB8AC3E}">
        <p14:creationId xmlns:p14="http://schemas.microsoft.com/office/powerpoint/2010/main" val="386913156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04664"/>
            <a:ext cx="8496944" cy="5509200"/>
          </a:xfrm>
          <a:prstGeom prst="rect">
            <a:avLst/>
          </a:prstGeom>
        </p:spPr>
        <p:txBody>
          <a:bodyPr wrap="square">
            <a:spAutoFit/>
          </a:bodyPr>
          <a:lstStyle/>
          <a:p>
            <a:pPr algn="just"/>
            <a:r>
              <a:rPr lang="ar-IQ" sz="4400" b="1" dirty="0" smtClean="0">
                <a:solidFill>
                  <a:srgbClr val="FF0000"/>
                </a:solidFill>
              </a:rPr>
              <a:t>5-  </a:t>
            </a:r>
            <a:r>
              <a:rPr lang="ar-IQ" sz="4400" b="1" dirty="0">
                <a:solidFill>
                  <a:srgbClr val="FF0000"/>
                </a:solidFill>
              </a:rPr>
              <a:t>مرحله التطبيق ويتم فيها:</a:t>
            </a:r>
          </a:p>
          <a:p>
            <a:pPr marL="571500" indent="-571500" algn="just">
              <a:buFont typeface="Arial" pitchFamily="34" charset="0"/>
              <a:buChar char="•"/>
            </a:pPr>
            <a:r>
              <a:rPr lang="ar-IQ" sz="4400" dirty="0"/>
              <a:t>تجريب </a:t>
            </a:r>
            <a:r>
              <a:rPr lang="ar-IQ" sz="4400" dirty="0" smtClean="0"/>
              <a:t>الأمتحان </a:t>
            </a:r>
            <a:r>
              <a:rPr lang="ar-IQ" sz="4400" dirty="0"/>
              <a:t>على عينة من </a:t>
            </a:r>
            <a:r>
              <a:rPr lang="ar-IQ" sz="4400" dirty="0" smtClean="0"/>
              <a:t>الطلبة</a:t>
            </a:r>
            <a:endParaRPr lang="ar-IQ" sz="4400" dirty="0"/>
          </a:p>
          <a:p>
            <a:pPr marL="571500" indent="-571500" algn="just">
              <a:buFont typeface="Arial" pitchFamily="34" charset="0"/>
              <a:buChar char="•"/>
            </a:pPr>
            <a:r>
              <a:rPr lang="ar-IQ" sz="4400" dirty="0" smtClean="0"/>
              <a:t> تجميع </a:t>
            </a:r>
            <a:r>
              <a:rPr lang="ar-IQ" sz="4400" dirty="0"/>
              <a:t>بيانات </a:t>
            </a:r>
            <a:r>
              <a:rPr lang="ar-IQ" sz="4400" dirty="0" smtClean="0"/>
              <a:t>تطبيق الأمتحان </a:t>
            </a:r>
            <a:endParaRPr lang="ar-IQ" sz="4400" dirty="0"/>
          </a:p>
          <a:p>
            <a:pPr marL="571500" indent="-571500" algn="just">
              <a:buFont typeface="Arial" pitchFamily="34" charset="0"/>
              <a:buChar char="•"/>
            </a:pPr>
            <a:r>
              <a:rPr lang="ar-IQ" sz="4400" dirty="0" smtClean="0"/>
              <a:t> اعلان </a:t>
            </a:r>
            <a:r>
              <a:rPr lang="ar-IQ" sz="4400" dirty="0"/>
              <a:t>نتائج  الأمتحان إلكترونيا</a:t>
            </a:r>
          </a:p>
          <a:p>
            <a:pPr algn="just"/>
            <a:r>
              <a:rPr lang="ar-IQ" sz="4400" b="1" dirty="0">
                <a:solidFill>
                  <a:srgbClr val="FF0000"/>
                </a:solidFill>
              </a:rPr>
              <a:t>6- </a:t>
            </a:r>
            <a:r>
              <a:rPr lang="ar-IQ" sz="4400" b="1" dirty="0" smtClean="0">
                <a:solidFill>
                  <a:srgbClr val="FF0000"/>
                </a:solidFill>
              </a:rPr>
              <a:t> </a:t>
            </a:r>
            <a:r>
              <a:rPr lang="ar-IQ" sz="4400" b="1" dirty="0">
                <a:solidFill>
                  <a:srgbClr val="FF0000"/>
                </a:solidFill>
              </a:rPr>
              <a:t>مرحلة التقويم:يتم فيها</a:t>
            </a:r>
            <a:r>
              <a:rPr lang="ar-IQ" sz="4400" dirty="0"/>
              <a:t>:</a:t>
            </a:r>
          </a:p>
          <a:p>
            <a:pPr marL="571500" indent="-571500" algn="just">
              <a:buFont typeface="Arial" pitchFamily="34" charset="0"/>
              <a:buChar char="•"/>
            </a:pPr>
            <a:r>
              <a:rPr lang="ar-IQ" sz="4400" dirty="0" smtClean="0"/>
              <a:t> معرفة </a:t>
            </a:r>
            <a:r>
              <a:rPr lang="ar-IQ" sz="4400" dirty="0"/>
              <a:t>مدى صلاحية البيئة الالكترونية وصلاحية نقله </a:t>
            </a:r>
            <a:r>
              <a:rPr lang="ar-IQ" sz="4400" dirty="0" smtClean="0"/>
              <a:t>وتوصيله</a:t>
            </a:r>
          </a:p>
          <a:p>
            <a:pPr marL="571500" indent="-571500" algn="just">
              <a:buFont typeface="Arial" pitchFamily="34" charset="0"/>
              <a:buChar char="•"/>
            </a:pPr>
            <a:r>
              <a:rPr lang="ar-IQ" sz="4400" dirty="0" smtClean="0"/>
              <a:t>  مدى </a:t>
            </a:r>
            <a:r>
              <a:rPr lang="ar-IQ" sz="4400" dirty="0"/>
              <a:t>تامين سرية </a:t>
            </a:r>
            <a:r>
              <a:rPr lang="ar-IQ" sz="4400" dirty="0" smtClean="0"/>
              <a:t>الأمتحان.</a:t>
            </a:r>
            <a:endParaRPr lang="ar-IQ" sz="4400" dirty="0"/>
          </a:p>
        </p:txBody>
      </p:sp>
    </p:spTree>
    <p:extLst>
      <p:ext uri="{BB962C8B-B14F-4D97-AF65-F5344CB8AC3E}">
        <p14:creationId xmlns:p14="http://schemas.microsoft.com/office/powerpoint/2010/main" val="64498235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3175"/>
            <a:ext cx="90344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22565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a:solidFill>
            <a:schemeClr val="accent3"/>
          </a:solidFill>
        </p:spPr>
        <p:txBody>
          <a:bodyPr/>
          <a:lstStyle/>
          <a:p>
            <a:r>
              <a:rPr lang="ar-IQ" b="1" dirty="0">
                <a:solidFill>
                  <a:srgbClr val="FF0000"/>
                </a:solidFill>
              </a:rPr>
              <a:t>مفهوم </a:t>
            </a:r>
            <a:r>
              <a:rPr lang="ar-IQ" b="1" dirty="0" smtClean="0">
                <a:solidFill>
                  <a:srgbClr val="FF0000"/>
                </a:solidFill>
              </a:rPr>
              <a:t>الأمتحانات </a:t>
            </a:r>
            <a:r>
              <a:rPr lang="ar-IQ" b="1" dirty="0">
                <a:solidFill>
                  <a:srgbClr val="FF0000"/>
                </a:solidFill>
              </a:rPr>
              <a:t>الإلكترونية </a:t>
            </a:r>
          </a:p>
        </p:txBody>
      </p:sp>
      <p:sp>
        <p:nvSpPr>
          <p:cNvPr id="3" name="مستطيل 2"/>
          <p:cNvSpPr/>
          <p:nvPr/>
        </p:nvSpPr>
        <p:spPr>
          <a:xfrm>
            <a:off x="107504" y="1052736"/>
            <a:ext cx="8928992" cy="6186309"/>
          </a:xfrm>
          <a:prstGeom prst="rect">
            <a:avLst/>
          </a:prstGeom>
        </p:spPr>
        <p:txBody>
          <a:bodyPr wrap="square">
            <a:spAutoFit/>
          </a:bodyPr>
          <a:lstStyle/>
          <a:p>
            <a:pPr marL="571500" indent="-571500" algn="just">
              <a:buFont typeface="Arial" pitchFamily="34" charset="0"/>
              <a:buChar char="•"/>
            </a:pPr>
            <a:r>
              <a:rPr lang="ar-IQ" sz="3600" dirty="0"/>
              <a:t>هي العملية التعليمية المستمرة والمنتظمة التي تهدف إلى تقييم أداء الطالب من بعد باستخدام شبكة الانترنت</a:t>
            </a:r>
          </a:p>
          <a:p>
            <a:pPr marL="571500" indent="-571500" algn="just">
              <a:buFont typeface="Arial" pitchFamily="34" charset="0"/>
              <a:buChar char="•"/>
            </a:pPr>
            <a:r>
              <a:rPr lang="ar-IQ" sz="3600" dirty="0"/>
              <a:t>هو وسيلة سهلة لتقويم الطالب إلكترونيًا ، حيث تمكن المعلم من إعداد اختبارات بطريقة سهلة لتطبيقها على الطلاب ، وتصحح إلكترونيًا وفوريًا مما يضمن المصداقية والشفافية في التصحيح</a:t>
            </a:r>
          </a:p>
          <a:p>
            <a:pPr marL="571500" indent="-571500" algn="just">
              <a:buFont typeface="Arial" pitchFamily="34" charset="0"/>
              <a:buChar char="•"/>
            </a:pPr>
            <a:r>
              <a:rPr lang="ar-IQ" sz="3600" dirty="0"/>
              <a:t>هي مجموعة من الأسئلة المتنوعة ( اختيار من متعدد، والصواب والخطأ، والتوصيل، والترتيب، وإكمال الفراغ، وغيرها) تم تصميمها بواسطة أحد البرمجيات، حيث تقوم بقياس مستوى أداء الفرد في مختلف المجالات التي وضعت من </a:t>
            </a:r>
            <a:r>
              <a:rPr lang="ar-IQ" sz="3600" dirty="0" smtClean="0"/>
              <a:t>أجلها.</a:t>
            </a:r>
            <a:endParaRPr lang="ar-IQ" sz="3600" dirty="0"/>
          </a:p>
        </p:txBody>
      </p:sp>
    </p:spTree>
    <p:extLst>
      <p:ext uri="{BB962C8B-B14F-4D97-AF65-F5344CB8AC3E}">
        <p14:creationId xmlns:p14="http://schemas.microsoft.com/office/powerpoint/2010/main" val="421592295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856984" cy="6884323"/>
          </a:xfrm>
          <a:prstGeom prst="rect">
            <a:avLst/>
          </a:prstGeom>
        </p:spPr>
        <p:txBody>
          <a:bodyPr wrap="square">
            <a:spAutoFit/>
          </a:bodyPr>
          <a:lstStyle/>
          <a:p>
            <a:pPr marL="571500" indent="-571500" algn="just">
              <a:buFont typeface="Arial" pitchFamily="34" charset="0"/>
              <a:buChar char="•"/>
            </a:pPr>
            <a:r>
              <a:rPr lang="ar-IQ" sz="3600" dirty="0"/>
              <a:t>استخدام </a:t>
            </a:r>
            <a:r>
              <a:rPr lang="ar-IQ" sz="3600" dirty="0" smtClean="0"/>
              <a:t>الكومبيوتر </a:t>
            </a:r>
            <a:r>
              <a:rPr lang="ar-IQ" sz="3600" dirty="0"/>
              <a:t>وتكنولوجيا المعلومات في عملية تقييم الأنشطة ذات الصلة </a:t>
            </a:r>
            <a:r>
              <a:rPr lang="ar-IQ" sz="3600" dirty="0" smtClean="0"/>
              <a:t>بالانشطه </a:t>
            </a:r>
            <a:r>
              <a:rPr lang="ar-IQ" sz="3600" dirty="0" smtClean="0"/>
              <a:t>الأكاديمية </a:t>
            </a:r>
            <a:r>
              <a:rPr lang="ar-IQ" sz="3600" dirty="0"/>
              <a:t>مستخدما في ذلك الوسائط المتعددة وبإجراء التعزيز المباشر ويطلق عليها الاختبارات المحوسبة</a:t>
            </a:r>
          </a:p>
          <a:p>
            <a:pPr marL="571500" indent="-571500" algn="just">
              <a:buFont typeface="Arial" pitchFamily="34" charset="0"/>
              <a:buChar char="•"/>
            </a:pPr>
            <a:r>
              <a:rPr lang="ar-IQ" sz="3600" dirty="0"/>
              <a:t>هي إحدى تقنيات الحاسب الآلي التي يمكن توظيفها للتغلب على بعض الصعوبات التي يمكن أن تعيق تنفيذ الاختبارات التقليدية (الورقية)، أو توظيفها لتوفير قنوات أخرى لزيادة التحصيل العلمي لدى الطالب وترسيخ المعلومات، وتنمية مهارة التعلم الذاتي.</a:t>
            </a:r>
          </a:p>
          <a:p>
            <a:pPr marL="571500" indent="-571500" algn="just">
              <a:buFont typeface="Arial" pitchFamily="34" charset="0"/>
              <a:buChar char="•"/>
            </a:pPr>
            <a:r>
              <a:rPr lang="ar-IQ" sz="3600" dirty="0"/>
              <a:t>هي نظام يسمح للطلاب لعمل الامتحانات باستخدام الكمبيوتر سواء على الانترنت أو من خلال شبكة خاصة بدلا من الامتحانات الخطية أو على الورق.</a:t>
            </a:r>
          </a:p>
        </p:txBody>
      </p:sp>
    </p:spTree>
    <p:extLst>
      <p:ext uri="{BB962C8B-B14F-4D97-AF65-F5344CB8AC3E}">
        <p14:creationId xmlns:p14="http://schemas.microsoft.com/office/powerpoint/2010/main" val="160321500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260648"/>
            <a:ext cx="7756263" cy="1363758"/>
          </a:xfrm>
          <a:solidFill>
            <a:schemeClr val="accent3"/>
          </a:solidFill>
        </p:spPr>
        <p:txBody>
          <a:bodyPr/>
          <a:lstStyle/>
          <a:p>
            <a:r>
              <a:rPr lang="ar-IQ" dirty="0"/>
              <a:t>اهمية </a:t>
            </a:r>
            <a:r>
              <a:rPr lang="ar-IQ" dirty="0" smtClean="0"/>
              <a:t>الأمتحانات الإلكترونية </a:t>
            </a:r>
            <a:endParaRPr lang="ar-IQ" dirty="0"/>
          </a:p>
        </p:txBody>
      </p:sp>
      <p:sp>
        <p:nvSpPr>
          <p:cNvPr id="3" name="مستطيل 2"/>
          <p:cNvSpPr/>
          <p:nvPr/>
        </p:nvSpPr>
        <p:spPr>
          <a:xfrm>
            <a:off x="395536" y="1916832"/>
            <a:ext cx="8568952" cy="4832092"/>
          </a:xfrm>
          <a:prstGeom prst="rect">
            <a:avLst/>
          </a:prstGeom>
        </p:spPr>
        <p:txBody>
          <a:bodyPr wrap="square">
            <a:spAutoFit/>
          </a:bodyPr>
          <a:lstStyle/>
          <a:p>
            <a:pPr algn="just"/>
            <a:r>
              <a:rPr lang="ar-IQ" sz="4400" dirty="0"/>
              <a:t>1- بالنسبة للطالب تكمن اهميه </a:t>
            </a:r>
            <a:r>
              <a:rPr lang="ar-IQ" sz="4400" dirty="0" smtClean="0"/>
              <a:t>الأمتحانات </a:t>
            </a:r>
            <a:r>
              <a:rPr lang="ar-IQ" sz="4400" dirty="0"/>
              <a:t>الإلكترونية في سهوله اجراء </a:t>
            </a:r>
            <a:r>
              <a:rPr lang="ar-IQ" sz="4400" dirty="0" smtClean="0"/>
              <a:t>الأمتحان والحفاظ على صحة الطالب</a:t>
            </a:r>
            <a:endParaRPr lang="ar-IQ" sz="4400" dirty="0"/>
          </a:p>
          <a:p>
            <a:pPr algn="just"/>
            <a:r>
              <a:rPr lang="ar-IQ" sz="4400" dirty="0"/>
              <a:t>2- بالنسبة </a:t>
            </a:r>
            <a:r>
              <a:rPr lang="ar-IQ" sz="4400" dirty="0" smtClean="0"/>
              <a:t>للتدريسي </a:t>
            </a:r>
            <a:r>
              <a:rPr lang="ar-IQ" sz="4400" dirty="0"/>
              <a:t>تكمن اهميه لاختبارات الإلكترونية في تكوين بنك من الاسئلة خاص </a:t>
            </a:r>
            <a:r>
              <a:rPr lang="ar-IQ" sz="4400" dirty="0" smtClean="0"/>
              <a:t>بالمقرر أو المادة </a:t>
            </a:r>
            <a:r>
              <a:rPr lang="ar-IQ" sz="4400" dirty="0"/>
              <a:t>مما يساعد على تطوير وسهوله تصميم </a:t>
            </a:r>
            <a:r>
              <a:rPr lang="ar-IQ" sz="4400" dirty="0" smtClean="0"/>
              <a:t>الأمتحان والحفاظ على صحة التدريسي.</a:t>
            </a:r>
            <a:endParaRPr lang="ar-IQ" sz="4400" dirty="0"/>
          </a:p>
        </p:txBody>
      </p:sp>
    </p:spTree>
    <p:extLst>
      <p:ext uri="{BB962C8B-B14F-4D97-AF65-F5344CB8AC3E}">
        <p14:creationId xmlns:p14="http://schemas.microsoft.com/office/powerpoint/2010/main" val="11803005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45" y="260648"/>
            <a:ext cx="8533951"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6355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a:solidFill>
            <a:schemeClr val="accent3"/>
          </a:solidFill>
        </p:spPr>
        <p:txBody>
          <a:bodyPr/>
          <a:lstStyle/>
          <a:p>
            <a:r>
              <a:rPr lang="ar-IQ" b="1" dirty="0">
                <a:solidFill>
                  <a:srgbClr val="FF0000"/>
                </a:solidFill>
              </a:rPr>
              <a:t>اهداف الأمتحانات الإلكترونية</a:t>
            </a:r>
          </a:p>
        </p:txBody>
      </p:sp>
      <p:sp>
        <p:nvSpPr>
          <p:cNvPr id="3" name="مستطيل 2"/>
          <p:cNvSpPr/>
          <p:nvPr/>
        </p:nvSpPr>
        <p:spPr>
          <a:xfrm>
            <a:off x="107504" y="980728"/>
            <a:ext cx="8928992" cy="6186309"/>
          </a:xfrm>
          <a:prstGeom prst="rect">
            <a:avLst/>
          </a:prstGeom>
        </p:spPr>
        <p:txBody>
          <a:bodyPr wrap="square">
            <a:spAutoFit/>
          </a:bodyPr>
          <a:lstStyle/>
          <a:p>
            <a:pPr algn="just"/>
            <a:r>
              <a:rPr lang="ar-IQ" sz="3600" dirty="0" smtClean="0"/>
              <a:t>1- </a:t>
            </a:r>
            <a:r>
              <a:rPr lang="ar-IQ" sz="4000" dirty="0" smtClean="0"/>
              <a:t>قياس </a:t>
            </a:r>
            <a:r>
              <a:rPr lang="ar-IQ" sz="4000" dirty="0"/>
              <a:t>أداء المتعلم وذلك بضبط أساليب تقييم الطالب وتطويرها من خلال التعلم الالكتروني القائم على تقنية المعلومات والاتصالات الحديثة لتسهيل عملية تقييم الطلاب وتحويل هذه العملية من الطرق التقليدية إلى الطرق الالكترونية الآلية </a:t>
            </a:r>
            <a:r>
              <a:rPr lang="ar-IQ" sz="4000" dirty="0" smtClean="0"/>
              <a:t>.</a:t>
            </a:r>
            <a:endParaRPr lang="ar-IQ" sz="4000" dirty="0"/>
          </a:p>
          <a:p>
            <a:pPr algn="just"/>
            <a:r>
              <a:rPr lang="ar-IQ" sz="4000" dirty="0" smtClean="0"/>
              <a:t>2- كشف </a:t>
            </a:r>
            <a:r>
              <a:rPr lang="ar-IQ" sz="4000" dirty="0"/>
              <a:t>جوانب القوه والضعف لدى الطالب في نواح مختلفة</a:t>
            </a:r>
          </a:p>
          <a:p>
            <a:pPr algn="just"/>
            <a:r>
              <a:rPr lang="ar-IQ" sz="4000" dirty="0" smtClean="0"/>
              <a:t> 3- تطوير </a:t>
            </a:r>
            <a:r>
              <a:rPr lang="ar-IQ" sz="4000" dirty="0"/>
              <a:t>وتحسين نوعيه التعليم والتعلم</a:t>
            </a:r>
          </a:p>
          <a:p>
            <a:pPr algn="just"/>
            <a:r>
              <a:rPr lang="ar-IQ" sz="4000" dirty="0" smtClean="0"/>
              <a:t>4- معرفه </a:t>
            </a:r>
            <a:r>
              <a:rPr lang="ar-IQ" sz="4000" dirty="0"/>
              <a:t>مستوى الطلاب وتصنيفهم الى مجموعات</a:t>
            </a:r>
          </a:p>
          <a:p>
            <a:pPr algn="just"/>
            <a:r>
              <a:rPr lang="ar-IQ" sz="3600" dirty="0"/>
              <a:t> </a:t>
            </a:r>
            <a:r>
              <a:rPr lang="ar-IQ" sz="3600" dirty="0" smtClean="0"/>
              <a:t> </a:t>
            </a:r>
            <a:endParaRPr lang="ar-IQ" sz="3600" dirty="0"/>
          </a:p>
        </p:txBody>
      </p:sp>
    </p:spTree>
    <p:extLst>
      <p:ext uri="{BB962C8B-B14F-4D97-AF65-F5344CB8AC3E}">
        <p14:creationId xmlns:p14="http://schemas.microsoft.com/office/powerpoint/2010/main" val="143476674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548680"/>
            <a:ext cx="8280920" cy="3785652"/>
          </a:xfrm>
          <a:prstGeom prst="rect">
            <a:avLst/>
          </a:prstGeom>
        </p:spPr>
        <p:txBody>
          <a:bodyPr wrap="square">
            <a:spAutoFit/>
          </a:bodyPr>
          <a:lstStyle/>
          <a:p>
            <a:r>
              <a:rPr lang="ar-IQ" sz="4000" dirty="0" smtClean="0"/>
              <a:t>5- تسهيل </a:t>
            </a:r>
            <a:r>
              <a:rPr lang="ar-IQ" sz="4000" dirty="0"/>
              <a:t>عمليه اجراء التحليلات الإحصائية</a:t>
            </a:r>
          </a:p>
          <a:p>
            <a:r>
              <a:rPr lang="ar-IQ" sz="4000" dirty="0" smtClean="0"/>
              <a:t>6- تحقيق </a:t>
            </a:r>
            <a:r>
              <a:rPr lang="ar-IQ" sz="4000" dirty="0"/>
              <a:t>المساواة بين </a:t>
            </a:r>
            <a:r>
              <a:rPr lang="ar-IQ" sz="4000" dirty="0" smtClean="0"/>
              <a:t>الطلبة </a:t>
            </a:r>
            <a:r>
              <a:rPr lang="ar-IQ" sz="4000" dirty="0"/>
              <a:t>مع مراعاة </a:t>
            </a:r>
            <a:r>
              <a:rPr lang="ar-IQ" sz="4000" dirty="0" smtClean="0"/>
              <a:t>الفروق </a:t>
            </a:r>
            <a:r>
              <a:rPr lang="ar-IQ" sz="4000" dirty="0"/>
              <a:t>الفردية</a:t>
            </a:r>
          </a:p>
          <a:p>
            <a:r>
              <a:rPr lang="ar-IQ" sz="4000" dirty="0" smtClean="0"/>
              <a:t>7-توفير </a:t>
            </a:r>
            <a:r>
              <a:rPr lang="ar-IQ" sz="4000" dirty="0"/>
              <a:t>الوقت والجهد والمال لدى </a:t>
            </a:r>
            <a:r>
              <a:rPr lang="ar-IQ" sz="4000" dirty="0" smtClean="0"/>
              <a:t>التدريسي</a:t>
            </a:r>
            <a:endParaRPr lang="ar-IQ" sz="4000" dirty="0"/>
          </a:p>
          <a:p>
            <a:r>
              <a:rPr lang="ar-IQ" sz="4000" dirty="0" smtClean="0"/>
              <a:t>8-تنشيط </a:t>
            </a:r>
            <a:r>
              <a:rPr lang="ar-IQ" sz="4000" dirty="0"/>
              <a:t>الدافعية للتعلم</a:t>
            </a:r>
          </a:p>
          <a:p>
            <a:r>
              <a:rPr lang="ar-IQ" sz="4000" dirty="0"/>
              <a:t> </a:t>
            </a:r>
            <a:r>
              <a:rPr lang="ar-IQ" sz="4000" dirty="0" smtClean="0"/>
              <a:t>9- تحقيق </a:t>
            </a:r>
            <a:r>
              <a:rPr lang="ar-IQ" sz="4000" dirty="0"/>
              <a:t>السرعة والدقة في النتائج</a:t>
            </a:r>
          </a:p>
        </p:txBody>
      </p:sp>
    </p:spTree>
    <p:extLst>
      <p:ext uri="{BB962C8B-B14F-4D97-AF65-F5344CB8AC3E}">
        <p14:creationId xmlns:p14="http://schemas.microsoft.com/office/powerpoint/2010/main" val="317472827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008112"/>
          </a:xfrm>
          <a:solidFill>
            <a:schemeClr val="accent3"/>
          </a:solidFill>
        </p:spPr>
        <p:txBody>
          <a:bodyPr/>
          <a:lstStyle/>
          <a:p>
            <a:r>
              <a:rPr lang="ar-IQ" dirty="0"/>
              <a:t>مميزات </a:t>
            </a:r>
            <a:r>
              <a:rPr lang="ar-IQ" dirty="0" smtClean="0"/>
              <a:t>الأمتحانات </a:t>
            </a:r>
            <a:r>
              <a:rPr lang="ar-IQ" dirty="0"/>
              <a:t>الإلكترونية</a:t>
            </a:r>
          </a:p>
        </p:txBody>
      </p:sp>
      <p:sp>
        <p:nvSpPr>
          <p:cNvPr id="3" name="مستطيل 2"/>
          <p:cNvSpPr/>
          <p:nvPr/>
        </p:nvSpPr>
        <p:spPr>
          <a:xfrm>
            <a:off x="251520" y="1556792"/>
            <a:ext cx="8640960" cy="5128255"/>
          </a:xfrm>
          <a:prstGeom prst="rect">
            <a:avLst/>
          </a:prstGeom>
        </p:spPr>
        <p:txBody>
          <a:bodyPr wrap="square">
            <a:spAutoFit/>
          </a:bodyPr>
          <a:lstStyle/>
          <a:p>
            <a:pPr algn="just"/>
            <a:r>
              <a:rPr lang="ar-IQ" sz="3600" dirty="0" smtClean="0"/>
              <a:t>1- توفيرأنواع </a:t>
            </a:r>
            <a:r>
              <a:rPr lang="ar-IQ" sz="3600" dirty="0"/>
              <a:t>جديدة من الأسئلة والتي تشمل الوسائط المتعددة</a:t>
            </a:r>
          </a:p>
          <a:p>
            <a:pPr algn="just"/>
            <a:r>
              <a:rPr lang="ar-IQ" sz="3600" dirty="0"/>
              <a:t>2 – توفير تغذية راجعة وتعزيز فوري وبأشكال </a:t>
            </a:r>
            <a:r>
              <a:rPr lang="ar-IQ" sz="3600" dirty="0" smtClean="0"/>
              <a:t>مختلفة.</a:t>
            </a:r>
            <a:endParaRPr lang="ar-IQ" sz="3600" dirty="0"/>
          </a:p>
          <a:p>
            <a:pPr algn="just"/>
            <a:r>
              <a:rPr lang="ar-IQ" sz="3600" dirty="0"/>
              <a:t>3 – توافر الأدوات المساعدة أثناء </a:t>
            </a:r>
            <a:r>
              <a:rPr lang="ar-IQ" sz="3600" dirty="0" smtClean="0"/>
              <a:t>الأمتحان</a:t>
            </a:r>
            <a:endParaRPr lang="ar-IQ" sz="3600" dirty="0"/>
          </a:p>
          <a:p>
            <a:pPr algn="just"/>
            <a:r>
              <a:rPr lang="ar-IQ" sz="3600" dirty="0"/>
              <a:t>4 – تطوير </a:t>
            </a:r>
            <a:r>
              <a:rPr lang="ar-IQ" sz="3600" dirty="0" smtClean="0"/>
              <a:t>نظام الأمتحانات</a:t>
            </a:r>
            <a:endParaRPr lang="ar-IQ" sz="3600" dirty="0"/>
          </a:p>
          <a:p>
            <a:pPr algn="just"/>
            <a:r>
              <a:rPr lang="ar-IQ" sz="3600" dirty="0"/>
              <a:t>5 – توزيع نتائج </a:t>
            </a:r>
            <a:r>
              <a:rPr lang="ar-IQ" sz="3600" dirty="0" smtClean="0"/>
              <a:t>الامتحان مباشراً</a:t>
            </a:r>
            <a:endParaRPr lang="ar-IQ" sz="3600" dirty="0"/>
          </a:p>
          <a:p>
            <a:pPr algn="just"/>
            <a:r>
              <a:rPr lang="ar-IQ" sz="3600" dirty="0"/>
              <a:t>6 – سهولة استخدام البيانات</a:t>
            </a:r>
          </a:p>
          <a:p>
            <a:pPr algn="just"/>
            <a:r>
              <a:rPr lang="ar-IQ" sz="3600" dirty="0"/>
              <a:t>7 – المرونة في تقديم </a:t>
            </a:r>
            <a:r>
              <a:rPr lang="ar-IQ" sz="3600" dirty="0" smtClean="0"/>
              <a:t>الامتحانات</a:t>
            </a:r>
            <a:endParaRPr lang="ar-IQ" sz="3600" dirty="0"/>
          </a:p>
          <a:p>
            <a:pPr algn="just"/>
            <a:r>
              <a:rPr lang="ar-IQ" sz="3600" dirty="0"/>
              <a:t>8 – يمكن إعداد صور متكافئة من </a:t>
            </a:r>
            <a:r>
              <a:rPr lang="ar-IQ" sz="3600" dirty="0" smtClean="0"/>
              <a:t>الامتحان </a:t>
            </a:r>
            <a:r>
              <a:rPr lang="ar-IQ" sz="3600" dirty="0"/>
              <a:t>الواحد بسهولة</a:t>
            </a:r>
          </a:p>
        </p:txBody>
      </p:sp>
    </p:spTree>
    <p:extLst>
      <p:ext uri="{BB962C8B-B14F-4D97-AF65-F5344CB8AC3E}">
        <p14:creationId xmlns:p14="http://schemas.microsoft.com/office/powerpoint/2010/main" val="3816516314"/>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202</TotalTime>
  <Words>922</Words>
  <Application>Microsoft Office PowerPoint</Application>
  <PresentationFormat>عرض على الشاشة (3:4)‏</PresentationFormat>
  <Paragraphs>106</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غلاف فني</vt:lpstr>
      <vt:lpstr>قلق الطلبة من الأمتحانات الألكترونية    الأسباب والحلول الجزء الثاني</vt:lpstr>
      <vt:lpstr>عرض تقديمي في PowerPoint</vt:lpstr>
      <vt:lpstr>مفهوم الأمتحانات الإلكترونية </vt:lpstr>
      <vt:lpstr>عرض تقديمي في PowerPoint</vt:lpstr>
      <vt:lpstr>اهمية الأمتحانات الإلكترونية </vt:lpstr>
      <vt:lpstr>عرض تقديمي في PowerPoint</vt:lpstr>
      <vt:lpstr>اهداف الأمتحانات الإلكترونية</vt:lpstr>
      <vt:lpstr>عرض تقديمي في PowerPoint</vt:lpstr>
      <vt:lpstr>مميزات الأمتحانات الإلكترونية</vt:lpstr>
      <vt:lpstr>عرض تقديمي في PowerPoint</vt:lpstr>
      <vt:lpstr>عرض تقديمي في PowerPoint</vt:lpstr>
      <vt:lpstr>عرض تقديمي في PowerPoint</vt:lpstr>
      <vt:lpstr>عرض تقديمي في PowerPoint</vt:lpstr>
      <vt:lpstr>  جوانب قصور في الأمتحانات الإلكترونية</vt:lpstr>
      <vt:lpstr>عرض تقديمي في PowerPoint</vt:lpstr>
      <vt:lpstr>عناصر بناء ونجاح الأمتحانات الإلكترونية</vt:lpstr>
      <vt:lpstr>متطلبات اعداد ونجاح الامتحانات الإلكترونية</vt:lpstr>
      <vt:lpstr>مراحل تصميم الأمتحانات الإلكترونية</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قلق الطلبة من الأمتحانات الألكترونية   الأسباب والحلول الجزء الثاني</dc:title>
  <dc:creator>almadar</dc:creator>
  <cp:lastModifiedBy>almadar</cp:lastModifiedBy>
  <cp:revision>16</cp:revision>
  <dcterms:created xsi:type="dcterms:W3CDTF">2020-06-09T19:24:11Z</dcterms:created>
  <dcterms:modified xsi:type="dcterms:W3CDTF">2020-06-14T08:39:36Z</dcterms:modified>
</cp:coreProperties>
</file>