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04" r:id="rId3"/>
    <p:sldId id="257" r:id="rId4"/>
    <p:sldId id="298" r:id="rId5"/>
    <p:sldId id="258" r:id="rId6"/>
    <p:sldId id="302" r:id="rId7"/>
    <p:sldId id="303" r:id="rId8"/>
    <p:sldId id="259" r:id="rId9"/>
    <p:sldId id="260" r:id="rId10"/>
    <p:sldId id="301" r:id="rId11"/>
    <p:sldId id="267" r:id="rId12"/>
    <p:sldId id="299" r:id="rId13"/>
    <p:sldId id="261" r:id="rId14"/>
    <p:sldId id="305" r:id="rId15"/>
    <p:sldId id="273" r:id="rId16"/>
    <p:sldId id="297" r:id="rId17"/>
    <p:sldId id="262" r:id="rId18"/>
    <p:sldId id="263" r:id="rId19"/>
    <p:sldId id="264" r:id="rId20"/>
    <p:sldId id="265" r:id="rId21"/>
    <p:sldId id="266" r:id="rId22"/>
    <p:sldId id="300"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23/10/1441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23/10/1441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23/10/1441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dir="r"/>
  </p:transition>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2592288"/>
          </a:xfrm>
        </p:spPr>
        <p:txBody>
          <a:bodyPr>
            <a:noAutofit/>
          </a:bodyPr>
          <a:lstStyle/>
          <a:p>
            <a:r>
              <a:rPr lang="ar-IQ" sz="4800" b="1" dirty="0">
                <a:solidFill>
                  <a:srgbClr val="FF0000"/>
                </a:solidFill>
              </a:rPr>
              <a:t>قلق الطلبة من الأمتحانات الألكترونية </a:t>
            </a:r>
            <a:r>
              <a:rPr lang="ar-IQ" sz="4800" b="1" dirty="0" smtClean="0">
                <a:solidFill>
                  <a:srgbClr val="FF0000"/>
                </a:solidFill>
              </a:rPr>
              <a:t>  </a:t>
            </a:r>
            <a:r>
              <a:rPr lang="ar-IQ" sz="4800" b="1" dirty="0">
                <a:solidFill>
                  <a:srgbClr val="FF0000"/>
                </a:solidFill>
              </a:rPr>
              <a:t>الأسباب </a:t>
            </a:r>
            <a:r>
              <a:rPr lang="ar-IQ" sz="4800" b="1" dirty="0" smtClean="0">
                <a:solidFill>
                  <a:srgbClr val="FF0000"/>
                </a:solidFill>
              </a:rPr>
              <a:t>والحلول</a:t>
            </a:r>
            <a:br>
              <a:rPr lang="ar-IQ" sz="4800" b="1" dirty="0" smtClean="0">
                <a:solidFill>
                  <a:srgbClr val="FF0000"/>
                </a:solidFill>
              </a:rPr>
            </a:br>
            <a:r>
              <a:rPr lang="ar-IQ" sz="2800" b="1" dirty="0" smtClean="0">
                <a:solidFill>
                  <a:srgbClr val="FF0000"/>
                </a:solidFill>
              </a:rPr>
              <a:t>الجزء الأول</a:t>
            </a:r>
            <a:endParaRPr lang="ar-IQ" sz="2800" b="1" dirty="0">
              <a:solidFill>
                <a:srgbClr val="FF0000"/>
              </a:solidFill>
            </a:endParaRPr>
          </a:p>
        </p:txBody>
      </p:sp>
      <p:sp>
        <p:nvSpPr>
          <p:cNvPr id="3" name="عنوان فرعي 2"/>
          <p:cNvSpPr>
            <a:spLocks noGrp="1"/>
          </p:cNvSpPr>
          <p:nvPr>
            <p:ph type="subTitle" idx="1"/>
          </p:nvPr>
        </p:nvSpPr>
        <p:spPr>
          <a:xfrm>
            <a:off x="971600" y="3573016"/>
            <a:ext cx="7344816" cy="2065784"/>
          </a:xfrm>
        </p:spPr>
        <p:txBody>
          <a:bodyPr>
            <a:noAutofit/>
          </a:bodyPr>
          <a:lstStyle/>
          <a:p>
            <a:r>
              <a:rPr lang="ar-IQ" sz="3600" b="1" dirty="0" smtClean="0">
                <a:solidFill>
                  <a:srgbClr val="FFFF00"/>
                </a:solidFill>
              </a:rPr>
              <a:t>أعداد</a:t>
            </a:r>
          </a:p>
          <a:p>
            <a:r>
              <a:rPr lang="ar-IQ" sz="3600" b="1" dirty="0" smtClean="0">
                <a:solidFill>
                  <a:srgbClr val="FFFF00"/>
                </a:solidFill>
              </a:rPr>
              <a:t>أ.م.د</a:t>
            </a:r>
            <a:r>
              <a:rPr lang="ar-IQ" sz="3600" b="1" dirty="0">
                <a:solidFill>
                  <a:srgbClr val="FFFF00"/>
                </a:solidFill>
              </a:rPr>
              <a:t>. علي محسن ياس العامري </a:t>
            </a:r>
            <a:endParaRPr lang="ar-IQ" sz="3600" b="1" dirty="0" smtClean="0">
              <a:solidFill>
                <a:srgbClr val="FFFF00"/>
              </a:solidFill>
            </a:endParaRPr>
          </a:p>
          <a:p>
            <a:r>
              <a:rPr lang="ar-IQ" sz="3600" b="1" dirty="0" smtClean="0">
                <a:solidFill>
                  <a:srgbClr val="FFFF00"/>
                </a:solidFill>
              </a:rPr>
              <a:t>قسم الأرشاد النفسي والتوجيه التربوي</a:t>
            </a:r>
          </a:p>
          <a:p>
            <a:r>
              <a:rPr lang="ar-IQ" sz="3600" b="1" dirty="0" smtClean="0">
                <a:solidFill>
                  <a:srgbClr val="FFFF00"/>
                </a:solidFill>
              </a:rPr>
              <a:t>كلية التربية الأساسية  / الجامعة المستنصرية</a:t>
            </a:r>
            <a:endParaRPr lang="ar-IQ" sz="3600" b="1" dirty="0">
              <a:solidFill>
                <a:srgbClr val="FFFF00"/>
              </a:solidFill>
            </a:endParaRPr>
          </a:p>
        </p:txBody>
      </p:sp>
    </p:spTree>
    <p:extLst>
      <p:ext uri="{BB962C8B-B14F-4D97-AF65-F5344CB8AC3E}">
        <p14:creationId xmlns:p14="http://schemas.microsoft.com/office/powerpoint/2010/main" val="2531611950"/>
      </p:ext>
    </p:extLst>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61817" cy="58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879947"/>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7864" y="284219"/>
            <a:ext cx="7756263" cy="1054250"/>
          </a:xfrm>
          <a:solidFill>
            <a:schemeClr val="accent3"/>
          </a:solidFill>
        </p:spPr>
        <p:txBody>
          <a:bodyPr/>
          <a:lstStyle/>
          <a:p>
            <a:r>
              <a:rPr lang="ar-IQ" b="1" dirty="0">
                <a:solidFill>
                  <a:srgbClr val="FF0000"/>
                </a:solidFill>
              </a:rPr>
              <a:t>مصادر قلق الامتحان</a:t>
            </a:r>
          </a:p>
        </p:txBody>
      </p:sp>
      <p:sp>
        <p:nvSpPr>
          <p:cNvPr id="3" name="مستطيل 2"/>
          <p:cNvSpPr/>
          <p:nvPr/>
        </p:nvSpPr>
        <p:spPr>
          <a:xfrm>
            <a:off x="323528" y="1340768"/>
            <a:ext cx="8424936" cy="4154984"/>
          </a:xfrm>
          <a:prstGeom prst="rect">
            <a:avLst/>
          </a:prstGeom>
        </p:spPr>
        <p:txBody>
          <a:bodyPr wrap="square">
            <a:spAutoFit/>
          </a:bodyPr>
          <a:lstStyle/>
          <a:p>
            <a:pPr algn="just"/>
            <a:r>
              <a:rPr lang="ar-IQ" sz="4400" dirty="0" smtClean="0">
                <a:cs typeface="+mj-cs"/>
              </a:rPr>
              <a:t>1- طموحات </a:t>
            </a:r>
            <a:r>
              <a:rPr lang="ar-IQ" sz="4400" dirty="0">
                <a:cs typeface="+mj-cs"/>
              </a:rPr>
              <a:t>وتوقعات واهتمامات بالأسرة.</a:t>
            </a:r>
          </a:p>
          <a:p>
            <a:pPr algn="just"/>
            <a:r>
              <a:rPr lang="ar-IQ" sz="4400" dirty="0">
                <a:cs typeface="+mj-cs"/>
              </a:rPr>
              <a:t>2. استعداد الطالب نفسه.</a:t>
            </a:r>
          </a:p>
          <a:p>
            <a:pPr algn="just"/>
            <a:r>
              <a:rPr lang="ar-IQ" sz="4400" dirty="0">
                <a:cs typeface="+mj-cs"/>
              </a:rPr>
              <a:t>3. </a:t>
            </a:r>
            <a:r>
              <a:rPr lang="ar-IQ" sz="4400" dirty="0" smtClean="0">
                <a:cs typeface="+mj-cs"/>
              </a:rPr>
              <a:t> التدريسي  </a:t>
            </a:r>
            <a:r>
              <a:rPr lang="ar-IQ" sz="4400" dirty="0">
                <a:cs typeface="+mj-cs"/>
              </a:rPr>
              <a:t>وطرائق </a:t>
            </a:r>
            <a:r>
              <a:rPr lang="ar-IQ" sz="4400" dirty="0" smtClean="0">
                <a:cs typeface="+mj-cs"/>
              </a:rPr>
              <a:t>التدريس المتبعة.</a:t>
            </a:r>
            <a:endParaRPr lang="ar-IQ" sz="4400" dirty="0">
              <a:cs typeface="+mj-cs"/>
            </a:endParaRPr>
          </a:p>
          <a:p>
            <a:pPr algn="just"/>
            <a:r>
              <a:rPr lang="ar-IQ" sz="4400" dirty="0">
                <a:cs typeface="+mj-cs"/>
              </a:rPr>
              <a:t>4. طرائق التقويم المتبعة والظروف المحيطة بالامتحانات.</a:t>
            </a:r>
          </a:p>
          <a:p>
            <a:pPr algn="just"/>
            <a:r>
              <a:rPr lang="ar-IQ" sz="4400" dirty="0">
                <a:cs typeface="+mj-cs"/>
              </a:rPr>
              <a:t>5. عادات الدراسة </a:t>
            </a:r>
            <a:r>
              <a:rPr lang="ar-IQ" sz="4400" dirty="0" smtClean="0">
                <a:cs typeface="+mj-cs"/>
              </a:rPr>
              <a:t>السيئة.  </a:t>
            </a:r>
            <a:endParaRPr lang="ar-IQ" sz="4400" dirty="0">
              <a:cs typeface="+mj-cs"/>
            </a:endParaRPr>
          </a:p>
        </p:txBody>
      </p:sp>
    </p:spTree>
    <p:extLst>
      <p:ext uri="{BB962C8B-B14F-4D97-AF65-F5344CB8AC3E}">
        <p14:creationId xmlns:p14="http://schemas.microsoft.com/office/powerpoint/2010/main" val="3064209911"/>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63" y="116632"/>
            <a:ext cx="844028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96523"/>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435766"/>
          </a:xfrm>
          <a:solidFill>
            <a:schemeClr val="accent3"/>
          </a:solidFill>
        </p:spPr>
        <p:txBody>
          <a:bodyPr/>
          <a:lstStyle/>
          <a:p>
            <a:r>
              <a:rPr lang="ar-IQ" b="1" dirty="0">
                <a:solidFill>
                  <a:srgbClr val="FF0000"/>
                </a:solidFill>
              </a:rPr>
              <a:t>مكونات قلق </a:t>
            </a:r>
            <a:r>
              <a:rPr lang="ar-IQ" b="1" dirty="0" smtClean="0">
                <a:solidFill>
                  <a:srgbClr val="FF0000"/>
                </a:solidFill>
              </a:rPr>
              <a:t>الامتحان </a:t>
            </a:r>
            <a:endParaRPr lang="ar-IQ" b="1" dirty="0">
              <a:solidFill>
                <a:srgbClr val="FF0000"/>
              </a:solidFill>
            </a:endParaRPr>
          </a:p>
        </p:txBody>
      </p:sp>
      <p:sp>
        <p:nvSpPr>
          <p:cNvPr id="3" name="مستطيل 2"/>
          <p:cNvSpPr/>
          <p:nvPr/>
        </p:nvSpPr>
        <p:spPr>
          <a:xfrm>
            <a:off x="179512" y="1484784"/>
            <a:ext cx="8784976" cy="5632311"/>
          </a:xfrm>
          <a:prstGeom prst="rect">
            <a:avLst/>
          </a:prstGeom>
        </p:spPr>
        <p:txBody>
          <a:bodyPr wrap="square">
            <a:spAutoFit/>
          </a:bodyPr>
          <a:lstStyle/>
          <a:p>
            <a:pPr marL="571500" indent="-571500" algn="just">
              <a:buFont typeface="Arial" pitchFamily="34" charset="0"/>
              <a:buChar char="•"/>
            </a:pPr>
            <a:r>
              <a:rPr lang="ar-IQ" sz="3600" dirty="0" smtClean="0">
                <a:cs typeface="+mj-cs"/>
              </a:rPr>
              <a:t> المكون المعرفي:حيث </a:t>
            </a:r>
            <a:r>
              <a:rPr lang="ar-IQ" sz="3600" dirty="0">
                <a:cs typeface="+mj-cs"/>
              </a:rPr>
              <a:t>ينشغل الفرد بالتفكير في تبعات الفشل، مثـل فقـدان المكانة والتقدير، وهذا يمثل سمة القلق</a:t>
            </a:r>
            <a:r>
              <a:rPr lang="ar-IQ" sz="3600" dirty="0" smtClean="0">
                <a:cs typeface="+mj-cs"/>
              </a:rPr>
              <a:t>.</a:t>
            </a:r>
            <a:endParaRPr lang="ar-IQ" sz="3600" dirty="0">
              <a:cs typeface="+mj-cs"/>
            </a:endParaRPr>
          </a:p>
          <a:p>
            <a:pPr marL="571500" indent="-571500" algn="just">
              <a:buFont typeface="Arial" pitchFamily="34" charset="0"/>
              <a:buChar char="•"/>
            </a:pPr>
            <a:r>
              <a:rPr lang="ar-IQ" sz="3600" dirty="0" smtClean="0">
                <a:cs typeface="+mj-cs"/>
              </a:rPr>
              <a:t> المكون الانفعالي:حيث </a:t>
            </a:r>
            <a:r>
              <a:rPr lang="ar-IQ" sz="3600" dirty="0">
                <a:cs typeface="+mj-cs"/>
              </a:rPr>
              <a:t>يشعر الفرد بالضيق والتـوتر والهلـع </a:t>
            </a:r>
            <a:r>
              <a:rPr lang="ar-IQ" sz="3600" dirty="0" smtClean="0">
                <a:cs typeface="+mj-cs"/>
              </a:rPr>
              <a:t>مـن الامتحانات، وبالإضافة </a:t>
            </a:r>
            <a:r>
              <a:rPr lang="ar-IQ" sz="3600" dirty="0" smtClean="0">
                <a:cs typeface="+mj-cs"/>
              </a:rPr>
              <a:t>إلى </a:t>
            </a:r>
            <a:r>
              <a:rPr lang="ar-IQ" sz="3600" dirty="0">
                <a:cs typeface="+mj-cs"/>
              </a:rPr>
              <a:t>مصاحبات </a:t>
            </a:r>
            <a:r>
              <a:rPr lang="ar-IQ" sz="3600" dirty="0" smtClean="0">
                <a:cs typeface="+mj-cs"/>
              </a:rPr>
              <a:t>فسيولوجية ، </a:t>
            </a:r>
            <a:r>
              <a:rPr lang="ar-IQ" sz="3600" dirty="0">
                <a:cs typeface="+mj-cs"/>
              </a:rPr>
              <a:t>وهذا يمثل حالة القلق </a:t>
            </a:r>
            <a:r>
              <a:rPr lang="ar-IQ" sz="3600" dirty="0" smtClean="0">
                <a:cs typeface="+mj-cs"/>
              </a:rPr>
              <a:t> </a:t>
            </a:r>
            <a:endParaRPr lang="ar-IQ" sz="3600" dirty="0">
              <a:cs typeface="+mj-cs"/>
            </a:endParaRPr>
          </a:p>
          <a:p>
            <a:pPr marL="571500" indent="-571500" algn="just">
              <a:buFont typeface="Arial" pitchFamily="34" charset="0"/>
              <a:buChar char="•"/>
            </a:pPr>
            <a:r>
              <a:rPr lang="ar-IQ" sz="3600" dirty="0" smtClean="0">
                <a:cs typeface="+mj-cs"/>
              </a:rPr>
              <a:t> المكون السلوكي: </a:t>
            </a:r>
            <a:r>
              <a:rPr lang="ar-IQ" sz="3600" dirty="0">
                <a:cs typeface="+mj-cs"/>
              </a:rPr>
              <a:t>( المكون العقلي الذي يؤثر </a:t>
            </a:r>
            <a:r>
              <a:rPr lang="ar-IQ" sz="3600" dirty="0" smtClean="0">
                <a:cs typeface="+mj-cs"/>
              </a:rPr>
              <a:t>على </a:t>
            </a:r>
            <a:r>
              <a:rPr lang="ar-IQ" sz="3600" dirty="0">
                <a:cs typeface="+mj-cs"/>
              </a:rPr>
              <a:t>أداء </a:t>
            </a:r>
            <a:r>
              <a:rPr lang="ar-IQ" sz="3600" dirty="0" smtClean="0">
                <a:cs typeface="+mj-cs"/>
              </a:rPr>
              <a:t>الطالب </a:t>
            </a:r>
            <a:r>
              <a:rPr lang="ar-IQ" sz="3600" dirty="0">
                <a:cs typeface="+mj-cs"/>
              </a:rPr>
              <a:t>) فهي المسئولة عن تقليص الأداء </a:t>
            </a:r>
            <a:r>
              <a:rPr lang="ar-IQ" sz="3600" dirty="0" smtClean="0">
                <a:cs typeface="+mj-cs"/>
              </a:rPr>
              <a:t>لدى الطالب </a:t>
            </a:r>
            <a:r>
              <a:rPr lang="ar-IQ" sz="3600" dirty="0">
                <a:cs typeface="+mj-cs"/>
              </a:rPr>
              <a:t>بما تبعثه في كثير من الأحيان من استجابات لا تكون مناسبة</a:t>
            </a:r>
            <a:r>
              <a:rPr lang="ar-IQ" sz="3600" dirty="0" smtClean="0">
                <a:cs typeface="+mj-cs"/>
              </a:rPr>
              <a:t>.</a:t>
            </a:r>
            <a:endParaRPr lang="ar-IQ" sz="3600" dirty="0">
              <a:cs typeface="+mj-cs"/>
            </a:endParaRPr>
          </a:p>
        </p:txBody>
      </p:sp>
    </p:spTree>
    <p:extLst>
      <p:ext uri="{BB962C8B-B14F-4D97-AF65-F5344CB8AC3E}">
        <p14:creationId xmlns:p14="http://schemas.microsoft.com/office/powerpoint/2010/main" val="3388907885"/>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347864" y="548680"/>
            <a:ext cx="2858616" cy="141845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المكون المعرفي</a:t>
            </a:r>
          </a:p>
          <a:p>
            <a:pPr algn="ctr"/>
            <a:r>
              <a:rPr lang="ar-IQ" b="1" dirty="0" smtClean="0">
                <a:solidFill>
                  <a:schemeClr val="tx1"/>
                </a:solidFill>
              </a:rPr>
              <a:t>الأفكار السلبية </a:t>
            </a:r>
            <a:endParaRPr lang="ar-IQ" b="1" dirty="0">
              <a:solidFill>
                <a:schemeClr val="tx1"/>
              </a:solidFill>
            </a:endParaRPr>
          </a:p>
        </p:txBody>
      </p:sp>
      <p:sp>
        <p:nvSpPr>
          <p:cNvPr id="3" name="مستطيل مستدير الزوايا 2"/>
          <p:cNvSpPr/>
          <p:nvPr/>
        </p:nvSpPr>
        <p:spPr>
          <a:xfrm>
            <a:off x="6622195" y="3120352"/>
            <a:ext cx="2066528" cy="10683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المكون النفسي الأنفعالي</a:t>
            </a:r>
          </a:p>
          <a:p>
            <a:pPr algn="ctr"/>
            <a:r>
              <a:rPr lang="ar-IQ" b="1" dirty="0" smtClean="0">
                <a:solidFill>
                  <a:schemeClr val="tx1"/>
                </a:solidFill>
              </a:rPr>
              <a:t> نقص </a:t>
            </a:r>
            <a:r>
              <a:rPr lang="ar-IQ" b="1" dirty="0">
                <a:solidFill>
                  <a:schemeClr val="tx1"/>
                </a:solidFill>
              </a:rPr>
              <a:t>الثقة بالنفس والارتباك والخوف والعصبية الشديدة </a:t>
            </a:r>
          </a:p>
        </p:txBody>
      </p:sp>
      <p:sp>
        <p:nvSpPr>
          <p:cNvPr id="4" name="مستطيل مستدير الزوايا 3"/>
          <p:cNvSpPr/>
          <p:nvPr/>
        </p:nvSpPr>
        <p:spPr>
          <a:xfrm>
            <a:off x="570622" y="3087917"/>
            <a:ext cx="2088232" cy="11331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المكون السلوكي </a:t>
            </a:r>
          </a:p>
          <a:p>
            <a:pPr algn="ctr"/>
            <a:r>
              <a:rPr lang="ar-IQ" b="1" dirty="0" smtClean="0">
                <a:solidFill>
                  <a:schemeClr val="tx1"/>
                </a:solidFill>
              </a:rPr>
              <a:t>الغش ، مخالفة الألتزام بالزي ، عدم أحترام التعليمات الأمتحانية</a:t>
            </a:r>
            <a:endParaRPr lang="ar-IQ" b="1" dirty="0">
              <a:solidFill>
                <a:schemeClr val="tx1"/>
              </a:solidFill>
            </a:endParaRPr>
          </a:p>
        </p:txBody>
      </p:sp>
      <p:sp>
        <p:nvSpPr>
          <p:cNvPr id="5" name="شكل بيضاوي 4"/>
          <p:cNvSpPr/>
          <p:nvPr/>
        </p:nvSpPr>
        <p:spPr>
          <a:xfrm>
            <a:off x="3285568" y="5297059"/>
            <a:ext cx="249857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002060"/>
                </a:solidFill>
              </a:rPr>
              <a:t>قلق الأمتحاني</a:t>
            </a:r>
            <a:endParaRPr lang="ar-IQ" sz="2400" b="1" dirty="0">
              <a:solidFill>
                <a:srgbClr val="002060"/>
              </a:solidFill>
            </a:endParaRPr>
          </a:p>
        </p:txBody>
      </p:sp>
      <p:sp>
        <p:nvSpPr>
          <p:cNvPr id="6" name="مستطيل مستدير الزوايا 5"/>
          <p:cNvSpPr/>
          <p:nvPr/>
        </p:nvSpPr>
        <p:spPr>
          <a:xfrm>
            <a:off x="3634919" y="3164552"/>
            <a:ext cx="2055676" cy="10565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المكون الفسيلوجي</a:t>
            </a:r>
          </a:p>
          <a:p>
            <a:pPr algn="ctr"/>
            <a:r>
              <a:rPr lang="ar-IQ" b="1" dirty="0" smtClean="0">
                <a:solidFill>
                  <a:schemeClr val="tx1"/>
                </a:solidFill>
              </a:rPr>
              <a:t> الغثيان </a:t>
            </a:r>
            <a:r>
              <a:rPr lang="ar-IQ" b="1" dirty="0">
                <a:solidFill>
                  <a:schemeClr val="tx1"/>
                </a:solidFill>
              </a:rPr>
              <a:t>والإغماء وتصبب العرق وارتعاش اليدين</a:t>
            </a:r>
          </a:p>
        </p:txBody>
      </p:sp>
      <p:sp>
        <p:nvSpPr>
          <p:cNvPr id="7" name="سهم للأسفل 6"/>
          <p:cNvSpPr/>
          <p:nvPr/>
        </p:nvSpPr>
        <p:spPr>
          <a:xfrm>
            <a:off x="4534856" y="2109509"/>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سهم للأسفل 7"/>
          <p:cNvSpPr/>
          <p:nvPr/>
        </p:nvSpPr>
        <p:spPr>
          <a:xfrm rot="19888342">
            <a:off x="6083699" y="202346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سهم للأسفل 8"/>
          <p:cNvSpPr/>
          <p:nvPr/>
        </p:nvSpPr>
        <p:spPr>
          <a:xfrm rot="1988885">
            <a:off x="2975586" y="2029098"/>
            <a:ext cx="484632" cy="10137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سهم للأسفل 9"/>
          <p:cNvSpPr/>
          <p:nvPr/>
        </p:nvSpPr>
        <p:spPr>
          <a:xfrm rot="2089075">
            <a:off x="5862506" y="3952604"/>
            <a:ext cx="484632" cy="165703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سهم للأسفل 10"/>
          <p:cNvSpPr/>
          <p:nvPr/>
        </p:nvSpPr>
        <p:spPr>
          <a:xfrm>
            <a:off x="4292540" y="4250627"/>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للأسفل 11"/>
          <p:cNvSpPr/>
          <p:nvPr/>
        </p:nvSpPr>
        <p:spPr>
          <a:xfrm rot="18939697">
            <a:off x="2863291" y="4007871"/>
            <a:ext cx="484632" cy="15449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سهم إلى اليمين 12"/>
          <p:cNvSpPr/>
          <p:nvPr/>
        </p:nvSpPr>
        <p:spPr>
          <a:xfrm rot="10800000">
            <a:off x="5784144" y="3470087"/>
            <a:ext cx="68027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سهم إلى اليمين 13"/>
          <p:cNvSpPr/>
          <p:nvPr/>
        </p:nvSpPr>
        <p:spPr>
          <a:xfrm rot="10800000">
            <a:off x="2733485" y="3412185"/>
            <a:ext cx="69296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465021180"/>
      </p:ext>
    </p:extLst>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0"/>
            <a:ext cx="7756263" cy="1624406"/>
          </a:xfrm>
          <a:solidFill>
            <a:schemeClr val="accent3"/>
          </a:solidFill>
        </p:spPr>
        <p:txBody>
          <a:bodyPr/>
          <a:lstStyle/>
          <a:p>
            <a:r>
              <a:rPr lang="ar-IQ" b="1" dirty="0" smtClean="0">
                <a:solidFill>
                  <a:srgbClr val="FF0000"/>
                </a:solidFill>
              </a:rPr>
              <a:t>التفسيرالنظري للقلق الأمتحاني</a:t>
            </a:r>
            <a:endParaRPr lang="ar-IQ" b="1" dirty="0">
              <a:solidFill>
                <a:srgbClr val="FF0000"/>
              </a:solidFill>
            </a:endParaRPr>
          </a:p>
        </p:txBody>
      </p:sp>
      <p:sp>
        <p:nvSpPr>
          <p:cNvPr id="3" name="مستطيل 2"/>
          <p:cNvSpPr/>
          <p:nvPr/>
        </p:nvSpPr>
        <p:spPr>
          <a:xfrm>
            <a:off x="107504" y="1484784"/>
            <a:ext cx="8712968" cy="6247864"/>
          </a:xfrm>
          <a:prstGeom prst="rect">
            <a:avLst/>
          </a:prstGeom>
        </p:spPr>
        <p:txBody>
          <a:bodyPr wrap="square">
            <a:spAutoFit/>
          </a:bodyPr>
          <a:lstStyle/>
          <a:p>
            <a:pPr algn="just"/>
            <a:r>
              <a:rPr lang="ar-IQ" sz="4000" dirty="0" smtClean="0">
                <a:cs typeface="+mj-cs"/>
              </a:rPr>
              <a:t> </a:t>
            </a:r>
            <a:r>
              <a:rPr lang="ar-IQ" sz="4000" b="1" dirty="0" smtClean="0">
                <a:solidFill>
                  <a:srgbClr val="FF0000"/>
                </a:solidFill>
                <a:cs typeface="+mj-cs"/>
              </a:rPr>
              <a:t> يعتبر </a:t>
            </a:r>
            <a:r>
              <a:rPr lang="ar-IQ" sz="4000" b="1" dirty="0">
                <a:solidFill>
                  <a:srgbClr val="FF0000"/>
                </a:solidFill>
                <a:cs typeface="+mj-cs"/>
              </a:rPr>
              <a:t>قلق الامتحان وليد عملية التفاعل بين العوامل الشخصية للفرد، وبين عوامل الموقف الاختباري</a:t>
            </a:r>
            <a:r>
              <a:rPr lang="ar-IQ" sz="4000" dirty="0">
                <a:cs typeface="+mj-cs"/>
              </a:rPr>
              <a:t>. وتجتمع هذه العوامل لتدعم المكونات المعرفية التي بدورها تحفز المكونات </a:t>
            </a:r>
            <a:r>
              <a:rPr lang="ar-IQ" sz="4000" dirty="0" smtClean="0">
                <a:cs typeface="+mj-cs"/>
              </a:rPr>
              <a:t>الانفعالية ، </a:t>
            </a:r>
            <a:r>
              <a:rPr lang="ar-IQ" sz="4000" dirty="0">
                <a:cs typeface="+mj-cs"/>
              </a:rPr>
              <a:t>وتظهر بعض المظاهر </a:t>
            </a:r>
            <a:r>
              <a:rPr lang="ar-IQ" sz="4000" dirty="0" smtClean="0">
                <a:cs typeface="+mj-cs"/>
              </a:rPr>
              <a:t>النفسية ، </a:t>
            </a:r>
            <a:r>
              <a:rPr lang="ar-IQ" sz="4000" dirty="0">
                <a:cs typeface="+mj-cs"/>
              </a:rPr>
              <a:t>كنقص الثقة بالنفس والارتباك والخوف والعصبية </a:t>
            </a:r>
            <a:r>
              <a:rPr lang="ar-IQ" sz="4000" dirty="0" smtClean="0">
                <a:cs typeface="+mj-cs"/>
              </a:rPr>
              <a:t>الشديدة ، وبعض </a:t>
            </a:r>
            <a:r>
              <a:rPr lang="ar-IQ" sz="4000" dirty="0">
                <a:cs typeface="+mj-cs"/>
              </a:rPr>
              <a:t>المظاهر الفسيولوجية، كالغثيان والإغماء وتصبب العرق وارتعاش اليدين وكلها وسائل تكيف سلبية يلجا إليها </a:t>
            </a:r>
            <a:r>
              <a:rPr lang="ar-IQ" sz="4000" dirty="0" smtClean="0">
                <a:cs typeface="+mj-cs"/>
              </a:rPr>
              <a:t> الطالب </a:t>
            </a:r>
            <a:r>
              <a:rPr lang="ar-IQ" sz="4000" dirty="0">
                <a:cs typeface="+mj-cs"/>
              </a:rPr>
              <a:t>لتجنب موقف الامتحان</a:t>
            </a:r>
            <a:r>
              <a:rPr lang="ar-IQ" sz="4000" dirty="0" smtClean="0">
                <a:cs typeface="+mj-cs"/>
              </a:rPr>
              <a:t>.</a:t>
            </a:r>
            <a:endParaRPr lang="ar-IQ" sz="4000" dirty="0">
              <a:cs typeface="+mj-cs"/>
            </a:endParaRPr>
          </a:p>
          <a:p>
            <a:pPr algn="just"/>
            <a:r>
              <a:rPr lang="ar-IQ" sz="4000" dirty="0">
                <a:cs typeface="+mj-cs"/>
              </a:rPr>
              <a:t>  </a:t>
            </a:r>
            <a:r>
              <a:rPr lang="ar-IQ" sz="4000" b="1" dirty="0" smtClean="0">
                <a:solidFill>
                  <a:srgbClr val="FF0000"/>
                </a:solidFill>
                <a:cs typeface="+mj-cs"/>
              </a:rPr>
              <a:t> </a:t>
            </a:r>
            <a:endParaRPr lang="ar-IQ" sz="4000" dirty="0">
              <a:cs typeface="+mj-cs"/>
            </a:endParaRPr>
          </a:p>
        </p:txBody>
      </p:sp>
    </p:spTree>
    <p:extLst>
      <p:ext uri="{BB962C8B-B14F-4D97-AF65-F5344CB8AC3E}">
        <p14:creationId xmlns:p14="http://schemas.microsoft.com/office/powerpoint/2010/main" val="1588041730"/>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424936" cy="6186309"/>
          </a:xfrm>
          <a:prstGeom prst="rect">
            <a:avLst/>
          </a:prstGeom>
        </p:spPr>
        <p:txBody>
          <a:bodyPr wrap="square">
            <a:spAutoFit/>
          </a:bodyPr>
          <a:lstStyle/>
          <a:p>
            <a:pPr algn="just"/>
            <a:r>
              <a:rPr lang="ar-IQ" sz="4400" dirty="0"/>
              <a:t>وبالتالي فهو يمثل ظاهرة سلوكية وعقلية تجمع بين النمطين السلوكي الظاهر والعقلي المستتر، وله جانبين احدهما ايجابي ومحفز يدفع الطالب إلى تحقيق أداء أفضل، وبهذا فهو يعمل كدافع وظيفته استثارة الاستجابات المناسبة لموقف الامتحان. والجانب الآخر سلبي يعيق الطالب لبلوغ أهدافه، وبهذا فهو يعمل كمعوق لسلوك الطالب ويثير استجابات غير مناسبة لموقف الامتحان. </a:t>
            </a:r>
          </a:p>
        </p:txBody>
      </p:sp>
    </p:spTree>
    <p:extLst>
      <p:ext uri="{BB962C8B-B14F-4D97-AF65-F5344CB8AC3E}">
        <p14:creationId xmlns:p14="http://schemas.microsoft.com/office/powerpoint/2010/main" val="1463892251"/>
      </p:ext>
    </p:extLst>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507774"/>
          </a:xfrm>
          <a:solidFill>
            <a:schemeClr val="accent3"/>
          </a:solidFill>
        </p:spPr>
        <p:txBody>
          <a:bodyPr/>
          <a:lstStyle/>
          <a:p>
            <a:r>
              <a:rPr lang="ar-IQ" b="1" dirty="0">
                <a:solidFill>
                  <a:srgbClr val="FF0000"/>
                </a:solidFill>
              </a:rPr>
              <a:t>عوامل </a:t>
            </a:r>
            <a:r>
              <a:rPr lang="ar-IQ" b="1" dirty="0" smtClean="0">
                <a:solidFill>
                  <a:srgbClr val="FF0000"/>
                </a:solidFill>
              </a:rPr>
              <a:t>قلق الامتحان</a:t>
            </a:r>
            <a:endParaRPr lang="ar-IQ" b="1" dirty="0">
              <a:solidFill>
                <a:srgbClr val="FF0000"/>
              </a:solidFill>
            </a:endParaRPr>
          </a:p>
        </p:txBody>
      </p:sp>
      <p:sp>
        <p:nvSpPr>
          <p:cNvPr id="3" name="مستطيل 2"/>
          <p:cNvSpPr/>
          <p:nvPr/>
        </p:nvSpPr>
        <p:spPr>
          <a:xfrm>
            <a:off x="539552" y="1340769"/>
            <a:ext cx="8064896" cy="5909310"/>
          </a:xfrm>
          <a:prstGeom prst="rect">
            <a:avLst/>
          </a:prstGeom>
        </p:spPr>
        <p:txBody>
          <a:bodyPr wrap="square">
            <a:spAutoFit/>
          </a:bodyPr>
          <a:lstStyle/>
          <a:p>
            <a:pPr marL="571500" indent="-571500" algn="just">
              <a:buFont typeface="Arial" pitchFamily="34" charset="0"/>
              <a:buChar char="•"/>
            </a:pPr>
            <a:r>
              <a:rPr lang="ar-IQ" sz="4000" dirty="0"/>
              <a:t>نقص الثقة بالنفس.</a:t>
            </a:r>
          </a:p>
          <a:p>
            <a:pPr marL="571500" indent="-571500" algn="just">
              <a:buFont typeface="Arial" pitchFamily="34" charset="0"/>
              <a:buChar char="•"/>
            </a:pPr>
            <a:r>
              <a:rPr lang="ar-IQ" sz="4000" dirty="0" smtClean="0"/>
              <a:t> الانفعالية</a:t>
            </a:r>
            <a:r>
              <a:rPr lang="ar-IQ" sz="4000" dirty="0"/>
              <a:t>: وهي الاستجابات غير الإرادية المصاحبة </a:t>
            </a:r>
            <a:r>
              <a:rPr lang="ar-IQ" sz="4000" dirty="0" smtClean="0"/>
              <a:t>للموقف الامتحاني  </a:t>
            </a:r>
          </a:p>
          <a:p>
            <a:pPr marL="571500" indent="-571500" algn="just">
              <a:buFont typeface="Arial" pitchFamily="34" charset="0"/>
              <a:buChar char="•"/>
            </a:pPr>
            <a:r>
              <a:rPr lang="ar-IQ" sz="4000" dirty="0" smtClean="0"/>
              <a:t>  </a:t>
            </a:r>
            <a:r>
              <a:rPr lang="ar-IQ" sz="4000" dirty="0"/>
              <a:t>الخوف والرهبة من </a:t>
            </a:r>
            <a:r>
              <a:rPr lang="ar-IQ" sz="4000" dirty="0" smtClean="0"/>
              <a:t>الامتحان.</a:t>
            </a:r>
            <a:endParaRPr lang="ar-IQ" sz="4000" dirty="0"/>
          </a:p>
          <a:p>
            <a:pPr marL="571500" indent="-571500" algn="just">
              <a:buFont typeface="Arial" pitchFamily="34" charset="0"/>
              <a:buChar char="•"/>
            </a:pPr>
            <a:r>
              <a:rPr lang="ar-IQ" sz="4000" dirty="0" smtClean="0"/>
              <a:t>  </a:t>
            </a:r>
            <a:r>
              <a:rPr lang="ar-IQ" sz="4000" dirty="0"/>
              <a:t>الضغط النفسي </a:t>
            </a:r>
            <a:r>
              <a:rPr lang="ar-IQ" sz="4000" dirty="0" smtClean="0"/>
              <a:t>للامتحان.</a:t>
            </a:r>
            <a:endParaRPr lang="ar-IQ" sz="4000" dirty="0"/>
          </a:p>
          <a:p>
            <a:pPr marL="571500" indent="-571500" algn="just">
              <a:buFont typeface="Arial" pitchFamily="34" charset="0"/>
              <a:buChar char="•"/>
            </a:pPr>
            <a:r>
              <a:rPr lang="ar-IQ" sz="4000" dirty="0" smtClean="0"/>
              <a:t> الخوف </a:t>
            </a:r>
            <a:r>
              <a:rPr lang="ar-IQ" sz="4000" dirty="0"/>
              <a:t>من </a:t>
            </a:r>
            <a:r>
              <a:rPr lang="ar-IQ" sz="4000" dirty="0" smtClean="0"/>
              <a:t>الامتحانات </a:t>
            </a:r>
            <a:r>
              <a:rPr lang="ar-IQ" sz="4000" dirty="0"/>
              <a:t>الشفوية المفاجئة.</a:t>
            </a:r>
          </a:p>
          <a:p>
            <a:pPr marL="571500" indent="-571500" algn="just">
              <a:buFont typeface="Arial" pitchFamily="34" charset="0"/>
              <a:buChar char="•"/>
            </a:pPr>
            <a:r>
              <a:rPr lang="ar-IQ" sz="4000" dirty="0" smtClean="0"/>
              <a:t> الصراع </a:t>
            </a:r>
            <a:r>
              <a:rPr lang="ar-IQ" sz="4000" dirty="0"/>
              <a:t>النفسي المصاحب </a:t>
            </a:r>
            <a:r>
              <a:rPr lang="ar-IQ" sz="4000" dirty="0" smtClean="0"/>
              <a:t>للامتحان.</a:t>
            </a:r>
            <a:endParaRPr lang="ar-IQ" sz="4000" dirty="0"/>
          </a:p>
          <a:p>
            <a:pPr marL="571500" indent="-571500" algn="just">
              <a:buFont typeface="Arial" pitchFamily="34" charset="0"/>
              <a:buChar char="•"/>
            </a:pPr>
            <a:r>
              <a:rPr lang="ar-IQ" sz="4000" dirty="0" smtClean="0"/>
              <a:t> الاضطرابات </a:t>
            </a:r>
            <a:r>
              <a:rPr lang="ar-IQ" sz="4000" dirty="0"/>
              <a:t>النفسية والجسمية المصاحبة </a:t>
            </a:r>
            <a:r>
              <a:rPr lang="ar-IQ" sz="4000" dirty="0" smtClean="0"/>
              <a:t>للامتحان.</a:t>
            </a:r>
            <a:endParaRPr lang="ar-IQ" sz="4000" dirty="0"/>
          </a:p>
          <a:p>
            <a:endParaRPr lang="ar-IQ" dirty="0"/>
          </a:p>
        </p:txBody>
      </p:sp>
    </p:spTree>
    <p:extLst>
      <p:ext uri="{BB962C8B-B14F-4D97-AF65-F5344CB8AC3E}">
        <p14:creationId xmlns:p14="http://schemas.microsoft.com/office/powerpoint/2010/main" val="823101016"/>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solidFill>
            <a:schemeClr val="accent3"/>
          </a:solidFill>
        </p:spPr>
        <p:txBody>
          <a:bodyPr/>
          <a:lstStyle/>
          <a:p>
            <a:r>
              <a:rPr lang="ar-IQ" b="1" dirty="0">
                <a:solidFill>
                  <a:srgbClr val="FF0000"/>
                </a:solidFill>
              </a:rPr>
              <a:t>أعراض ومظاهر قلق الامتحان</a:t>
            </a:r>
          </a:p>
        </p:txBody>
      </p:sp>
      <p:sp>
        <p:nvSpPr>
          <p:cNvPr id="3" name="مستطيل 2"/>
          <p:cNvSpPr/>
          <p:nvPr/>
        </p:nvSpPr>
        <p:spPr>
          <a:xfrm>
            <a:off x="179512" y="1124744"/>
            <a:ext cx="8784976" cy="6063198"/>
          </a:xfrm>
          <a:prstGeom prst="rect">
            <a:avLst/>
          </a:prstGeom>
        </p:spPr>
        <p:txBody>
          <a:bodyPr wrap="square">
            <a:spAutoFit/>
          </a:bodyPr>
          <a:lstStyle/>
          <a:p>
            <a:pPr algn="just"/>
            <a:r>
              <a:rPr lang="ar-IQ" sz="3200" dirty="0" smtClean="0"/>
              <a:t> هذه </a:t>
            </a:r>
            <a:r>
              <a:rPr lang="ar-IQ" sz="3200" dirty="0"/>
              <a:t>الأعراض والسلوكيات الفسيولوجية والانفعالية </a:t>
            </a:r>
            <a:r>
              <a:rPr lang="ar-IQ" sz="3200" dirty="0" smtClean="0"/>
              <a:t>والعقلية وسلوكية  </a:t>
            </a:r>
            <a:r>
              <a:rPr lang="ar-IQ" sz="3200" dirty="0"/>
              <a:t>تربك الطالب وتعيقه عن المهام الضـرورية للأداء الجيد في الامتحان </a:t>
            </a:r>
            <a:r>
              <a:rPr lang="ar-IQ" sz="3200" b="1" dirty="0">
                <a:solidFill>
                  <a:srgbClr val="FF0000"/>
                </a:solidFill>
              </a:rPr>
              <a:t>لكونها مرتبطة بوسيلة </a:t>
            </a:r>
            <a:r>
              <a:rPr lang="ar-IQ" sz="3200" b="1" dirty="0" smtClean="0">
                <a:solidFill>
                  <a:srgbClr val="FF0000"/>
                </a:solidFill>
              </a:rPr>
              <a:t>التقييم </a:t>
            </a:r>
            <a:r>
              <a:rPr lang="ar-IQ" sz="3200" dirty="0" smtClean="0"/>
              <a:t>، </a:t>
            </a:r>
            <a:r>
              <a:rPr lang="ar-IQ" sz="3200" dirty="0"/>
              <a:t>وقد تكون معززة من قبـل الأسـرة </a:t>
            </a:r>
            <a:r>
              <a:rPr lang="ar-IQ" sz="3200" dirty="0" smtClean="0"/>
              <a:t> </a:t>
            </a:r>
            <a:r>
              <a:rPr lang="ar-IQ" sz="3200" dirty="0"/>
              <a:t>باعتبار أن نتيجة الامتحان ستؤدي إلى مواقف مصيرية في مستقبل الطالب</a:t>
            </a:r>
            <a:r>
              <a:rPr lang="ar-IQ" sz="3200" dirty="0" smtClean="0"/>
              <a:t>.</a:t>
            </a:r>
            <a:endParaRPr lang="ar-IQ" sz="3200" dirty="0"/>
          </a:p>
          <a:p>
            <a:pPr algn="just"/>
            <a:r>
              <a:rPr lang="ar-IQ" sz="3200" dirty="0"/>
              <a:t>1.التوتر والأرق وفقدان الشهية، وتسلط بعض الأفكار </a:t>
            </a:r>
            <a:r>
              <a:rPr lang="ar-IQ" sz="3200" dirty="0" smtClean="0"/>
              <a:t>الوسواسية </a:t>
            </a:r>
            <a:r>
              <a:rPr lang="ar-IQ" sz="3200" dirty="0"/>
              <a:t>قبيل وأثناء ليالي الامتحان.</a:t>
            </a:r>
          </a:p>
          <a:p>
            <a:pPr algn="just"/>
            <a:r>
              <a:rPr lang="ar-IQ" sz="3200" dirty="0"/>
              <a:t>2. كثرة التفكير في الامتحانات والانشغال قبل وأثناء الامتحان في النتائج المترتبة عليها</a:t>
            </a:r>
          </a:p>
          <a:p>
            <a:pPr algn="just"/>
            <a:r>
              <a:rPr lang="ar-IQ" sz="3200" dirty="0"/>
              <a:t>3.تسارع خفقان القلب مع جفاف الحلق والشفتين وسرعة التنفس وتصبب العرق، وألم البطن والغشيان.</a:t>
            </a:r>
          </a:p>
          <a:p>
            <a:pPr algn="just"/>
            <a:r>
              <a:rPr lang="ar-IQ" sz="3200" dirty="0"/>
              <a:t>4.الشعور بالضيق النفسي الشديد قبل وأثناء تأدية الامتحان </a:t>
            </a:r>
            <a:r>
              <a:rPr lang="ar-IQ" sz="3600" dirty="0" smtClean="0"/>
              <a:t> </a:t>
            </a:r>
            <a:endParaRPr lang="ar-IQ" sz="3600" dirty="0"/>
          </a:p>
        </p:txBody>
      </p:sp>
    </p:spTree>
    <p:extLst>
      <p:ext uri="{BB962C8B-B14F-4D97-AF65-F5344CB8AC3E}">
        <p14:creationId xmlns:p14="http://schemas.microsoft.com/office/powerpoint/2010/main" val="3353298181"/>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740307"/>
          </a:xfrm>
          <a:prstGeom prst="rect">
            <a:avLst/>
          </a:prstGeom>
        </p:spPr>
        <p:txBody>
          <a:bodyPr wrap="square">
            <a:spAutoFit/>
          </a:bodyPr>
          <a:lstStyle/>
          <a:p>
            <a:pPr algn="just"/>
            <a:r>
              <a:rPr lang="ar-IQ" sz="3600" dirty="0" smtClean="0"/>
              <a:t>5-الخوف </a:t>
            </a:r>
            <a:r>
              <a:rPr lang="ar-IQ" sz="3600" dirty="0"/>
              <a:t>والرهبة من الامتحان والتوتر قبل الامتحان.</a:t>
            </a:r>
          </a:p>
          <a:p>
            <a:pPr algn="just"/>
            <a:r>
              <a:rPr lang="ar-IQ" sz="3600" dirty="0"/>
              <a:t>6.اضطراب العمليات العقلية كالانتباه والتركيز والتفكير.</a:t>
            </a:r>
          </a:p>
          <a:p>
            <a:pPr algn="just"/>
            <a:r>
              <a:rPr lang="ar-IQ" sz="3600" dirty="0"/>
              <a:t>7. الارتباك والتوتر ونقص الاستقرار والأرق ونقص الثقة بالنفس.</a:t>
            </a:r>
          </a:p>
          <a:p>
            <a:pPr algn="just"/>
            <a:r>
              <a:rPr lang="ar-IQ" sz="3600" dirty="0"/>
              <a:t>8. تشتت الانتباه وضعف القدرة </a:t>
            </a:r>
            <a:r>
              <a:rPr lang="ar-IQ" sz="3600" dirty="0" smtClean="0"/>
              <a:t>على </a:t>
            </a:r>
            <a:r>
              <a:rPr lang="ar-IQ" sz="3600" dirty="0"/>
              <a:t>التركيز واستدعاء المعلومات أثناء أداء الامتحان.</a:t>
            </a:r>
          </a:p>
          <a:p>
            <a:pPr algn="just"/>
            <a:r>
              <a:rPr lang="ar-IQ" sz="3600" dirty="0"/>
              <a:t>9.الرعب الانفعالي الذي يشعر فيه الطالب بأن عقله صفحة بيضاء، وأنه نسى ما ذاكر بمجرد الإطـلاع </a:t>
            </a:r>
            <a:r>
              <a:rPr lang="ar-IQ" sz="3600" dirty="0" smtClean="0"/>
              <a:t>على </a:t>
            </a:r>
            <a:r>
              <a:rPr lang="ar-IQ" sz="3600" dirty="0"/>
              <a:t>ورقة أسئلة الامتحان</a:t>
            </a:r>
          </a:p>
          <a:p>
            <a:pPr algn="just"/>
            <a:r>
              <a:rPr lang="ar-IQ" sz="3600" dirty="0"/>
              <a:t>10. وجود تداخل معرفي، يتمثل في أفكار سلبية غير مناسبة عن الامتحانات، ونقص إمكانية المعالجة المعرفية للمعلومات </a:t>
            </a:r>
            <a:r>
              <a:rPr lang="ar-IQ" sz="3600" dirty="0" smtClean="0"/>
              <a:t> </a:t>
            </a:r>
            <a:endParaRPr lang="ar-IQ" sz="3600" dirty="0"/>
          </a:p>
        </p:txBody>
      </p:sp>
    </p:spTree>
    <p:extLst>
      <p:ext uri="{BB962C8B-B14F-4D97-AF65-F5344CB8AC3E}">
        <p14:creationId xmlns:p14="http://schemas.microsoft.com/office/powerpoint/2010/main" val="1660999939"/>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solidFill>
        </p:spPr>
        <p:txBody>
          <a:bodyPr/>
          <a:lstStyle/>
          <a:p>
            <a:r>
              <a:rPr lang="ar-IQ" b="1" dirty="0" smtClean="0">
                <a:solidFill>
                  <a:srgbClr val="FF0000"/>
                </a:solidFill>
              </a:rPr>
              <a:t>أهداف الورشة</a:t>
            </a:r>
            <a:endParaRPr lang="ar-IQ" b="1" dirty="0">
              <a:solidFill>
                <a:srgbClr val="FF0000"/>
              </a:solidFill>
            </a:endParaRPr>
          </a:p>
        </p:txBody>
      </p:sp>
      <p:sp>
        <p:nvSpPr>
          <p:cNvPr id="3" name="مستطيل 2"/>
          <p:cNvSpPr/>
          <p:nvPr/>
        </p:nvSpPr>
        <p:spPr>
          <a:xfrm>
            <a:off x="179512" y="2060848"/>
            <a:ext cx="8712968" cy="4524315"/>
          </a:xfrm>
          <a:prstGeom prst="rect">
            <a:avLst/>
          </a:prstGeom>
        </p:spPr>
        <p:txBody>
          <a:bodyPr wrap="square">
            <a:spAutoFit/>
          </a:bodyPr>
          <a:lstStyle/>
          <a:p>
            <a:pPr algn="just"/>
            <a:r>
              <a:rPr lang="ar-IQ" dirty="0" smtClean="0"/>
              <a:t> </a:t>
            </a:r>
            <a:r>
              <a:rPr lang="ar-IQ" sz="3600" dirty="0" smtClean="0"/>
              <a:t>1- تعريف الطلبة بمعنى القلق الأمتحاني وأسبابه  ووانواغه ومصادره  وأثاره النفسية والأكاديمية.</a:t>
            </a:r>
          </a:p>
          <a:p>
            <a:pPr algn="just"/>
            <a:r>
              <a:rPr lang="ar-IQ" sz="3600" dirty="0" smtClean="0"/>
              <a:t>2- تعريف معنى الأمتحانات الألكترونية وأهميتها ومميزاتها وجوانب القصور فيها.</a:t>
            </a:r>
          </a:p>
          <a:p>
            <a:pPr algn="just"/>
            <a:r>
              <a:rPr lang="ar-IQ" sz="3600" dirty="0" smtClean="0"/>
              <a:t>3- التعرف على أسباب قلق الطلبة من الأمتحانات الألكترونية.</a:t>
            </a:r>
          </a:p>
          <a:p>
            <a:pPr algn="just"/>
            <a:r>
              <a:rPr lang="ar-IQ" sz="3600" dirty="0" smtClean="0"/>
              <a:t>4- التعرف على الحلول المقدمة لتبديد القلق والخوف لدى الطلبة.</a:t>
            </a:r>
            <a:endParaRPr lang="ar-IQ" sz="3600" dirty="0"/>
          </a:p>
        </p:txBody>
      </p:sp>
    </p:spTree>
    <p:extLst>
      <p:ext uri="{BB962C8B-B14F-4D97-AF65-F5344CB8AC3E}">
        <p14:creationId xmlns:p14="http://schemas.microsoft.com/office/powerpoint/2010/main" val="3996695789"/>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0"/>
            <a:ext cx="7756263" cy="1624406"/>
          </a:xfrm>
          <a:solidFill>
            <a:schemeClr val="accent3"/>
          </a:solidFill>
        </p:spPr>
        <p:txBody>
          <a:bodyPr/>
          <a:lstStyle/>
          <a:p>
            <a:r>
              <a:rPr lang="ar-IQ" b="1" dirty="0">
                <a:solidFill>
                  <a:srgbClr val="FF0000"/>
                </a:solidFill>
              </a:rPr>
              <a:t>أسباب قلق الامتحان</a:t>
            </a:r>
          </a:p>
        </p:txBody>
      </p:sp>
      <p:sp>
        <p:nvSpPr>
          <p:cNvPr id="3" name="مستطيل 2"/>
          <p:cNvSpPr/>
          <p:nvPr/>
        </p:nvSpPr>
        <p:spPr>
          <a:xfrm>
            <a:off x="179512" y="1268760"/>
            <a:ext cx="8784976" cy="5632311"/>
          </a:xfrm>
          <a:prstGeom prst="rect">
            <a:avLst/>
          </a:prstGeom>
        </p:spPr>
        <p:txBody>
          <a:bodyPr wrap="square">
            <a:spAutoFit/>
          </a:bodyPr>
          <a:lstStyle/>
          <a:p>
            <a:pPr algn="just"/>
            <a:r>
              <a:rPr lang="ar-IQ" sz="4000" dirty="0" smtClean="0"/>
              <a:t>1- نقص </a:t>
            </a:r>
            <a:r>
              <a:rPr lang="ar-IQ" sz="4000" dirty="0"/>
              <a:t>المعرفة </a:t>
            </a:r>
            <a:r>
              <a:rPr lang="ar-IQ" sz="4000" dirty="0" smtClean="0"/>
              <a:t>بالمواضيع </a:t>
            </a:r>
            <a:r>
              <a:rPr lang="ar-IQ" sz="4000" dirty="0"/>
              <a:t>الدراسية.</a:t>
            </a:r>
          </a:p>
          <a:p>
            <a:pPr algn="just"/>
            <a:r>
              <a:rPr lang="ar-IQ" sz="4000" dirty="0"/>
              <a:t>2. نقص الرغبة في النجاح والتفوق.</a:t>
            </a:r>
          </a:p>
          <a:p>
            <a:pPr algn="just"/>
            <a:r>
              <a:rPr lang="ar-IQ" sz="4000" dirty="0"/>
              <a:t>3. وجود مشكلات في تعلم المعلومات أو تنظيمها أو مراجعتها قبل الامتحان، أو استدعائها في موقف الامتحان ذاته.</a:t>
            </a:r>
          </a:p>
          <a:p>
            <a:pPr algn="just"/>
            <a:r>
              <a:rPr lang="ar-IQ" sz="4000" dirty="0"/>
              <a:t>4. ارتباط الامتحان بخبرة الفشل في حياة الطالب، وتكرار مرات الفشل.</a:t>
            </a:r>
          </a:p>
          <a:p>
            <a:pPr algn="just"/>
            <a:r>
              <a:rPr lang="ar-IQ" sz="4000" dirty="0"/>
              <a:t>5. قصور في الاستعداد للامتحان كما يجب، وقصور في مهارات اخذ الامتحان.</a:t>
            </a:r>
          </a:p>
        </p:txBody>
      </p:sp>
    </p:spTree>
    <p:extLst>
      <p:ext uri="{BB962C8B-B14F-4D97-AF65-F5344CB8AC3E}">
        <p14:creationId xmlns:p14="http://schemas.microsoft.com/office/powerpoint/2010/main" val="2410498820"/>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0"/>
            <a:ext cx="8784976" cy="6063198"/>
          </a:xfrm>
          <a:prstGeom prst="rect">
            <a:avLst/>
          </a:prstGeom>
        </p:spPr>
        <p:txBody>
          <a:bodyPr wrap="square">
            <a:spAutoFit/>
          </a:bodyPr>
          <a:lstStyle/>
          <a:p>
            <a:pPr algn="just"/>
            <a:r>
              <a:rPr lang="ar-IQ" dirty="0"/>
              <a:t>6</a:t>
            </a:r>
            <a:r>
              <a:rPr lang="ar-IQ" sz="3600" dirty="0"/>
              <a:t>. </a:t>
            </a:r>
            <a:r>
              <a:rPr lang="ar-IQ" sz="3200" dirty="0"/>
              <a:t>التمركز حول الذات، ونقص الثقة بالنفس.</a:t>
            </a:r>
          </a:p>
          <a:p>
            <a:pPr algn="just"/>
            <a:r>
              <a:rPr lang="ar-IQ" sz="3200" dirty="0"/>
              <a:t>7. الاتجاهات </a:t>
            </a:r>
            <a:r>
              <a:rPr lang="ar-IQ" sz="3200" dirty="0" smtClean="0"/>
              <a:t>السلبية لدى الطلبة.</a:t>
            </a:r>
            <a:endParaRPr lang="ar-IQ" sz="3200" dirty="0"/>
          </a:p>
          <a:p>
            <a:pPr algn="just"/>
            <a:r>
              <a:rPr lang="ar-IQ" sz="3200" dirty="0"/>
              <a:t>8. صعوبة الامتحانات والشعور بان المستقبل يتوقف </a:t>
            </a:r>
            <a:r>
              <a:rPr lang="ar-IQ" sz="3200" dirty="0" smtClean="0"/>
              <a:t>على </a:t>
            </a:r>
            <a:r>
              <a:rPr lang="ar-IQ" sz="3200" dirty="0"/>
              <a:t>الامتحانات.</a:t>
            </a:r>
          </a:p>
          <a:p>
            <a:pPr algn="just"/>
            <a:r>
              <a:rPr lang="ar-IQ" sz="3200" dirty="0"/>
              <a:t>9. الضغوط </a:t>
            </a:r>
            <a:r>
              <a:rPr lang="ar-IQ" sz="3200" dirty="0" smtClean="0"/>
              <a:t>البيئية ، </a:t>
            </a:r>
            <a:r>
              <a:rPr lang="ar-IQ" sz="3200" dirty="0"/>
              <a:t>وخاصة الأسرية، لتحقيق </a:t>
            </a:r>
            <a:r>
              <a:rPr lang="ar-IQ" sz="3200" dirty="0" smtClean="0"/>
              <a:t>مستوى </a:t>
            </a:r>
            <a:r>
              <a:rPr lang="ar-IQ" sz="3200" dirty="0"/>
              <a:t>طموح لا يتناسب مع قدرات الطالب.</a:t>
            </a:r>
          </a:p>
          <a:p>
            <a:pPr algn="just"/>
            <a:r>
              <a:rPr lang="ar-IQ" sz="3200" dirty="0"/>
              <a:t>10. الضغوط المباشرة، حين يتعرض الطالب للتهديد أو يواجه الفشل.</a:t>
            </a:r>
          </a:p>
          <a:p>
            <a:pPr algn="just"/>
            <a:r>
              <a:rPr lang="ar-IQ" sz="3200" dirty="0"/>
              <a:t>11. محاولة إرضاء الوالدين </a:t>
            </a:r>
            <a:r>
              <a:rPr lang="ar-IQ" sz="3200" dirty="0" smtClean="0"/>
              <a:t> </a:t>
            </a:r>
            <a:r>
              <a:rPr lang="ar-IQ" sz="3200" dirty="0"/>
              <a:t>والمنافسة مع الرفاق.</a:t>
            </a:r>
          </a:p>
          <a:p>
            <a:pPr algn="just"/>
            <a:r>
              <a:rPr lang="ar-IQ" sz="3200" dirty="0"/>
              <a:t>12. اكتساب قلق الامتحان حين يقترن بمثيرات منفرة مثل </a:t>
            </a:r>
            <a:r>
              <a:rPr lang="ar-IQ" sz="3200" b="1" dirty="0">
                <a:solidFill>
                  <a:srgbClr val="FF0000"/>
                </a:solidFill>
              </a:rPr>
              <a:t>التقييم الاجتماعي السالب</a:t>
            </a:r>
            <a:r>
              <a:rPr lang="ar-IQ" sz="3200" dirty="0"/>
              <a:t>، والمصاحبات الفسيولوجية غير السارة.</a:t>
            </a:r>
          </a:p>
          <a:p>
            <a:pPr algn="just"/>
            <a:r>
              <a:rPr lang="ar-IQ" sz="3200" dirty="0"/>
              <a:t>13. العجز المتعلم وتوقع الفشل ونقص السيطرة </a:t>
            </a:r>
            <a:r>
              <a:rPr lang="ar-IQ" sz="3200" dirty="0" smtClean="0"/>
              <a:t> </a:t>
            </a:r>
            <a:endParaRPr lang="ar-IQ" sz="3200" dirty="0"/>
          </a:p>
        </p:txBody>
      </p:sp>
    </p:spTree>
    <p:extLst>
      <p:ext uri="{BB962C8B-B14F-4D97-AF65-F5344CB8AC3E}">
        <p14:creationId xmlns:p14="http://schemas.microsoft.com/office/powerpoint/2010/main" val="2498633568"/>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3175"/>
            <a:ext cx="9034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175447"/>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496944" cy="1435766"/>
          </a:xfrm>
          <a:solidFill>
            <a:schemeClr val="accent3"/>
          </a:solidFill>
        </p:spPr>
        <p:txBody>
          <a:bodyPr/>
          <a:lstStyle/>
          <a:p>
            <a:r>
              <a:rPr lang="ar-IQ" b="1" dirty="0">
                <a:solidFill>
                  <a:srgbClr val="FF0000"/>
                </a:solidFill>
              </a:rPr>
              <a:t> تعريف قلق الامتحان</a:t>
            </a:r>
          </a:p>
        </p:txBody>
      </p:sp>
      <p:sp>
        <p:nvSpPr>
          <p:cNvPr id="3" name="مستطيل 2"/>
          <p:cNvSpPr/>
          <p:nvPr/>
        </p:nvSpPr>
        <p:spPr>
          <a:xfrm>
            <a:off x="179512" y="1844824"/>
            <a:ext cx="8784976" cy="5078313"/>
          </a:xfrm>
          <a:prstGeom prst="rect">
            <a:avLst/>
          </a:prstGeom>
        </p:spPr>
        <p:txBody>
          <a:bodyPr wrap="square">
            <a:spAutoFit/>
          </a:bodyPr>
          <a:lstStyle/>
          <a:p>
            <a:pPr marL="285750" indent="-285750" algn="just">
              <a:buFont typeface="Arial" pitchFamily="34" charset="0"/>
              <a:buChar char="•"/>
            </a:pPr>
            <a:r>
              <a:rPr lang="ar-IQ" dirty="0" smtClean="0"/>
              <a:t> </a:t>
            </a:r>
            <a:r>
              <a:rPr lang="ar-IQ" sz="3600" dirty="0" smtClean="0">
                <a:cs typeface="+mj-cs"/>
              </a:rPr>
              <a:t>هو </a:t>
            </a:r>
            <a:r>
              <a:rPr lang="ar-IQ" sz="3600" dirty="0">
                <a:cs typeface="+mj-cs"/>
              </a:rPr>
              <a:t>نوع من </a:t>
            </a:r>
            <a:r>
              <a:rPr lang="ar-IQ" sz="3600" dirty="0" smtClean="0">
                <a:cs typeface="+mj-cs"/>
              </a:rPr>
              <a:t>أنواع القلق </a:t>
            </a:r>
            <a:r>
              <a:rPr lang="ar-IQ" sz="3600" dirty="0">
                <a:cs typeface="+mj-cs"/>
              </a:rPr>
              <a:t>المرتبط بمواقف الامتحان حيث تثير هذه المواقف في </a:t>
            </a:r>
            <a:r>
              <a:rPr lang="ar-IQ" sz="3600" dirty="0" smtClean="0">
                <a:cs typeface="+mj-cs"/>
              </a:rPr>
              <a:t>الطالب </a:t>
            </a:r>
            <a:r>
              <a:rPr lang="ar-IQ" sz="3600" dirty="0">
                <a:cs typeface="+mj-cs"/>
              </a:rPr>
              <a:t>شعوراً بالانزعـاج والانفعالية وهي حالة انفعالية وجدانية ،</a:t>
            </a:r>
            <a:r>
              <a:rPr lang="ar-IQ" sz="3600" dirty="0" smtClean="0">
                <a:cs typeface="+mj-cs"/>
              </a:rPr>
              <a:t> </a:t>
            </a:r>
            <a:r>
              <a:rPr lang="ar-IQ" sz="3600" dirty="0" smtClean="0">
                <a:cs typeface="+mj-cs"/>
              </a:rPr>
              <a:t>تظهر على</a:t>
            </a:r>
            <a:r>
              <a:rPr lang="ar-IQ" sz="3600" dirty="0" smtClean="0">
                <a:cs typeface="+mj-cs"/>
              </a:rPr>
              <a:t> </a:t>
            </a:r>
            <a:r>
              <a:rPr lang="ar-IQ" sz="3600" dirty="0" smtClean="0">
                <a:cs typeface="+mj-cs"/>
              </a:rPr>
              <a:t>الطالب </a:t>
            </a:r>
            <a:r>
              <a:rPr lang="ar-IQ" sz="3600" dirty="0">
                <a:cs typeface="+mj-cs"/>
              </a:rPr>
              <a:t>في الموقف السـابق </a:t>
            </a:r>
            <a:r>
              <a:rPr lang="ar-IQ" sz="3600" dirty="0" smtClean="0">
                <a:cs typeface="+mj-cs"/>
              </a:rPr>
              <a:t>للامتحـان ، </a:t>
            </a:r>
            <a:r>
              <a:rPr lang="ar-IQ" sz="3600" dirty="0">
                <a:cs typeface="+mj-cs"/>
              </a:rPr>
              <a:t>أو موقـف الامتحان ذاته وتتسم هذه الحالة بالشعور بالتوتر </a:t>
            </a:r>
            <a:r>
              <a:rPr lang="ar-IQ" sz="3600" dirty="0" smtClean="0">
                <a:cs typeface="+mj-cs"/>
              </a:rPr>
              <a:t>والقلق والخوف </a:t>
            </a:r>
            <a:r>
              <a:rPr lang="ar-IQ" sz="3600" dirty="0">
                <a:cs typeface="+mj-cs"/>
              </a:rPr>
              <a:t>من </a:t>
            </a:r>
            <a:r>
              <a:rPr lang="ar-IQ" sz="3600" dirty="0" smtClean="0">
                <a:cs typeface="+mj-cs"/>
              </a:rPr>
              <a:t>الامتحان.</a:t>
            </a:r>
            <a:endParaRPr lang="ar-IQ" sz="3600" dirty="0">
              <a:cs typeface="+mj-cs"/>
            </a:endParaRPr>
          </a:p>
          <a:p>
            <a:pPr marL="571500" indent="-571500" algn="just">
              <a:buFont typeface="Arial" pitchFamily="34" charset="0"/>
              <a:buChar char="•"/>
            </a:pPr>
            <a:r>
              <a:rPr lang="ar-IQ" sz="3600" dirty="0" smtClean="0">
                <a:cs typeface="+mj-cs"/>
              </a:rPr>
              <a:t>  بأنه </a:t>
            </a:r>
            <a:r>
              <a:rPr lang="ar-IQ" sz="3600" dirty="0">
                <a:cs typeface="+mj-cs"/>
              </a:rPr>
              <a:t>حالة يمر بها الطالب نتيجة الزيادة في درجـة الخوف والتوتر أثناء المرور بموقف </a:t>
            </a:r>
            <a:r>
              <a:rPr lang="ar-IQ" sz="3600" dirty="0" smtClean="0">
                <a:cs typeface="+mj-cs"/>
              </a:rPr>
              <a:t>الامتحان، </a:t>
            </a:r>
            <a:r>
              <a:rPr lang="ar-IQ" sz="3600" dirty="0">
                <a:cs typeface="+mj-cs"/>
              </a:rPr>
              <a:t>وكذلك الاضطراب في النـواحي الانفعاليـة والمعرفيـة والفسيولوجية.</a:t>
            </a:r>
          </a:p>
        </p:txBody>
      </p:sp>
    </p:spTree>
    <p:extLst>
      <p:ext uri="{BB962C8B-B14F-4D97-AF65-F5344CB8AC3E}">
        <p14:creationId xmlns:p14="http://schemas.microsoft.com/office/powerpoint/2010/main" val="3378548376"/>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28"/>
            <a:ext cx="8568952" cy="63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7054"/>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496944" cy="5632311"/>
          </a:xfrm>
          <a:prstGeom prst="rect">
            <a:avLst/>
          </a:prstGeom>
        </p:spPr>
        <p:txBody>
          <a:bodyPr wrap="square">
            <a:spAutoFit/>
          </a:bodyPr>
          <a:lstStyle/>
          <a:p>
            <a:pPr marL="571500" indent="-571500" algn="just">
              <a:buFont typeface="Arial" pitchFamily="34" charset="0"/>
              <a:buChar char="•"/>
            </a:pPr>
            <a:r>
              <a:rPr lang="ar-IQ" sz="3600" dirty="0" smtClean="0">
                <a:cs typeface="+mj-cs"/>
              </a:rPr>
              <a:t>سمة </a:t>
            </a:r>
            <a:r>
              <a:rPr lang="ar-IQ" sz="3600" dirty="0">
                <a:cs typeface="+mj-cs"/>
              </a:rPr>
              <a:t>شخصية في موقف محـدد ويتكـون مـن الانزعـاج والانفعالية، ويعرف الانزعاج بأنه اهتمام معرفي يتمثل في الخوف من الفشل بينما الحالة الانفعالية هـي ردود أفعال الجهاز </a:t>
            </a:r>
            <a:r>
              <a:rPr lang="ar-IQ" sz="3600" dirty="0" smtClean="0">
                <a:cs typeface="+mj-cs"/>
              </a:rPr>
              <a:t>العصبي </a:t>
            </a:r>
            <a:r>
              <a:rPr lang="ar-IQ" sz="3600" dirty="0">
                <a:cs typeface="+mj-cs"/>
              </a:rPr>
              <a:t>ويمثل هذين المكونين ( الانزعـاج ) و ( الانفعاليـة ) أبـرز عناصر قلق </a:t>
            </a:r>
            <a:r>
              <a:rPr lang="ar-IQ" sz="3600" dirty="0" smtClean="0">
                <a:cs typeface="+mj-cs"/>
              </a:rPr>
              <a:t>الامتحان</a:t>
            </a:r>
            <a:r>
              <a:rPr lang="ar-IQ" sz="3600" dirty="0" smtClean="0">
                <a:cs typeface="+mj-cs"/>
              </a:rPr>
              <a:t>. </a:t>
            </a:r>
            <a:endParaRPr lang="ar-IQ" sz="3600" dirty="0">
              <a:cs typeface="+mj-cs"/>
            </a:endParaRPr>
          </a:p>
          <a:p>
            <a:pPr marL="571500" indent="-571500" algn="just">
              <a:buFont typeface="Arial" pitchFamily="34" charset="0"/>
              <a:buChar char="•"/>
            </a:pPr>
            <a:r>
              <a:rPr lang="ar-IQ" sz="3600" dirty="0" smtClean="0">
                <a:cs typeface="+mj-cs"/>
              </a:rPr>
              <a:t>  يطلق </a:t>
            </a:r>
            <a:r>
              <a:rPr lang="ar-IQ" sz="3600" dirty="0">
                <a:cs typeface="+mj-cs"/>
              </a:rPr>
              <a:t>عليه قلق </a:t>
            </a:r>
            <a:r>
              <a:rPr lang="ar-IQ" sz="3600" dirty="0" smtClean="0">
                <a:cs typeface="+mj-cs"/>
              </a:rPr>
              <a:t>التحصيل أو قلق الأختبار </a:t>
            </a:r>
            <a:r>
              <a:rPr lang="ar-IQ" sz="3600" dirty="0">
                <a:cs typeface="+mj-cs"/>
              </a:rPr>
              <a:t>في بعض الأحيان وهو نوع من قلق الحالة المرتبط بمواقف الامتحان بحيث تثير هذه المواقف في </a:t>
            </a:r>
            <a:r>
              <a:rPr lang="ar-IQ" sz="3600" dirty="0" smtClean="0">
                <a:cs typeface="+mj-cs"/>
              </a:rPr>
              <a:t>الطالب </a:t>
            </a:r>
            <a:r>
              <a:rPr lang="ar-IQ" sz="3600" dirty="0">
                <a:cs typeface="+mj-cs"/>
              </a:rPr>
              <a:t>شعورا بـالخوف والهـم عنـد </a:t>
            </a:r>
            <a:r>
              <a:rPr lang="ar-IQ" sz="3600" dirty="0" smtClean="0">
                <a:cs typeface="+mj-cs"/>
              </a:rPr>
              <a:t>مواجهتها.</a:t>
            </a:r>
            <a:endParaRPr lang="ar-IQ" sz="3600" dirty="0">
              <a:cs typeface="+mj-cs"/>
            </a:endParaRPr>
          </a:p>
        </p:txBody>
      </p:sp>
    </p:spTree>
    <p:extLst>
      <p:ext uri="{BB962C8B-B14F-4D97-AF65-F5344CB8AC3E}">
        <p14:creationId xmlns:p14="http://schemas.microsoft.com/office/powerpoint/2010/main" val="4229449840"/>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solidFill>
        </p:spPr>
        <p:txBody>
          <a:bodyPr/>
          <a:lstStyle/>
          <a:p>
            <a:r>
              <a:rPr lang="ar-IQ" b="1" dirty="0">
                <a:solidFill>
                  <a:srgbClr val="FF0000"/>
                </a:solidFill>
              </a:rPr>
              <a:t>لماذا يقلق الطالب؟</a:t>
            </a:r>
          </a:p>
        </p:txBody>
      </p:sp>
      <p:sp>
        <p:nvSpPr>
          <p:cNvPr id="3" name="مستطيل 2"/>
          <p:cNvSpPr/>
          <p:nvPr/>
        </p:nvSpPr>
        <p:spPr>
          <a:xfrm>
            <a:off x="251520" y="1844824"/>
            <a:ext cx="8568952" cy="4524315"/>
          </a:xfrm>
          <a:prstGeom prst="rect">
            <a:avLst/>
          </a:prstGeom>
        </p:spPr>
        <p:txBody>
          <a:bodyPr wrap="square">
            <a:spAutoFit/>
          </a:bodyPr>
          <a:lstStyle/>
          <a:p>
            <a:pPr algn="just"/>
            <a:r>
              <a:rPr lang="ar-IQ" sz="3600" dirty="0"/>
              <a:t>هناك أسباب كثيرة تؤدي إلى حصول قلق </a:t>
            </a:r>
            <a:r>
              <a:rPr lang="ar-IQ" sz="3600" dirty="0" smtClean="0"/>
              <a:t>الامتحانات، </a:t>
            </a:r>
            <a:r>
              <a:rPr lang="ar-IQ" sz="3600" dirty="0"/>
              <a:t>وظهور القلق عند بعض الطلاب والطالبات، وهي مرتبطة </a:t>
            </a:r>
            <a:r>
              <a:rPr lang="ar-IQ" sz="3600" b="1" dirty="0">
                <a:solidFill>
                  <a:srgbClr val="FF0000"/>
                </a:solidFill>
              </a:rPr>
              <a:t>بثلاثة عوامل </a:t>
            </a:r>
            <a:r>
              <a:rPr lang="ar-IQ" sz="3600" b="1" dirty="0" smtClean="0">
                <a:solidFill>
                  <a:srgbClr val="FF0000"/>
                </a:solidFill>
              </a:rPr>
              <a:t>رئيسية  </a:t>
            </a:r>
            <a:endParaRPr lang="ar-IQ" sz="3600" b="1" dirty="0">
              <a:solidFill>
                <a:srgbClr val="FF0000"/>
              </a:solidFill>
            </a:endParaRPr>
          </a:p>
          <a:p>
            <a:pPr algn="just"/>
            <a:r>
              <a:rPr lang="ar-IQ" sz="3600" dirty="0"/>
              <a:t>أولا: </a:t>
            </a:r>
            <a:r>
              <a:rPr lang="ar-IQ" sz="3600" b="1" dirty="0">
                <a:solidFill>
                  <a:srgbClr val="FF0000"/>
                </a:solidFill>
              </a:rPr>
              <a:t>أسباب تتعلق بالمادة أو المنهج</a:t>
            </a:r>
            <a:r>
              <a:rPr lang="ar-IQ" sz="3600" b="1" dirty="0" smtClean="0">
                <a:solidFill>
                  <a:srgbClr val="FF0000"/>
                </a:solidFill>
              </a:rPr>
              <a:t>:</a:t>
            </a:r>
            <a:endParaRPr lang="ar-IQ" sz="3600" b="1" dirty="0">
              <a:solidFill>
                <a:srgbClr val="FF0000"/>
              </a:solidFill>
            </a:endParaRPr>
          </a:p>
          <a:p>
            <a:pPr algn="just"/>
            <a:r>
              <a:rPr lang="ar-IQ" sz="3600" dirty="0"/>
              <a:t>- صعوبة المنهج</a:t>
            </a:r>
            <a:r>
              <a:rPr lang="ar-IQ" sz="3600" dirty="0" smtClean="0"/>
              <a:t>.</a:t>
            </a:r>
            <a:endParaRPr lang="ar-IQ" sz="3600" dirty="0"/>
          </a:p>
          <a:p>
            <a:pPr algn="just"/>
            <a:r>
              <a:rPr lang="ar-IQ" sz="3600" dirty="0"/>
              <a:t>- طول المنهج</a:t>
            </a:r>
            <a:r>
              <a:rPr lang="ar-IQ" sz="3600" dirty="0" smtClean="0"/>
              <a:t>.</a:t>
            </a:r>
            <a:endParaRPr lang="ar-IQ" sz="3600" dirty="0"/>
          </a:p>
          <a:p>
            <a:pPr algn="just"/>
            <a:r>
              <a:rPr lang="ar-IQ" sz="3600" dirty="0"/>
              <a:t>- لغة المادة</a:t>
            </a:r>
            <a:r>
              <a:rPr lang="ar-IQ" sz="3600" dirty="0" smtClean="0"/>
              <a:t>.</a:t>
            </a:r>
            <a:endParaRPr lang="ar-IQ" sz="3600" dirty="0"/>
          </a:p>
          <a:p>
            <a:pPr algn="just"/>
            <a:r>
              <a:rPr lang="ar-IQ" sz="3600" dirty="0"/>
              <a:t>- تشابه المعلومات داخل المادة الواحدة.</a:t>
            </a:r>
          </a:p>
        </p:txBody>
      </p:sp>
    </p:spTree>
    <p:extLst>
      <p:ext uri="{BB962C8B-B14F-4D97-AF65-F5344CB8AC3E}">
        <p14:creationId xmlns:p14="http://schemas.microsoft.com/office/powerpoint/2010/main" val="1488006172"/>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6186309"/>
          </a:xfrm>
          <a:prstGeom prst="rect">
            <a:avLst/>
          </a:prstGeom>
        </p:spPr>
        <p:txBody>
          <a:bodyPr wrap="square">
            <a:spAutoFit/>
          </a:bodyPr>
          <a:lstStyle/>
          <a:p>
            <a:r>
              <a:rPr lang="ar-IQ" sz="3600" b="1" dirty="0">
                <a:solidFill>
                  <a:srgbClr val="FF0000"/>
                </a:solidFill>
              </a:rPr>
              <a:t>ثانياً : أسباب تتعلق بأستاذ المادة, ومن ذلك</a:t>
            </a:r>
            <a:r>
              <a:rPr lang="ar-IQ" sz="3600" dirty="0" smtClean="0"/>
              <a:t>:</a:t>
            </a:r>
            <a:endParaRPr lang="ar-IQ" sz="3600" dirty="0"/>
          </a:p>
          <a:p>
            <a:r>
              <a:rPr lang="ar-IQ" sz="3600" dirty="0"/>
              <a:t>- كثرة تخويف </a:t>
            </a:r>
            <a:r>
              <a:rPr lang="ar-IQ" sz="3600" dirty="0" smtClean="0"/>
              <a:t>التدريسي</a:t>
            </a:r>
            <a:r>
              <a:rPr lang="ar-IQ" sz="3600" dirty="0" smtClean="0"/>
              <a:t> </a:t>
            </a:r>
            <a:r>
              <a:rPr lang="ar-IQ" sz="3600" dirty="0"/>
              <a:t>لطلابه</a:t>
            </a:r>
            <a:r>
              <a:rPr lang="ar-IQ" sz="3600" dirty="0" smtClean="0"/>
              <a:t>.</a:t>
            </a:r>
            <a:endParaRPr lang="ar-IQ" sz="3600" dirty="0"/>
          </a:p>
          <a:p>
            <a:r>
              <a:rPr lang="ar-IQ" sz="3600" dirty="0"/>
              <a:t>- ممارسة بعض </a:t>
            </a:r>
            <a:r>
              <a:rPr lang="ar-IQ" sz="3600" dirty="0" smtClean="0"/>
              <a:t>التدريسيين</a:t>
            </a:r>
            <a:r>
              <a:rPr lang="ar-IQ" sz="3600" dirty="0" smtClean="0"/>
              <a:t> الغموض </a:t>
            </a:r>
            <a:r>
              <a:rPr lang="ar-IQ" sz="3600" dirty="0"/>
              <a:t>الشديد في الأسئلة</a:t>
            </a:r>
            <a:r>
              <a:rPr lang="ar-IQ" sz="3600" dirty="0" smtClean="0"/>
              <a:t>.</a:t>
            </a:r>
            <a:endParaRPr lang="ar-IQ" sz="3600" dirty="0"/>
          </a:p>
          <a:p>
            <a:r>
              <a:rPr lang="ar-IQ" sz="3600" dirty="0"/>
              <a:t>- تركيز بعض </a:t>
            </a:r>
            <a:r>
              <a:rPr lang="ar-IQ" sz="3600" dirty="0" smtClean="0"/>
              <a:t>التدريسيين</a:t>
            </a:r>
            <a:r>
              <a:rPr lang="ar-IQ" sz="3600" dirty="0" smtClean="0"/>
              <a:t> </a:t>
            </a:r>
            <a:r>
              <a:rPr lang="ar-IQ" sz="3600" dirty="0"/>
              <a:t>أثناء </a:t>
            </a:r>
            <a:r>
              <a:rPr lang="ar-IQ" sz="3600" dirty="0" smtClean="0"/>
              <a:t>الامتحان </a:t>
            </a:r>
            <a:r>
              <a:rPr lang="ar-IQ" sz="3600" dirty="0"/>
              <a:t>على وضع الأسئلة من أجزاء يسيرة من المنهج، وإهمال بقية المنهج</a:t>
            </a:r>
            <a:r>
              <a:rPr lang="ar-IQ" sz="3600" dirty="0" smtClean="0"/>
              <a:t>.</a:t>
            </a:r>
            <a:endParaRPr lang="ar-IQ" sz="3600" dirty="0"/>
          </a:p>
          <a:p>
            <a:r>
              <a:rPr lang="ar-IQ" sz="3600" b="1" dirty="0">
                <a:solidFill>
                  <a:srgbClr val="FF0000"/>
                </a:solidFill>
              </a:rPr>
              <a:t>ثالثاً: أسباب تتعلق بالطالب وهي أكثرها وأهمها</a:t>
            </a:r>
            <a:r>
              <a:rPr lang="ar-IQ" sz="3600" b="1" dirty="0" smtClean="0">
                <a:solidFill>
                  <a:srgbClr val="FF0000"/>
                </a:solidFill>
              </a:rPr>
              <a:t>:</a:t>
            </a:r>
            <a:endParaRPr lang="ar-IQ" sz="3600" b="1" dirty="0">
              <a:solidFill>
                <a:srgbClr val="FF0000"/>
              </a:solidFill>
            </a:endParaRPr>
          </a:p>
          <a:p>
            <a:r>
              <a:rPr lang="ar-IQ" sz="3600" dirty="0"/>
              <a:t>- ضعف </a:t>
            </a:r>
            <a:r>
              <a:rPr lang="ar-IQ" sz="3600" dirty="0" smtClean="0"/>
              <a:t>الإعداد للأمتحان.</a:t>
            </a:r>
            <a:endParaRPr lang="ar-IQ" sz="3600" dirty="0"/>
          </a:p>
          <a:p>
            <a:r>
              <a:rPr lang="ar-IQ" sz="3600" dirty="0"/>
              <a:t>- الخبرات السلبية السابقة للطالب نفسه</a:t>
            </a:r>
            <a:r>
              <a:rPr lang="ar-IQ" sz="3600" dirty="0" smtClean="0"/>
              <a:t>.</a:t>
            </a:r>
            <a:endParaRPr lang="ar-IQ" sz="3600" dirty="0"/>
          </a:p>
          <a:p>
            <a:pPr marL="571500" indent="-571500">
              <a:buFontTx/>
              <a:buChar char="-"/>
            </a:pPr>
            <a:r>
              <a:rPr lang="ar-IQ" sz="3600" dirty="0" smtClean="0"/>
              <a:t>الخبرات </a:t>
            </a:r>
            <a:r>
              <a:rPr lang="ar-IQ" sz="3600" dirty="0"/>
              <a:t>السلبية السابقة التي مر بها غيره من الطلاب؛ مما يجعله يعمم هذه الخبرات السلبية و يقيسها على نفسه</a:t>
            </a:r>
            <a:r>
              <a:rPr lang="ar-IQ" sz="3600" dirty="0" smtClean="0"/>
              <a:t>.</a:t>
            </a:r>
          </a:p>
          <a:p>
            <a:pPr marL="571500" indent="-571500">
              <a:buFontTx/>
              <a:buChar char="-"/>
            </a:pPr>
            <a:r>
              <a:rPr lang="ar-IQ" sz="3600" dirty="0" smtClean="0"/>
              <a:t>ضعف معدل السعي بالمادة .</a:t>
            </a:r>
            <a:endParaRPr lang="ar-IQ" sz="3600" dirty="0"/>
          </a:p>
        </p:txBody>
      </p:sp>
    </p:spTree>
    <p:extLst>
      <p:ext uri="{BB962C8B-B14F-4D97-AF65-F5344CB8AC3E}">
        <p14:creationId xmlns:p14="http://schemas.microsoft.com/office/powerpoint/2010/main" val="1561230715"/>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224136"/>
          </a:xfrm>
          <a:solidFill>
            <a:schemeClr val="accent3"/>
          </a:solidFill>
        </p:spPr>
        <p:txBody>
          <a:bodyPr/>
          <a:lstStyle/>
          <a:p>
            <a:r>
              <a:rPr lang="ar-IQ" b="1" dirty="0">
                <a:solidFill>
                  <a:srgbClr val="FF0000"/>
                </a:solidFill>
              </a:rPr>
              <a:t>أنواع قلق </a:t>
            </a:r>
            <a:r>
              <a:rPr lang="ar-IQ" b="1" dirty="0" smtClean="0">
                <a:solidFill>
                  <a:srgbClr val="FF0000"/>
                </a:solidFill>
              </a:rPr>
              <a:t>الامتحان </a:t>
            </a:r>
            <a:endParaRPr lang="ar-IQ" b="1" dirty="0">
              <a:solidFill>
                <a:srgbClr val="FF0000"/>
              </a:solidFill>
            </a:endParaRPr>
          </a:p>
        </p:txBody>
      </p:sp>
      <p:sp>
        <p:nvSpPr>
          <p:cNvPr id="3" name="مستطيل 2"/>
          <p:cNvSpPr/>
          <p:nvPr/>
        </p:nvSpPr>
        <p:spPr>
          <a:xfrm>
            <a:off x="179512" y="1772816"/>
            <a:ext cx="8652387" cy="3785652"/>
          </a:xfrm>
          <a:prstGeom prst="rect">
            <a:avLst/>
          </a:prstGeom>
        </p:spPr>
        <p:txBody>
          <a:bodyPr wrap="square">
            <a:spAutoFit/>
          </a:bodyPr>
          <a:lstStyle/>
          <a:p>
            <a:pPr algn="just"/>
            <a:r>
              <a:rPr lang="ar-IQ" sz="4000" b="1" dirty="0" smtClean="0">
                <a:solidFill>
                  <a:srgbClr val="FF0000"/>
                </a:solidFill>
              </a:rPr>
              <a:t> 1- </a:t>
            </a:r>
            <a:r>
              <a:rPr lang="ar-IQ" sz="4000" b="1" dirty="0" smtClean="0">
                <a:solidFill>
                  <a:srgbClr val="FF0000"/>
                </a:solidFill>
                <a:cs typeface="+mj-cs"/>
              </a:rPr>
              <a:t>قلق </a:t>
            </a:r>
            <a:r>
              <a:rPr lang="ar-IQ" sz="4000" b="1" dirty="0">
                <a:solidFill>
                  <a:srgbClr val="FF0000"/>
                </a:solidFill>
                <a:cs typeface="+mj-cs"/>
              </a:rPr>
              <a:t>الامتحان </a:t>
            </a:r>
            <a:r>
              <a:rPr lang="ar-IQ" sz="4000" b="1" dirty="0" smtClean="0">
                <a:solidFill>
                  <a:srgbClr val="FF0000"/>
                </a:solidFill>
                <a:cs typeface="+mj-cs"/>
              </a:rPr>
              <a:t>الطبيعي: </a:t>
            </a:r>
            <a:r>
              <a:rPr lang="en-US" sz="4000" b="1" dirty="0" smtClean="0">
                <a:solidFill>
                  <a:srgbClr val="FF0000"/>
                </a:solidFill>
                <a:cs typeface="+mj-cs"/>
              </a:rPr>
              <a:t> </a:t>
            </a:r>
            <a:endParaRPr lang="en-US" sz="4000" dirty="0">
              <a:cs typeface="+mj-cs"/>
            </a:endParaRPr>
          </a:p>
          <a:p>
            <a:pPr algn="just"/>
            <a:r>
              <a:rPr lang="ar-IQ" sz="4000" dirty="0">
                <a:cs typeface="+mj-cs"/>
              </a:rPr>
              <a:t>وهو قلق الامتحان </a:t>
            </a:r>
            <a:r>
              <a:rPr lang="ar-IQ" sz="4000" dirty="0" smtClean="0">
                <a:cs typeface="+mj-cs"/>
              </a:rPr>
              <a:t>المعتدل ، </a:t>
            </a:r>
            <a:r>
              <a:rPr lang="ar-IQ" sz="4000" dirty="0">
                <a:cs typeface="+mj-cs"/>
              </a:rPr>
              <a:t>ذو التأثير الايجابي </a:t>
            </a:r>
            <a:r>
              <a:rPr lang="ar-IQ" sz="4000" dirty="0" smtClean="0">
                <a:cs typeface="+mj-cs"/>
              </a:rPr>
              <a:t>المساعد ، </a:t>
            </a:r>
            <a:r>
              <a:rPr lang="ar-IQ" sz="4000" dirty="0">
                <a:cs typeface="+mj-cs"/>
              </a:rPr>
              <a:t>والذي يعتبر قلقاً دافعياً يـدفع الطالـب للدراسة والاستذكار والتحصيل </a:t>
            </a:r>
            <a:r>
              <a:rPr lang="ar-IQ" sz="4000" dirty="0" smtClean="0">
                <a:cs typeface="+mj-cs"/>
              </a:rPr>
              <a:t>المرتفع ، </a:t>
            </a:r>
            <a:r>
              <a:rPr lang="ar-IQ" sz="4000" dirty="0">
                <a:cs typeface="+mj-cs"/>
              </a:rPr>
              <a:t>وينشطه ويحفزه </a:t>
            </a:r>
            <a:r>
              <a:rPr lang="ar-IQ" sz="4000" dirty="0" smtClean="0">
                <a:cs typeface="+mj-cs"/>
              </a:rPr>
              <a:t>على </a:t>
            </a:r>
            <a:r>
              <a:rPr lang="ar-IQ" sz="4000" dirty="0">
                <a:cs typeface="+mj-cs"/>
              </a:rPr>
              <a:t>الاستعداد للامتحانات وييسر أداء الامتحان.</a:t>
            </a:r>
          </a:p>
        </p:txBody>
      </p:sp>
    </p:spTree>
    <p:extLst>
      <p:ext uri="{BB962C8B-B14F-4D97-AF65-F5344CB8AC3E}">
        <p14:creationId xmlns:p14="http://schemas.microsoft.com/office/powerpoint/2010/main" val="3516968670"/>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5909310"/>
          </a:xfrm>
          <a:prstGeom prst="rect">
            <a:avLst/>
          </a:prstGeom>
        </p:spPr>
        <p:txBody>
          <a:bodyPr wrap="square">
            <a:spAutoFit/>
          </a:bodyPr>
          <a:lstStyle/>
          <a:p>
            <a:pPr algn="just"/>
            <a:r>
              <a:rPr lang="ar-IQ" dirty="0" smtClean="0"/>
              <a:t> </a:t>
            </a:r>
            <a:r>
              <a:rPr lang="ar-IQ" sz="4000" b="1" dirty="0" smtClean="0">
                <a:solidFill>
                  <a:srgbClr val="FF0000"/>
                </a:solidFill>
                <a:cs typeface="+mj-cs"/>
              </a:rPr>
              <a:t>2- </a:t>
            </a:r>
            <a:r>
              <a:rPr lang="ar-IQ" sz="4000" b="1" dirty="0">
                <a:solidFill>
                  <a:srgbClr val="FF0000"/>
                </a:solidFill>
                <a:cs typeface="+mj-cs"/>
              </a:rPr>
              <a:t>قلق الامتحان </a:t>
            </a:r>
            <a:r>
              <a:rPr lang="ar-IQ" sz="4000" b="1" dirty="0" smtClean="0">
                <a:solidFill>
                  <a:srgbClr val="FF0000"/>
                </a:solidFill>
                <a:cs typeface="+mj-cs"/>
              </a:rPr>
              <a:t>الحاد الغير طبيعي: </a:t>
            </a:r>
            <a:r>
              <a:rPr lang="en-US" sz="4000" b="1" dirty="0" smtClean="0">
                <a:solidFill>
                  <a:srgbClr val="FF0000"/>
                </a:solidFill>
                <a:cs typeface="+mj-cs"/>
              </a:rPr>
              <a:t> </a:t>
            </a:r>
            <a:endParaRPr lang="en-US" sz="4000" b="1" dirty="0">
              <a:solidFill>
                <a:srgbClr val="FF0000"/>
              </a:solidFill>
              <a:cs typeface="+mj-cs"/>
            </a:endParaRPr>
          </a:p>
          <a:p>
            <a:pPr algn="just"/>
            <a:r>
              <a:rPr lang="ar-IQ" sz="4000" dirty="0">
                <a:cs typeface="+mj-cs"/>
              </a:rPr>
              <a:t>وهو قلق الامتحان المرتفع، ذو التأثير السلبي المعوق، حيث تتوتر الأعصاب ويـزداد الخـوف والانزعاج والرهبة، ويستثير استجابات غير مناسبة، مما يعوق قدرة الطالب </a:t>
            </a:r>
            <a:r>
              <a:rPr lang="ar-IQ" sz="4000" dirty="0" smtClean="0">
                <a:cs typeface="+mj-cs"/>
              </a:rPr>
              <a:t>على التذكر واسترجاع المعلومات والفهم</a:t>
            </a:r>
            <a:r>
              <a:rPr lang="ar-IQ" sz="4000" dirty="0">
                <a:cs typeface="+mj-cs"/>
              </a:rPr>
              <a:t>، ويربكـه حين يستعد للامتحان، ويعسر أداء الامتحان، وهكذا فإن قلق الامتحان </a:t>
            </a:r>
            <a:r>
              <a:rPr lang="ar-IQ" sz="4000" dirty="0" smtClean="0">
                <a:cs typeface="+mj-cs"/>
              </a:rPr>
              <a:t>الحاد </a:t>
            </a:r>
            <a:r>
              <a:rPr lang="ar-IQ" sz="4000" dirty="0" smtClean="0">
                <a:cs typeface="+mj-cs"/>
              </a:rPr>
              <a:t>{ </a:t>
            </a:r>
            <a:r>
              <a:rPr lang="ar-IQ" sz="4000" dirty="0">
                <a:cs typeface="+mj-cs"/>
              </a:rPr>
              <a:t>الزائد أو المرتفع }، قلق غير ضروري ويجب خفضه </a:t>
            </a:r>
            <a:r>
              <a:rPr lang="ar-IQ" sz="4000" dirty="0" smtClean="0">
                <a:cs typeface="+mj-cs"/>
              </a:rPr>
              <a:t>وترشيده.</a:t>
            </a:r>
            <a:endParaRPr lang="ar-IQ" sz="4000" dirty="0">
              <a:cs typeface="+mj-cs"/>
            </a:endParaRPr>
          </a:p>
          <a:p>
            <a:endParaRPr lang="ar-IQ" dirty="0"/>
          </a:p>
        </p:txBody>
      </p:sp>
    </p:spTree>
    <p:extLst>
      <p:ext uri="{BB962C8B-B14F-4D97-AF65-F5344CB8AC3E}">
        <p14:creationId xmlns:p14="http://schemas.microsoft.com/office/powerpoint/2010/main" val="1047747066"/>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517</TotalTime>
  <Words>1132</Words>
  <Application>Microsoft Office PowerPoint</Application>
  <PresentationFormat>عرض على الشاشة (3:4)‏</PresentationFormat>
  <Paragraphs>93</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غلاف فني</vt:lpstr>
      <vt:lpstr>قلق الطلبة من الأمتحانات الألكترونية   الأسباب والحلول الجزء الأول</vt:lpstr>
      <vt:lpstr>أهداف الورشة</vt:lpstr>
      <vt:lpstr> تعريف قلق الامتحان</vt:lpstr>
      <vt:lpstr>عرض تقديمي في PowerPoint</vt:lpstr>
      <vt:lpstr>عرض تقديمي في PowerPoint</vt:lpstr>
      <vt:lpstr>لماذا يقلق الطالب؟</vt:lpstr>
      <vt:lpstr>عرض تقديمي في PowerPoint</vt:lpstr>
      <vt:lpstr>أنواع قلق الامتحان </vt:lpstr>
      <vt:lpstr>عرض تقديمي في PowerPoint</vt:lpstr>
      <vt:lpstr>عرض تقديمي في PowerPoint</vt:lpstr>
      <vt:lpstr>مصادر قلق الامتحان</vt:lpstr>
      <vt:lpstr>عرض تقديمي في PowerPoint</vt:lpstr>
      <vt:lpstr>مكونات قلق الامتحان </vt:lpstr>
      <vt:lpstr>عرض تقديمي في PowerPoint</vt:lpstr>
      <vt:lpstr>التفسيرالنظري للقلق الأمتحاني</vt:lpstr>
      <vt:lpstr>عرض تقديمي في PowerPoint</vt:lpstr>
      <vt:lpstr>عوامل قلق الامتحان</vt:lpstr>
      <vt:lpstr>أعراض ومظاهر قلق الامتحان</vt:lpstr>
      <vt:lpstr>عرض تقديمي في PowerPoint</vt:lpstr>
      <vt:lpstr>أسباب قلق الامتحان</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قلق الطلبة من الأمتحانات الألكترونية   الأسباب والحلول</dc:title>
  <dc:creator>almadar</dc:creator>
  <cp:lastModifiedBy>almadar</cp:lastModifiedBy>
  <cp:revision>32</cp:revision>
  <dcterms:created xsi:type="dcterms:W3CDTF">2020-06-09T07:49:22Z</dcterms:created>
  <dcterms:modified xsi:type="dcterms:W3CDTF">2020-06-14T08:22:51Z</dcterms:modified>
</cp:coreProperties>
</file>