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16" r:id="rId1"/>
  </p:sldMasterIdLst>
  <p:sldIdLst>
    <p:sldId id="256" r:id="rId2"/>
    <p:sldId id="297" r:id="rId3"/>
    <p:sldId id="279" r:id="rId4"/>
    <p:sldId id="280" r:id="rId5"/>
    <p:sldId id="257" r:id="rId6"/>
    <p:sldId id="258" r:id="rId7"/>
    <p:sldId id="261" r:id="rId8"/>
    <p:sldId id="286" r:id="rId9"/>
    <p:sldId id="285" r:id="rId10"/>
    <p:sldId id="281" r:id="rId11"/>
    <p:sldId id="259" r:id="rId12"/>
    <p:sldId id="260" r:id="rId13"/>
    <p:sldId id="262" r:id="rId14"/>
    <p:sldId id="282" r:id="rId15"/>
    <p:sldId id="300" r:id="rId16"/>
    <p:sldId id="301" r:id="rId17"/>
    <p:sldId id="283" r:id="rId18"/>
    <p:sldId id="284" r:id="rId19"/>
    <p:sldId id="263" r:id="rId20"/>
    <p:sldId id="302" r:id="rId21"/>
    <p:sldId id="303" r:id="rId22"/>
    <p:sldId id="304" r:id="rId23"/>
    <p:sldId id="305" r:id="rId24"/>
    <p:sldId id="306" r:id="rId25"/>
    <p:sldId id="315" r:id="rId26"/>
    <p:sldId id="314" r:id="rId27"/>
    <p:sldId id="307" r:id="rId28"/>
    <p:sldId id="308" r:id="rId29"/>
    <p:sldId id="309" r:id="rId30"/>
    <p:sldId id="264" r:id="rId31"/>
    <p:sldId id="278" r:id="rId32"/>
    <p:sldId id="287" r:id="rId33"/>
    <p:sldId id="272" r:id="rId34"/>
    <p:sldId id="265" r:id="rId35"/>
    <p:sldId id="266" r:id="rId36"/>
    <p:sldId id="267" r:id="rId37"/>
    <p:sldId id="268" r:id="rId38"/>
    <p:sldId id="289" r:id="rId39"/>
    <p:sldId id="296" r:id="rId40"/>
    <p:sldId id="290" r:id="rId41"/>
    <p:sldId id="291" r:id="rId42"/>
    <p:sldId id="292" r:id="rId43"/>
    <p:sldId id="293" r:id="rId44"/>
    <p:sldId id="298" r:id="rId45"/>
    <p:sldId id="294" r:id="rId46"/>
    <p:sldId id="295" r:id="rId47"/>
    <p:sldId id="299" r:id="rId48"/>
    <p:sldId id="310" r:id="rId49"/>
    <p:sldId id="311" r:id="rId50"/>
    <p:sldId id="312" r:id="rId51"/>
    <p:sldId id="313" r:id="rId52"/>
    <p:sldId id="269" r:id="rId53"/>
    <p:sldId id="270" r:id="rId54"/>
    <p:sldId id="271" r:id="rId55"/>
    <p:sldId id="288" r:id="rId5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B8ABB09-4A1D-463E-8065-109CC2B7EFAA}" type="datetimeFigureOut">
              <a:rPr lang="ar-SA" smtClean="0"/>
              <a:t>07/11/1441</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34F065-1154-456A-91E3-76DE8E75E17B}"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07/11/1441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07/11/1441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07/11/1441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07/11/1441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B8ABB09-4A1D-463E-8065-109CC2B7EFAA}" type="datetimeFigureOut">
              <a:rPr lang="ar-SA" smtClean="0"/>
              <a:t>07/11/1441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1B8ABB09-4A1D-463E-8065-109CC2B7EFAA}" type="datetimeFigureOut">
              <a:rPr lang="ar-SA" smtClean="0"/>
              <a:t>07/11/1441</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1B8ABB09-4A1D-463E-8065-109CC2B7EFAA}" type="datetimeFigureOut">
              <a:rPr lang="ar-SA" smtClean="0"/>
              <a:t>07/11/1441</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07/11/1441</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07/11/1441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07/11/1441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1B8ABB09-4A1D-463E-8065-109CC2B7EFAA}" type="datetimeFigureOut">
              <a:rPr lang="ar-SA" smtClean="0"/>
              <a:t>07/11/1441</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548681"/>
            <a:ext cx="7772400" cy="2448271"/>
          </a:xfrm>
          <a:solidFill>
            <a:srgbClr val="92D050"/>
          </a:solidFill>
        </p:spPr>
        <p:txBody>
          <a:bodyPr>
            <a:normAutofit/>
          </a:bodyPr>
          <a:lstStyle/>
          <a:p>
            <a:r>
              <a:rPr lang="ar-IQ" sz="7200" b="1" dirty="0">
                <a:solidFill>
                  <a:srgbClr val="FF0000"/>
                </a:solidFill>
              </a:rPr>
              <a:t>الوعي </a:t>
            </a:r>
            <a:r>
              <a:rPr lang="ar-IQ" sz="7200" b="1" dirty="0" smtClean="0">
                <a:solidFill>
                  <a:srgbClr val="FF0000"/>
                </a:solidFill>
              </a:rPr>
              <a:t>الصحي لدى الشباب </a:t>
            </a:r>
            <a:r>
              <a:rPr lang="ar-IQ" sz="7200" b="1" dirty="0" smtClean="0">
                <a:solidFill>
                  <a:srgbClr val="FF0000"/>
                </a:solidFill>
              </a:rPr>
              <a:t> </a:t>
            </a:r>
            <a:endParaRPr lang="ar-IQ" sz="7200" b="1" dirty="0">
              <a:solidFill>
                <a:srgbClr val="FF0000"/>
              </a:solidFill>
            </a:endParaRPr>
          </a:p>
        </p:txBody>
      </p:sp>
      <p:sp>
        <p:nvSpPr>
          <p:cNvPr id="3" name="عنوان فرعي 2"/>
          <p:cNvSpPr>
            <a:spLocks noGrp="1"/>
          </p:cNvSpPr>
          <p:nvPr>
            <p:ph type="subTitle" idx="1"/>
          </p:nvPr>
        </p:nvSpPr>
        <p:spPr>
          <a:xfrm>
            <a:off x="611560" y="3886200"/>
            <a:ext cx="7848872" cy="2423120"/>
          </a:xfrm>
          <a:solidFill>
            <a:srgbClr val="0070C0"/>
          </a:solidFill>
        </p:spPr>
        <p:txBody>
          <a:bodyPr>
            <a:normAutofit fontScale="92500" lnSpcReduction="20000"/>
          </a:bodyPr>
          <a:lstStyle/>
          <a:p>
            <a:r>
              <a:rPr lang="ar-IQ" sz="4200" b="1" dirty="0"/>
              <a:t>أعداد </a:t>
            </a:r>
          </a:p>
          <a:p>
            <a:r>
              <a:rPr lang="ar-IQ" sz="4200" b="1" dirty="0" smtClean="0"/>
              <a:t> أ.م.د. </a:t>
            </a:r>
            <a:r>
              <a:rPr lang="ar-IQ" sz="4200" b="1" dirty="0"/>
              <a:t>علي محسن العامري  </a:t>
            </a:r>
            <a:endParaRPr lang="ar-IQ" sz="4200" b="1" dirty="0" smtClean="0"/>
          </a:p>
          <a:p>
            <a:r>
              <a:rPr lang="ar-IQ" sz="4200" b="1" dirty="0" smtClean="0"/>
              <a:t> </a:t>
            </a:r>
            <a:r>
              <a:rPr lang="ar-IQ" sz="4200" b="1" dirty="0"/>
              <a:t>الدكتورة رجاء عبد الرحمن</a:t>
            </a:r>
          </a:p>
          <a:p>
            <a:r>
              <a:rPr lang="ar-IQ" sz="4200" b="1" dirty="0" smtClean="0"/>
              <a:t>الجامعة المستنصرية كلية </a:t>
            </a:r>
            <a:r>
              <a:rPr lang="ar-IQ" sz="4200" b="1" dirty="0"/>
              <a:t>التربية الأساسية</a:t>
            </a:r>
          </a:p>
          <a:p>
            <a:endParaRPr lang="ar-IQ" dirty="0"/>
          </a:p>
        </p:txBody>
      </p:sp>
    </p:spTree>
    <p:extLst>
      <p:ext uri="{BB962C8B-B14F-4D97-AF65-F5344CB8AC3E}">
        <p14:creationId xmlns:p14="http://schemas.microsoft.com/office/powerpoint/2010/main" val="3163679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8490" y="116632"/>
            <a:ext cx="7756263" cy="936104"/>
          </a:xfrm>
          <a:solidFill>
            <a:schemeClr val="accent3"/>
          </a:solidFill>
        </p:spPr>
        <p:txBody>
          <a:bodyPr/>
          <a:lstStyle/>
          <a:p>
            <a:r>
              <a:rPr lang="ar-IQ" b="1" dirty="0">
                <a:solidFill>
                  <a:srgbClr val="FF0000"/>
                </a:solidFill>
              </a:rPr>
              <a:t>تعريف الوعي الصحي</a:t>
            </a:r>
          </a:p>
        </p:txBody>
      </p:sp>
      <p:sp>
        <p:nvSpPr>
          <p:cNvPr id="3" name="مستطيل 2"/>
          <p:cNvSpPr/>
          <p:nvPr/>
        </p:nvSpPr>
        <p:spPr>
          <a:xfrm>
            <a:off x="179512" y="1340768"/>
            <a:ext cx="8640960" cy="5447645"/>
          </a:xfrm>
          <a:prstGeom prst="rect">
            <a:avLst/>
          </a:prstGeom>
        </p:spPr>
        <p:txBody>
          <a:bodyPr wrap="square">
            <a:spAutoFit/>
          </a:bodyPr>
          <a:lstStyle/>
          <a:p>
            <a:pPr marL="285750" indent="-285750" algn="just">
              <a:buFont typeface="Arial" pitchFamily="34" charset="0"/>
              <a:buChar char="•"/>
            </a:pPr>
            <a:r>
              <a:rPr lang="ar-IQ" dirty="0"/>
              <a:t> </a:t>
            </a:r>
            <a:r>
              <a:rPr lang="ar-IQ" sz="3600" dirty="0"/>
              <a:t>هو تطبيق العادات الصحية المرغوبة في حياة الشخص اليومية، ويعرف بأنه إلمام المواطنين بالمعلومات والحقائق الصحية، وأيضًا إحساسهم بالمسئولية نحو صحتهم وصحة غيرهم وهو الممارسة الصحية عن قصد نتيجة الفهم والإقناع، وتحولت كل الممارسات الصحية إلى عادات تمارس بلاشعور أو تفكير</a:t>
            </a:r>
            <a:r>
              <a:rPr lang="ar-IQ" dirty="0"/>
              <a:t>. </a:t>
            </a:r>
            <a:endParaRPr lang="ar-IQ" dirty="0" smtClean="0"/>
          </a:p>
          <a:p>
            <a:pPr marL="571500" indent="-571500" algn="just">
              <a:buFont typeface="Arial" pitchFamily="34" charset="0"/>
              <a:buChar char="•"/>
            </a:pPr>
            <a:r>
              <a:rPr lang="ar-IQ" sz="4000" dirty="0"/>
              <a:t>حثُّ الناس على تبنّي نمط حياة وممارسات صحية سليمة ، من أجل رفع المستوى الصحي للمجتمع ، والحدّ من انتشار الأمراض </a:t>
            </a:r>
          </a:p>
        </p:txBody>
      </p:sp>
    </p:spTree>
    <p:extLst>
      <p:ext uri="{BB962C8B-B14F-4D97-AF65-F5344CB8AC3E}">
        <p14:creationId xmlns:p14="http://schemas.microsoft.com/office/powerpoint/2010/main" val="3064209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922114"/>
          </a:xfrm>
          <a:solidFill>
            <a:schemeClr val="bg2"/>
          </a:solidFill>
        </p:spPr>
        <p:txBody>
          <a:bodyPr/>
          <a:lstStyle/>
          <a:p>
            <a:r>
              <a:rPr lang="ar-IQ" b="1" dirty="0">
                <a:solidFill>
                  <a:srgbClr val="FF0000"/>
                </a:solidFill>
              </a:rPr>
              <a:t>وسائل الوعي الصحي</a:t>
            </a:r>
          </a:p>
        </p:txBody>
      </p:sp>
      <p:sp>
        <p:nvSpPr>
          <p:cNvPr id="3" name="مستطيل 2"/>
          <p:cNvSpPr/>
          <p:nvPr/>
        </p:nvSpPr>
        <p:spPr>
          <a:xfrm>
            <a:off x="107504" y="1124744"/>
            <a:ext cx="8856984" cy="6186309"/>
          </a:xfrm>
          <a:prstGeom prst="rect">
            <a:avLst/>
          </a:prstGeom>
        </p:spPr>
        <p:txBody>
          <a:bodyPr wrap="square">
            <a:spAutoFit/>
          </a:bodyPr>
          <a:lstStyle/>
          <a:p>
            <a:pPr algn="just"/>
            <a:r>
              <a:rPr lang="ar-IQ" sz="3600" dirty="0"/>
              <a:t>هناك الكثير من وسائل الوعي الصحي الموجه </a:t>
            </a:r>
            <a:r>
              <a:rPr lang="ar-IQ" sz="3600" dirty="0" smtClean="0"/>
              <a:t>إلى الشباب </a:t>
            </a:r>
            <a:r>
              <a:rPr lang="ar-IQ" sz="3600" dirty="0"/>
              <a:t>مثل </a:t>
            </a:r>
            <a:endParaRPr lang="ar-IQ" sz="3600" dirty="0" smtClean="0"/>
          </a:p>
          <a:p>
            <a:pPr algn="just"/>
            <a:r>
              <a:rPr lang="ar-IQ" sz="3600" dirty="0" smtClean="0"/>
              <a:t>1- توعية </a:t>
            </a:r>
            <a:r>
              <a:rPr lang="ar-IQ" sz="3600" dirty="0"/>
              <a:t>الأسرة حيث أن الأسرة تعتبر أساس قيام المجتمع لذلك يجب أن تتوفر وسائل متخصصة لتوعية </a:t>
            </a:r>
            <a:r>
              <a:rPr lang="ar-IQ" sz="3600" dirty="0" smtClean="0"/>
              <a:t>الأسرة.</a:t>
            </a:r>
          </a:p>
          <a:p>
            <a:pPr algn="just"/>
            <a:r>
              <a:rPr lang="ar-IQ" sz="3600" dirty="0" smtClean="0"/>
              <a:t>2- </a:t>
            </a:r>
            <a:r>
              <a:rPr lang="ar-IQ" sz="3600" dirty="0"/>
              <a:t>للمسجد دور هام أيضا في توجيه الوعي الصحي حيث أنه يعتبر وسيلة هامة يتم به وسائل وأساليب التوعية فيه من خلال الخطيب وإمام </a:t>
            </a:r>
            <a:r>
              <a:rPr lang="ar-IQ" sz="3600" dirty="0" smtClean="0"/>
              <a:t>المسجد.</a:t>
            </a:r>
          </a:p>
          <a:p>
            <a:pPr algn="just"/>
            <a:r>
              <a:rPr lang="ar-IQ" sz="3600" dirty="0" smtClean="0"/>
              <a:t>3-</a:t>
            </a:r>
            <a:r>
              <a:rPr lang="ar-IQ" sz="3600" dirty="0"/>
              <a:t> </a:t>
            </a:r>
            <a:r>
              <a:rPr lang="ar-IQ" sz="3600" dirty="0" smtClean="0"/>
              <a:t>دور </a:t>
            </a:r>
            <a:r>
              <a:rPr lang="ar-IQ" sz="3600" dirty="0"/>
              <a:t>المدرسة الهام لبث جميع وسائل </a:t>
            </a:r>
            <a:r>
              <a:rPr lang="ar-IQ" sz="3600" dirty="0" smtClean="0"/>
              <a:t>التثقيف.</a:t>
            </a:r>
          </a:p>
          <a:p>
            <a:pPr algn="just"/>
            <a:r>
              <a:rPr lang="ar-IQ" sz="3600" dirty="0" smtClean="0"/>
              <a:t> 4- دور </a:t>
            </a:r>
            <a:r>
              <a:rPr lang="ar-IQ" sz="3600" dirty="0"/>
              <a:t>وسائل الإعلام من خلال توفير الكثير من برامج نشر الوعي من خلال وسائل الإعلام المختلفة سواء عن طريق الإذاعة والتليفزيون والمجلات وغيرها .</a:t>
            </a:r>
          </a:p>
        </p:txBody>
      </p:sp>
    </p:spTree>
    <p:extLst>
      <p:ext uri="{BB962C8B-B14F-4D97-AF65-F5344CB8AC3E}">
        <p14:creationId xmlns:p14="http://schemas.microsoft.com/office/powerpoint/2010/main" val="16495160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332656"/>
            <a:ext cx="8568952" cy="6247864"/>
          </a:xfrm>
          <a:prstGeom prst="rect">
            <a:avLst/>
          </a:prstGeom>
        </p:spPr>
        <p:txBody>
          <a:bodyPr wrap="square">
            <a:spAutoFit/>
          </a:bodyPr>
          <a:lstStyle/>
          <a:p>
            <a:pPr algn="just"/>
            <a:r>
              <a:rPr lang="ar-IQ" sz="4000" dirty="0"/>
              <a:t>حيث يتم تقديم </a:t>
            </a:r>
            <a:r>
              <a:rPr lang="ar-IQ" sz="4000" dirty="0" smtClean="0"/>
              <a:t>خطط والبرامج والمحاضرات والندوات عبر الفضائيات او وسائل التواصل الأجتماعي الرقمية </a:t>
            </a:r>
            <a:r>
              <a:rPr lang="ar-IQ" sz="4000" dirty="0"/>
              <a:t>للقضاء </a:t>
            </a:r>
            <a:r>
              <a:rPr lang="ar-IQ" sz="4000" dirty="0" smtClean="0"/>
              <a:t>على </a:t>
            </a:r>
            <a:r>
              <a:rPr lang="ar-IQ" sz="4000" dirty="0"/>
              <a:t>التدخين </a:t>
            </a:r>
            <a:r>
              <a:rPr lang="ar-IQ" sz="4000" dirty="0" smtClean="0"/>
              <a:t> والأدمان والسهر والعادات الغذائية السيئة وغيره </a:t>
            </a:r>
            <a:r>
              <a:rPr lang="ar-IQ" sz="4000" dirty="0"/>
              <a:t>من العادات السيئة وكذلك عرض برامج تقويم </a:t>
            </a:r>
            <a:r>
              <a:rPr lang="ar-IQ" sz="4000" dirty="0" smtClean="0"/>
              <a:t>السلوكيات </a:t>
            </a:r>
            <a:r>
              <a:rPr lang="ar-IQ" sz="4000" dirty="0"/>
              <a:t>ونشر </a:t>
            </a:r>
            <a:r>
              <a:rPr lang="ar-IQ" sz="4000" dirty="0" smtClean="0"/>
              <a:t>السلوكيات الصحيحة </a:t>
            </a:r>
            <a:r>
              <a:rPr lang="ar-IQ" sz="4000" dirty="0"/>
              <a:t>مفيده لصحة </a:t>
            </a:r>
            <a:r>
              <a:rPr lang="ar-IQ" sz="4000" dirty="0" smtClean="0"/>
              <a:t>الناس بشكل عام والشباب بشكل خاص ، بالإضافة إلى </a:t>
            </a:r>
            <a:r>
              <a:rPr lang="ar-IQ" sz="4000" dirty="0"/>
              <a:t>ذلك تتبني وسائل الإعلام الكثير من قضايا التوعية بالأمراض </a:t>
            </a:r>
            <a:r>
              <a:rPr lang="ar-IQ" sz="4000" dirty="0" smtClean="0"/>
              <a:t>المعدية والوبائية والأنتقالية مثل فايروس كرونا </a:t>
            </a:r>
            <a:r>
              <a:rPr lang="ar-IQ" sz="4000" dirty="0"/>
              <a:t>مصل الإيدز </a:t>
            </a:r>
            <a:r>
              <a:rPr lang="ar-IQ" sz="4000" dirty="0" smtClean="0"/>
              <a:t>.</a:t>
            </a:r>
            <a:endParaRPr lang="ar-IQ" sz="4000" dirty="0"/>
          </a:p>
        </p:txBody>
      </p:sp>
    </p:spTree>
    <p:extLst>
      <p:ext uri="{BB962C8B-B14F-4D97-AF65-F5344CB8AC3E}">
        <p14:creationId xmlns:p14="http://schemas.microsoft.com/office/powerpoint/2010/main" val="17582236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normAutofit fontScale="90000"/>
          </a:bodyPr>
          <a:lstStyle/>
          <a:p>
            <a:r>
              <a:rPr lang="ar-IQ" b="1" dirty="0">
                <a:solidFill>
                  <a:srgbClr val="FF0000"/>
                </a:solidFill>
              </a:rPr>
              <a:t>التثقيف الصحي</a:t>
            </a:r>
          </a:p>
        </p:txBody>
      </p:sp>
      <p:sp>
        <p:nvSpPr>
          <p:cNvPr id="3" name="مستطيل 2"/>
          <p:cNvSpPr/>
          <p:nvPr/>
        </p:nvSpPr>
        <p:spPr>
          <a:xfrm>
            <a:off x="2286000" y="2551837"/>
            <a:ext cx="4572000" cy="369332"/>
          </a:xfrm>
          <a:prstGeom prst="rect">
            <a:avLst/>
          </a:prstGeom>
        </p:spPr>
        <p:txBody>
          <a:bodyPr>
            <a:spAutoFit/>
          </a:bodyPr>
          <a:lstStyle/>
          <a:p>
            <a:r>
              <a:rPr lang="ar-IQ" dirty="0" smtClean="0"/>
              <a:t> </a:t>
            </a:r>
            <a:endParaRPr lang="ar-IQ" dirty="0"/>
          </a:p>
        </p:txBody>
      </p:sp>
      <p:sp>
        <p:nvSpPr>
          <p:cNvPr id="4" name="مستطيل 3"/>
          <p:cNvSpPr/>
          <p:nvPr/>
        </p:nvSpPr>
        <p:spPr>
          <a:xfrm>
            <a:off x="0" y="980728"/>
            <a:ext cx="9036496" cy="5632311"/>
          </a:xfrm>
          <a:prstGeom prst="rect">
            <a:avLst/>
          </a:prstGeom>
        </p:spPr>
        <p:txBody>
          <a:bodyPr wrap="square">
            <a:spAutoFit/>
          </a:bodyPr>
          <a:lstStyle/>
          <a:p>
            <a:pPr algn="just"/>
            <a:r>
              <a:rPr lang="ar-IQ" dirty="0" smtClean="0"/>
              <a:t> </a:t>
            </a:r>
            <a:r>
              <a:rPr lang="ar-IQ" sz="3600" dirty="0" smtClean="0"/>
              <a:t>أن </a:t>
            </a:r>
            <a:r>
              <a:rPr lang="ar-IQ" sz="3600" dirty="0"/>
              <a:t>الشخص الواعي صحياً هو الشخص المثالي المتمتع بدرجات ومستويات عالية من الصحةالمتمثلة بالتكامل البدني والعقلي والنفسي والاجتماعي والصحي وأن ممارسة الأنشطة الرياضية تعمل على الوقاية من أهم الأمراض العصرية مثل مرض السكري وأمراض القلب وأمراض الجهاز التنفسي والسمنة والوزن الزائد </a:t>
            </a:r>
            <a:r>
              <a:rPr lang="ar-IQ" sz="3600" dirty="0" smtClean="0"/>
              <a:t>، باعتبار </a:t>
            </a:r>
            <a:r>
              <a:rPr lang="ar-IQ" sz="3600" dirty="0"/>
              <a:t>ان الجانب الصحي يشتمل على جانبين أساسيين هما: الثقافة الصحية والتي تتمثل في اكتساب المعارف والمعلومات </a:t>
            </a:r>
            <a:r>
              <a:rPr lang="ar-IQ" sz="3600" dirty="0" smtClean="0"/>
              <a:t>الصحية ، </a:t>
            </a:r>
            <a:r>
              <a:rPr lang="ar-IQ" sz="3600" dirty="0"/>
              <a:t>والوعي الصحي والذي يتمثل في ممارسة وتطبيق تلك المعارف والمعلومات في الواقع العملي</a:t>
            </a:r>
          </a:p>
        </p:txBody>
      </p:sp>
    </p:spTree>
    <p:extLst>
      <p:ext uri="{BB962C8B-B14F-4D97-AF65-F5344CB8AC3E}">
        <p14:creationId xmlns:p14="http://schemas.microsoft.com/office/powerpoint/2010/main" val="27142145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smtClean="0">
                <a:solidFill>
                  <a:srgbClr val="FF0000"/>
                </a:solidFill>
              </a:rPr>
              <a:t>عناصر الوعي الصحي</a:t>
            </a:r>
            <a:endParaRPr lang="ar-IQ" b="1" dirty="0">
              <a:solidFill>
                <a:srgbClr val="FF0000"/>
              </a:solidFill>
            </a:endParaRPr>
          </a:p>
        </p:txBody>
      </p:sp>
      <p:sp>
        <p:nvSpPr>
          <p:cNvPr id="3" name="مستطيل 2"/>
          <p:cNvSpPr/>
          <p:nvPr/>
        </p:nvSpPr>
        <p:spPr>
          <a:xfrm>
            <a:off x="323528" y="1556792"/>
            <a:ext cx="8280920" cy="4832092"/>
          </a:xfrm>
          <a:prstGeom prst="rect">
            <a:avLst/>
          </a:prstGeom>
        </p:spPr>
        <p:txBody>
          <a:bodyPr wrap="square">
            <a:spAutoFit/>
          </a:bodyPr>
          <a:lstStyle/>
          <a:p>
            <a:pPr marL="571500" indent="-571500" algn="just">
              <a:buFont typeface="Arial" pitchFamily="34" charset="0"/>
              <a:buChar char="•"/>
            </a:pPr>
            <a:r>
              <a:rPr lang="ar-IQ" sz="4400" dirty="0"/>
              <a:t>الصحة الشخصية للفرد معرفة اجهزة الجسم المختلفة وكيفية الحفاظ عليها.</a:t>
            </a:r>
          </a:p>
          <a:p>
            <a:pPr marL="571500" indent="-571500" algn="just">
              <a:buFont typeface="Arial" pitchFamily="34" charset="0"/>
              <a:buChar char="•"/>
            </a:pPr>
            <a:r>
              <a:rPr lang="ar-IQ" sz="4400" dirty="0"/>
              <a:t>النظافة الشخصية</a:t>
            </a:r>
          </a:p>
          <a:p>
            <a:pPr marL="571500" indent="-571500" algn="just">
              <a:buFont typeface="Arial" pitchFamily="34" charset="0"/>
              <a:buChar char="•"/>
            </a:pPr>
            <a:r>
              <a:rPr lang="ar-IQ" sz="4400" dirty="0"/>
              <a:t>التغذية وتشمل العادات الغذائية الصحيحة، وامراض سوء التغذية</a:t>
            </a:r>
          </a:p>
          <a:p>
            <a:pPr marL="571500" indent="-571500" algn="just">
              <a:buFont typeface="Arial" pitchFamily="34" charset="0"/>
              <a:buChar char="•"/>
            </a:pPr>
            <a:r>
              <a:rPr lang="ar-IQ" sz="4400" dirty="0"/>
              <a:t>ممارسة الرياضة</a:t>
            </a:r>
          </a:p>
          <a:p>
            <a:pPr marL="571500" indent="-571500" algn="just">
              <a:buFont typeface="Arial" pitchFamily="34" charset="0"/>
              <a:buChar char="•"/>
            </a:pPr>
            <a:r>
              <a:rPr lang="ar-IQ" sz="4400" dirty="0"/>
              <a:t>تقوية الجهاز المناعي للجسم</a:t>
            </a:r>
          </a:p>
        </p:txBody>
      </p:sp>
    </p:spTree>
    <p:extLst>
      <p:ext uri="{BB962C8B-B14F-4D97-AF65-F5344CB8AC3E}">
        <p14:creationId xmlns:p14="http://schemas.microsoft.com/office/powerpoint/2010/main" val="41956908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116" y="188640"/>
            <a:ext cx="9449391" cy="6669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456885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8490" y="188640"/>
            <a:ext cx="7756263" cy="1008112"/>
          </a:xfrm>
        </p:spPr>
        <p:txBody>
          <a:bodyPr/>
          <a:lstStyle/>
          <a:p>
            <a:r>
              <a:rPr lang="ar-IQ" dirty="0" smtClean="0"/>
              <a:t>ماهي الصحة</a:t>
            </a:r>
            <a:endParaRPr lang="ar-IQ" dirty="0"/>
          </a:p>
        </p:txBody>
      </p:sp>
      <p:sp>
        <p:nvSpPr>
          <p:cNvPr id="3" name="مستطيل 2"/>
          <p:cNvSpPr/>
          <p:nvPr/>
        </p:nvSpPr>
        <p:spPr>
          <a:xfrm>
            <a:off x="179512" y="1196752"/>
            <a:ext cx="8712968" cy="6001643"/>
          </a:xfrm>
          <a:prstGeom prst="rect">
            <a:avLst/>
          </a:prstGeom>
        </p:spPr>
        <p:txBody>
          <a:bodyPr wrap="square">
            <a:spAutoFit/>
          </a:bodyPr>
          <a:lstStyle/>
          <a:p>
            <a:pPr algn="just"/>
            <a:r>
              <a:rPr lang="ar-IQ" sz="3200" dirty="0">
                <a:cs typeface="+mj-cs"/>
              </a:rPr>
              <a:t>وتعرف الصحة وعرفه منظمة الصحة العالمية(</a:t>
            </a:r>
            <a:r>
              <a:rPr lang="en-US" sz="3200" dirty="0">
                <a:cs typeface="+mj-cs"/>
              </a:rPr>
              <a:t>W.H.O) </a:t>
            </a:r>
          </a:p>
          <a:p>
            <a:pPr algn="just"/>
            <a:r>
              <a:rPr lang="ar-IQ" sz="3200" dirty="0">
                <a:cs typeface="+mj-cs"/>
              </a:rPr>
              <a:t>بأنها حالة تامة من السلامة الجسمية العضوية والنفسية والعقلية والاجتماعية عند الافراد المهتمين بالممارسات الصحية أو الاجراءات الوقائية، وليس مجرد الخلو من المرض أو العجز أو الضعف.</a:t>
            </a:r>
          </a:p>
          <a:p>
            <a:pPr algn="just"/>
            <a:r>
              <a:rPr lang="ar-IQ" sz="3200" dirty="0">
                <a:cs typeface="+mj-cs"/>
              </a:rPr>
              <a:t> بأّنها اكتمال أو اتزان في جوانب شخصية الفرد من النواحي الجسمية والعقلية والنفسية أو الاجتماعية، وبذلك تعد الصحة عن عقل سليم في جسم سليم في اسرة سوية وبيئة صالحة للعيش والتكيف الإنساني </a:t>
            </a:r>
          </a:p>
          <a:p>
            <a:pPr algn="just"/>
            <a:r>
              <a:rPr lang="ar-IQ" sz="3200" dirty="0">
                <a:cs typeface="+mj-cs"/>
              </a:rPr>
              <a:t> حالة من الاتزان والتكامل العفوي والعقلي والنفسي والاجتماعي التي تتكون لدى الإنسان نتيجة الخلو من الأمراض المختلفة التي تعيق ممارسة نشاطه الطبيعي في المجتمع </a:t>
            </a:r>
          </a:p>
        </p:txBody>
      </p:sp>
    </p:spTree>
    <p:extLst>
      <p:ext uri="{BB962C8B-B14F-4D97-AF65-F5344CB8AC3E}">
        <p14:creationId xmlns:p14="http://schemas.microsoft.com/office/powerpoint/2010/main" val="32451410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8490" y="188640"/>
            <a:ext cx="7756263" cy="1080120"/>
          </a:xfrm>
        </p:spPr>
        <p:txBody>
          <a:bodyPr/>
          <a:lstStyle/>
          <a:p>
            <a:r>
              <a:rPr lang="ar-IQ" b="1" dirty="0">
                <a:solidFill>
                  <a:srgbClr val="FF0000"/>
                </a:solidFill>
              </a:rPr>
              <a:t>أنواع </a:t>
            </a:r>
            <a:r>
              <a:rPr lang="ar-IQ" b="1" dirty="0" smtClean="0">
                <a:solidFill>
                  <a:srgbClr val="FF0000"/>
                </a:solidFill>
              </a:rPr>
              <a:t>الصحة </a:t>
            </a:r>
            <a:endParaRPr lang="ar-IQ" b="1" dirty="0">
              <a:solidFill>
                <a:srgbClr val="FF0000"/>
              </a:solidFill>
            </a:endParaRPr>
          </a:p>
        </p:txBody>
      </p:sp>
      <p:sp>
        <p:nvSpPr>
          <p:cNvPr id="3" name="مستطيل 2"/>
          <p:cNvSpPr/>
          <p:nvPr/>
        </p:nvSpPr>
        <p:spPr>
          <a:xfrm>
            <a:off x="179512" y="1268760"/>
            <a:ext cx="8784976" cy="5632311"/>
          </a:xfrm>
          <a:prstGeom prst="rect">
            <a:avLst/>
          </a:prstGeom>
        </p:spPr>
        <p:txBody>
          <a:bodyPr wrap="square">
            <a:spAutoFit/>
          </a:bodyPr>
          <a:lstStyle/>
          <a:p>
            <a:pPr algn="just"/>
            <a:r>
              <a:rPr lang="ar-IQ" sz="4000" b="1" dirty="0">
                <a:solidFill>
                  <a:srgbClr val="FF0000"/>
                </a:solidFill>
              </a:rPr>
              <a:t>أولا:- الصحة الجسمية: </a:t>
            </a:r>
            <a:r>
              <a:rPr lang="ar-IQ" sz="4000" dirty="0"/>
              <a:t>نصل اليها من خلال المناهج:-</a:t>
            </a:r>
          </a:p>
          <a:p>
            <a:pPr marL="571500" indent="-571500" algn="just">
              <a:buFont typeface="Arial" pitchFamily="34" charset="0"/>
              <a:buChar char="•"/>
            </a:pPr>
            <a:r>
              <a:rPr lang="ar-IQ" sz="4000" dirty="0" smtClean="0"/>
              <a:t> المنهج </a:t>
            </a:r>
            <a:r>
              <a:rPr lang="ar-IQ" sz="4000" dirty="0"/>
              <a:t>العلاجي: هو ما يتبعه الفرد العادي للتخلص من المرض.</a:t>
            </a:r>
          </a:p>
          <a:p>
            <a:pPr marL="571500" indent="-571500" algn="just">
              <a:buFont typeface="Arial" pitchFamily="34" charset="0"/>
              <a:buChar char="•"/>
            </a:pPr>
            <a:r>
              <a:rPr lang="ar-IQ" sz="4000" dirty="0" smtClean="0"/>
              <a:t> المنهج </a:t>
            </a:r>
            <a:r>
              <a:rPr lang="ar-IQ" sz="4000" dirty="0"/>
              <a:t>الوقائي: هو ما يتبعه الفرد لكي يتجنب الإصابة بمرض ما .</a:t>
            </a:r>
          </a:p>
          <a:p>
            <a:pPr marL="571500" indent="-571500" algn="just">
              <a:buFont typeface="Arial" pitchFamily="34" charset="0"/>
              <a:buChar char="•"/>
            </a:pPr>
            <a:r>
              <a:rPr lang="ar-IQ" sz="4000" dirty="0" smtClean="0"/>
              <a:t> المنهج الانشائي او النمائي: </a:t>
            </a:r>
            <a:r>
              <a:rPr lang="ar-IQ" sz="4000" dirty="0"/>
              <a:t>هو ما يتبعه الفرد العادي حتى تقوى صحته </a:t>
            </a:r>
            <a:r>
              <a:rPr lang="ar-IQ" sz="4000" dirty="0" smtClean="0"/>
              <a:t>ويزيد نشاطه </a:t>
            </a:r>
            <a:r>
              <a:rPr lang="ar-IQ" sz="4000" dirty="0"/>
              <a:t>ويتمتع بالشعور بالقوى والحيوية.</a:t>
            </a:r>
          </a:p>
        </p:txBody>
      </p:sp>
    </p:spTree>
    <p:extLst>
      <p:ext uri="{BB962C8B-B14F-4D97-AF65-F5344CB8AC3E}">
        <p14:creationId xmlns:p14="http://schemas.microsoft.com/office/powerpoint/2010/main" val="24015259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332656"/>
            <a:ext cx="8856984" cy="6247864"/>
          </a:xfrm>
          <a:prstGeom prst="rect">
            <a:avLst/>
          </a:prstGeom>
        </p:spPr>
        <p:txBody>
          <a:bodyPr wrap="square">
            <a:spAutoFit/>
          </a:bodyPr>
          <a:lstStyle/>
          <a:p>
            <a:pPr algn="just"/>
            <a:r>
              <a:rPr lang="ar-IQ" sz="4000" b="1" dirty="0">
                <a:solidFill>
                  <a:srgbClr val="FF0000"/>
                </a:solidFill>
              </a:rPr>
              <a:t>ثانيا:-الصحة النفسية: </a:t>
            </a:r>
            <a:r>
              <a:rPr lang="ar-IQ" sz="4000" dirty="0"/>
              <a:t>ونصل اليها من كذلك من خلال ثلاث مناهج:-</a:t>
            </a:r>
          </a:p>
          <a:p>
            <a:pPr marL="571500" indent="-571500" algn="just">
              <a:buFont typeface="Arial" pitchFamily="34" charset="0"/>
              <a:buChar char="•"/>
            </a:pPr>
            <a:r>
              <a:rPr lang="ar-IQ" sz="4000" dirty="0" smtClean="0"/>
              <a:t> المنهج </a:t>
            </a:r>
            <a:r>
              <a:rPr lang="ar-IQ" sz="4000" dirty="0"/>
              <a:t>العلاجي: وهو ما يتبع لعلاج الفرد العادي حتى تقوى صحته ويزيد </a:t>
            </a:r>
            <a:r>
              <a:rPr lang="ar-IQ" sz="4000" dirty="0" smtClean="0"/>
              <a:t>نشاطه ويتمتع </a:t>
            </a:r>
            <a:r>
              <a:rPr lang="ar-IQ" sz="4000" dirty="0"/>
              <a:t>بالشعور بالقوة والحيوية </a:t>
            </a:r>
            <a:r>
              <a:rPr lang="ar-IQ" sz="4000" dirty="0" smtClean="0"/>
              <a:t>والنشاط.</a:t>
            </a:r>
            <a:endParaRPr lang="ar-IQ" sz="4000" dirty="0"/>
          </a:p>
          <a:p>
            <a:pPr marL="571500" indent="-571500" algn="just">
              <a:buFont typeface="Arial" pitchFamily="34" charset="0"/>
              <a:buChar char="•"/>
            </a:pPr>
            <a:r>
              <a:rPr lang="ar-IQ" sz="4000" dirty="0" smtClean="0"/>
              <a:t> المنهج </a:t>
            </a:r>
            <a:r>
              <a:rPr lang="ar-IQ" sz="4000" dirty="0"/>
              <a:t>الوقائي: وهو الطريق الذي يسلكه الفرد مع نفسه ومع غيره حتى يقي </a:t>
            </a:r>
            <a:r>
              <a:rPr lang="ar-IQ" sz="4000" dirty="0" smtClean="0"/>
              <a:t>نفسه وغيره من </a:t>
            </a:r>
            <a:r>
              <a:rPr lang="ar-IQ" sz="4000" dirty="0"/>
              <a:t>الوقوع في حالة الاضطراب النفسي .</a:t>
            </a:r>
          </a:p>
          <a:p>
            <a:pPr marL="571500" indent="-571500" algn="just">
              <a:buFont typeface="Arial" pitchFamily="34" charset="0"/>
              <a:buChar char="•"/>
            </a:pPr>
            <a:r>
              <a:rPr lang="ar-IQ" sz="4000" dirty="0" smtClean="0"/>
              <a:t> المنهج </a:t>
            </a:r>
            <a:r>
              <a:rPr lang="ar-IQ" sz="4000" dirty="0"/>
              <a:t>الانشائي: هو ما يحتذيه </a:t>
            </a:r>
            <a:r>
              <a:rPr lang="ar-IQ" sz="4000" dirty="0" smtClean="0"/>
              <a:t>الفرد </a:t>
            </a:r>
            <a:r>
              <a:rPr lang="ar-IQ" sz="4000" dirty="0"/>
              <a:t>ليزيد شعوره بالسعادة وليزيد كفاءته </a:t>
            </a:r>
            <a:r>
              <a:rPr lang="ar-IQ" sz="4000" dirty="0" smtClean="0"/>
              <a:t>الى اقصى </a:t>
            </a:r>
            <a:r>
              <a:rPr lang="ar-IQ" sz="4000" dirty="0"/>
              <a:t>حد مستطاع .</a:t>
            </a:r>
          </a:p>
        </p:txBody>
      </p:sp>
    </p:spTree>
    <p:extLst>
      <p:ext uri="{BB962C8B-B14F-4D97-AF65-F5344CB8AC3E}">
        <p14:creationId xmlns:p14="http://schemas.microsoft.com/office/powerpoint/2010/main" val="2809437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86000" y="2690336"/>
            <a:ext cx="4572000" cy="369332"/>
          </a:xfrm>
          <a:prstGeom prst="rect">
            <a:avLst/>
          </a:prstGeom>
        </p:spPr>
        <p:txBody>
          <a:bodyPr>
            <a:spAutoFit/>
          </a:bodyPr>
          <a:lstStyle/>
          <a:p>
            <a:r>
              <a:rPr lang="ar-IQ" dirty="0" smtClean="0"/>
              <a:t> </a:t>
            </a:r>
            <a:endParaRPr lang="ar-IQ" dirty="0"/>
          </a:p>
        </p:txBody>
      </p:sp>
      <p:sp>
        <p:nvSpPr>
          <p:cNvPr id="3" name="مستطيل 2"/>
          <p:cNvSpPr/>
          <p:nvPr/>
        </p:nvSpPr>
        <p:spPr>
          <a:xfrm>
            <a:off x="0" y="116632"/>
            <a:ext cx="8964488" cy="646331"/>
          </a:xfrm>
          <a:prstGeom prst="rect">
            <a:avLst/>
          </a:prstGeom>
        </p:spPr>
        <p:txBody>
          <a:bodyPr wrap="square">
            <a:spAutoFit/>
          </a:bodyPr>
          <a:lstStyle/>
          <a:p>
            <a:pPr algn="just"/>
            <a:r>
              <a:rPr lang="ar-IQ" sz="3600" b="1" dirty="0" smtClean="0">
                <a:solidFill>
                  <a:srgbClr val="FF0000"/>
                </a:solidFill>
              </a:rPr>
              <a:t>  أنواع الأمراض </a:t>
            </a:r>
            <a:endParaRPr lang="ar-IQ" sz="3600" dirty="0"/>
          </a:p>
        </p:txBody>
      </p:sp>
      <p:sp>
        <p:nvSpPr>
          <p:cNvPr id="4" name="مستطيل 3"/>
          <p:cNvSpPr/>
          <p:nvPr/>
        </p:nvSpPr>
        <p:spPr>
          <a:xfrm>
            <a:off x="899592" y="1052737"/>
            <a:ext cx="7848872" cy="6740307"/>
          </a:xfrm>
          <a:prstGeom prst="rect">
            <a:avLst/>
          </a:prstGeom>
        </p:spPr>
        <p:txBody>
          <a:bodyPr wrap="square">
            <a:spAutoFit/>
          </a:bodyPr>
          <a:lstStyle/>
          <a:p>
            <a:r>
              <a:rPr lang="ar-IQ" sz="4000" dirty="0" smtClean="0"/>
              <a:t>1</a:t>
            </a:r>
            <a:r>
              <a:rPr lang="ar-IQ" sz="4400" dirty="0" smtClean="0"/>
              <a:t>- المرض الجسدي العضوي</a:t>
            </a:r>
          </a:p>
          <a:p>
            <a:r>
              <a:rPr lang="ar-IQ" sz="4400" dirty="0" smtClean="0"/>
              <a:t>2- المرض النفسي</a:t>
            </a:r>
          </a:p>
          <a:p>
            <a:r>
              <a:rPr lang="ar-IQ" sz="4400" dirty="0" smtClean="0"/>
              <a:t>3- ألأمراض نفسجسمية</a:t>
            </a:r>
          </a:p>
          <a:p>
            <a:r>
              <a:rPr lang="ar-IQ" sz="4400" dirty="0" smtClean="0"/>
              <a:t> 4- الأمراض المزمنة</a:t>
            </a:r>
          </a:p>
          <a:p>
            <a:r>
              <a:rPr lang="ar-IQ" sz="4400" dirty="0" smtClean="0"/>
              <a:t> 5- الأمراض الوبائية</a:t>
            </a:r>
          </a:p>
          <a:p>
            <a:r>
              <a:rPr lang="ar-IQ" sz="4400" dirty="0" smtClean="0"/>
              <a:t> 6- الأمراض الأنتقالية</a:t>
            </a:r>
          </a:p>
          <a:p>
            <a:r>
              <a:rPr lang="ar-IQ" sz="4400" dirty="0" smtClean="0"/>
              <a:t> 7- الأمراض المعدية</a:t>
            </a:r>
          </a:p>
          <a:p>
            <a:r>
              <a:rPr lang="ar-IQ" sz="4400" dirty="0"/>
              <a:t>8- الأمراض الوراثية</a:t>
            </a:r>
            <a:endParaRPr lang="ar-IQ" sz="4400" dirty="0" smtClean="0"/>
          </a:p>
          <a:p>
            <a:endParaRPr lang="ar-IQ" sz="4000" dirty="0" smtClean="0"/>
          </a:p>
          <a:p>
            <a:r>
              <a:rPr lang="ar-IQ" sz="4000" dirty="0" smtClean="0"/>
              <a:t> </a:t>
            </a:r>
            <a:endParaRPr lang="ar-IQ" sz="4000" dirty="0"/>
          </a:p>
        </p:txBody>
      </p:sp>
    </p:spTree>
    <p:extLst>
      <p:ext uri="{BB962C8B-B14F-4D97-AF65-F5344CB8AC3E}">
        <p14:creationId xmlns:p14="http://schemas.microsoft.com/office/powerpoint/2010/main" val="1709501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9675" y="260648"/>
            <a:ext cx="8490758" cy="6597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224562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8490" y="548680"/>
            <a:ext cx="7756263" cy="1075726"/>
          </a:xfrm>
        </p:spPr>
        <p:txBody>
          <a:bodyPr/>
          <a:lstStyle/>
          <a:p>
            <a:r>
              <a:rPr lang="ar-IQ" b="1" dirty="0">
                <a:solidFill>
                  <a:srgbClr val="FF0000"/>
                </a:solidFill>
              </a:rPr>
              <a:t>المرض الجسدي العضوي</a:t>
            </a:r>
            <a:r>
              <a:rPr lang="ar-IQ" dirty="0"/>
              <a:t/>
            </a:r>
            <a:br>
              <a:rPr lang="ar-IQ" dirty="0"/>
            </a:br>
            <a:endParaRPr lang="ar-IQ" dirty="0"/>
          </a:p>
        </p:txBody>
      </p:sp>
      <p:sp>
        <p:nvSpPr>
          <p:cNvPr id="3" name="مستطيل 2"/>
          <p:cNvSpPr/>
          <p:nvPr/>
        </p:nvSpPr>
        <p:spPr>
          <a:xfrm>
            <a:off x="107504" y="1196752"/>
            <a:ext cx="8856984" cy="5909310"/>
          </a:xfrm>
          <a:prstGeom prst="rect">
            <a:avLst/>
          </a:prstGeom>
        </p:spPr>
        <p:txBody>
          <a:bodyPr wrap="square">
            <a:spAutoFit/>
          </a:bodyPr>
          <a:lstStyle/>
          <a:p>
            <a:pPr algn="just"/>
            <a:r>
              <a:rPr lang="ar-IQ" sz="3600" dirty="0"/>
              <a:t>المرض الذي يؤثر في التركيبة الفسيولوجيّة للعضو المُصاب , حيث يطرأ تغيير مُلاحظ على بعض الانسجة او اعضاء مُحددة في </a:t>
            </a:r>
            <a:r>
              <a:rPr lang="ar-IQ" sz="3600" dirty="0" smtClean="0"/>
              <a:t>الجسم</a:t>
            </a:r>
          </a:p>
          <a:p>
            <a:pPr algn="just"/>
            <a:r>
              <a:rPr lang="ar-IQ" sz="3600" dirty="0" smtClean="0"/>
              <a:t> المرض</a:t>
            </a:r>
            <a:r>
              <a:rPr lang="ar-IQ" sz="3600" dirty="0"/>
              <a:t>: السقم، وهو نقيض الصحة، أو هو خروج الجسم عن حالة الاعتدال التي تعني قيام أعضاء البدن بوظائفها المعتادة، مما يعوق الإنسان عن ممارسة أنشطته الجسدية والعقلية والنفسية بصورة </a:t>
            </a:r>
            <a:r>
              <a:rPr lang="ar-IQ" sz="3600" dirty="0" smtClean="0"/>
              <a:t>طبيعية.</a:t>
            </a:r>
            <a:endParaRPr lang="ar-IQ" sz="3600" dirty="0"/>
          </a:p>
          <a:p>
            <a:pPr algn="just"/>
            <a:r>
              <a:rPr lang="ar-IQ" sz="3600" dirty="0"/>
              <a:t>وقد عرفه صاحب كتاب الصحة العامة: "إّنه مجموعة انعكاسات ناجمة عن اضطراب الجسم أو أحد أجزائه محدثاً بذلك خللاً من التوازن الوظيفي للجسم.</a:t>
            </a:r>
            <a:endParaRPr lang="ar-IQ" sz="3600" dirty="0" smtClean="0"/>
          </a:p>
          <a:p>
            <a:endParaRPr lang="ar-IQ" dirty="0"/>
          </a:p>
        </p:txBody>
      </p:sp>
    </p:spTree>
    <p:extLst>
      <p:ext uri="{BB962C8B-B14F-4D97-AF65-F5344CB8AC3E}">
        <p14:creationId xmlns:p14="http://schemas.microsoft.com/office/powerpoint/2010/main" val="15289069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8490" y="116632"/>
            <a:ext cx="7756263" cy="1224136"/>
          </a:xfrm>
        </p:spPr>
        <p:txBody>
          <a:bodyPr/>
          <a:lstStyle/>
          <a:p>
            <a:r>
              <a:rPr lang="ar-IQ" b="1" dirty="0">
                <a:solidFill>
                  <a:srgbClr val="FF0000"/>
                </a:solidFill>
              </a:rPr>
              <a:t>المرض النفسي</a:t>
            </a:r>
            <a:br>
              <a:rPr lang="ar-IQ" b="1" dirty="0">
                <a:solidFill>
                  <a:srgbClr val="FF0000"/>
                </a:solidFill>
              </a:rPr>
            </a:br>
            <a:endParaRPr lang="ar-IQ" b="1" dirty="0">
              <a:solidFill>
                <a:srgbClr val="FF0000"/>
              </a:solidFill>
            </a:endParaRPr>
          </a:p>
        </p:txBody>
      </p:sp>
      <p:sp>
        <p:nvSpPr>
          <p:cNvPr id="3" name="مستطيل 2"/>
          <p:cNvSpPr/>
          <p:nvPr/>
        </p:nvSpPr>
        <p:spPr>
          <a:xfrm>
            <a:off x="179512" y="1028343"/>
            <a:ext cx="8784976" cy="5632311"/>
          </a:xfrm>
          <a:prstGeom prst="rect">
            <a:avLst/>
          </a:prstGeom>
        </p:spPr>
        <p:txBody>
          <a:bodyPr wrap="square">
            <a:spAutoFit/>
          </a:bodyPr>
          <a:lstStyle/>
          <a:p>
            <a:pPr algn="just"/>
            <a:r>
              <a:rPr lang="ar-IQ" sz="3600" dirty="0" smtClean="0"/>
              <a:t>يشير </a:t>
            </a:r>
            <a:r>
              <a:rPr lang="ar-IQ" sz="3600" dirty="0"/>
              <a:t>المرض النفسي، الذي يُطلَق عليه أيضًا اضطرابات الصحة </a:t>
            </a:r>
            <a:r>
              <a:rPr lang="ar-IQ" sz="3600" dirty="0" smtClean="0"/>
              <a:t>النفسية والعقلية</a:t>
            </a:r>
            <a:r>
              <a:rPr lang="ar-IQ" sz="3600" dirty="0"/>
              <a:t>، إلى مجموعة كبيرة من أمراض </a:t>
            </a:r>
            <a:r>
              <a:rPr lang="ar-IQ" sz="3600" dirty="0" smtClean="0"/>
              <a:t> وهي </a:t>
            </a:r>
            <a:r>
              <a:rPr lang="ar-IQ" sz="3600" dirty="0"/>
              <a:t>اضطرابات تؤثر على مزاجك وتفكيرك </a:t>
            </a:r>
            <a:r>
              <a:rPr lang="ar-IQ" sz="3600" dirty="0" smtClean="0"/>
              <a:t>وسلوكك من </a:t>
            </a:r>
            <a:r>
              <a:rPr lang="ar-IQ" sz="3600" dirty="0"/>
              <a:t>أمثلة الأمراض النفسية: الاكتئاب، واضطرابات القلق، والفصام، واضطراب الشهية والسلوكيات التي تسبِّب </a:t>
            </a:r>
            <a:r>
              <a:rPr lang="ar-IQ" sz="3600" dirty="0" smtClean="0"/>
              <a:t>الإدمان</a:t>
            </a:r>
            <a:endParaRPr lang="ar-IQ" sz="3600" dirty="0"/>
          </a:p>
          <a:p>
            <a:pPr algn="just"/>
            <a:r>
              <a:rPr lang="ar-IQ" sz="3600" dirty="0"/>
              <a:t>يمكن أن يجعلك المرض النفسي بائسًا، ويمكن أن يسبب مشكلات في حياتك اليومية، مثل المدرسة أو العمل، أو في علاقاتك بالأشخاص الآخرين. في معظم الحالات، يمكن التعامل مع الأعراض من خلال مجموعة من الأدوية والعلاج بالكلام (العلاج النفسي).</a:t>
            </a:r>
          </a:p>
        </p:txBody>
      </p:sp>
    </p:spTree>
    <p:extLst>
      <p:ext uri="{BB962C8B-B14F-4D97-AF65-F5344CB8AC3E}">
        <p14:creationId xmlns:p14="http://schemas.microsoft.com/office/powerpoint/2010/main" val="15569712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8490" y="188640"/>
            <a:ext cx="7756263" cy="1435766"/>
          </a:xfrm>
        </p:spPr>
        <p:txBody>
          <a:bodyPr/>
          <a:lstStyle/>
          <a:p>
            <a:r>
              <a:rPr lang="ar-IQ" b="1" dirty="0">
                <a:solidFill>
                  <a:srgbClr val="FF0000"/>
                </a:solidFill>
              </a:rPr>
              <a:t>ألأمراض نفسجسمية</a:t>
            </a:r>
            <a:br>
              <a:rPr lang="ar-IQ" b="1" dirty="0">
                <a:solidFill>
                  <a:srgbClr val="FF0000"/>
                </a:solidFill>
              </a:rPr>
            </a:br>
            <a:endParaRPr lang="ar-IQ" b="1" dirty="0">
              <a:solidFill>
                <a:srgbClr val="FF0000"/>
              </a:solidFill>
            </a:endParaRPr>
          </a:p>
        </p:txBody>
      </p:sp>
      <p:sp>
        <p:nvSpPr>
          <p:cNvPr id="3" name="مستطيل 2"/>
          <p:cNvSpPr/>
          <p:nvPr/>
        </p:nvSpPr>
        <p:spPr>
          <a:xfrm>
            <a:off x="179512" y="908720"/>
            <a:ext cx="8856984" cy="7202552"/>
          </a:xfrm>
          <a:prstGeom prst="rect">
            <a:avLst/>
          </a:prstGeom>
        </p:spPr>
        <p:txBody>
          <a:bodyPr wrap="square">
            <a:spAutoFit/>
          </a:bodyPr>
          <a:lstStyle/>
          <a:p>
            <a:pPr algn="just"/>
            <a:r>
              <a:rPr lang="ar-IQ" sz="3200" dirty="0"/>
              <a:t>وهي أمراض تؤثر فيها العوامل الذهنية والنفسية للمريض تأثيراً كبيرا في نشوئها وتطورها وتعكرها، مثل: الصداع النصفي، والأكزيما، والقرحة، والقولون العصبي...إلخ، وفي حالة إجراء فحص طبي، لا يظهر لهذه الأمراض أي أسباب جسمية أو عضوية، أو في حال حدوث مرض ناتج عن حالة عاطفية أو مزاجية مثل الغضب أو القلق أو الكبت أو الشعور بالذنب، في هذه الحالة تعد مثل هذه الحالات أمراضاً نفسية </a:t>
            </a:r>
            <a:r>
              <a:rPr lang="ar-IQ" sz="3200" dirty="0" smtClean="0"/>
              <a:t>جسمية، </a:t>
            </a:r>
            <a:r>
              <a:rPr lang="ar-IQ" sz="3200" dirty="0"/>
              <a:t>بينما في الأمراض السيكوسوماتية فإن العوامل الانفعالية والنفسية تؤدي إلى حدوث خلل في التكوين التشريحي للعضو المصاب مثل حالات قرحة المعدة أو التهاب المفاصل..ألخ.هناك قائمة من الأمراض المعقدة حيث يلعب العامل النفسي دورا محوريا في ظهورها: ارتفاع ضغط الدم القولون العصبي السماسموفيليا أو اضطراب الجهازالعصبي الذاتي متلازمة التهاب الدماغ و ألام العظلات (متلازمة الإرهاق المزمن) الفيبرموليجيا</a:t>
            </a:r>
          </a:p>
        </p:txBody>
      </p:sp>
    </p:spTree>
    <p:extLst>
      <p:ext uri="{BB962C8B-B14F-4D97-AF65-F5344CB8AC3E}">
        <p14:creationId xmlns:p14="http://schemas.microsoft.com/office/powerpoint/2010/main" val="24146095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a:solidFill>
                  <a:srgbClr val="FF0000"/>
                </a:solidFill>
              </a:rPr>
              <a:t>الأمراض المزمنة</a:t>
            </a:r>
            <a:br>
              <a:rPr lang="ar-IQ" b="1" dirty="0">
                <a:solidFill>
                  <a:srgbClr val="FF0000"/>
                </a:solidFill>
              </a:rPr>
            </a:br>
            <a:endParaRPr lang="ar-IQ" b="1" dirty="0">
              <a:solidFill>
                <a:srgbClr val="FF0000"/>
              </a:solidFill>
            </a:endParaRPr>
          </a:p>
        </p:txBody>
      </p:sp>
      <p:sp>
        <p:nvSpPr>
          <p:cNvPr id="3" name="مستطيل 2"/>
          <p:cNvSpPr/>
          <p:nvPr/>
        </p:nvSpPr>
        <p:spPr>
          <a:xfrm>
            <a:off x="0" y="1166843"/>
            <a:ext cx="8964488" cy="6001643"/>
          </a:xfrm>
          <a:prstGeom prst="rect">
            <a:avLst/>
          </a:prstGeom>
        </p:spPr>
        <p:txBody>
          <a:bodyPr wrap="square">
            <a:spAutoFit/>
          </a:bodyPr>
          <a:lstStyle/>
          <a:p>
            <a:pPr algn="just"/>
            <a:r>
              <a:rPr lang="ar-IQ" sz="3200" dirty="0" smtClean="0"/>
              <a:t>المرض </a:t>
            </a:r>
            <a:r>
              <a:rPr lang="ar-IQ" sz="3200" dirty="0"/>
              <a:t>المزمن هو حالة مرضية أو مرض دائم أو طويل الأمد في آثاره أو مرض يأتي مع الوقت ويتقدم بشكل بطيء. يستمر هذا المرض غالباً لمدة ثلاثة أشهرأو أكثر. تشير منظمة الصحة العالمية إلى أن الأمراض المزمنة لا تنتقل من شخص </a:t>
            </a:r>
            <a:r>
              <a:rPr lang="ar-IQ" sz="3200" dirty="0" smtClean="0"/>
              <a:t>لآخر.يعتبر </a:t>
            </a:r>
            <a:r>
              <a:rPr lang="ar-IQ" sz="3200" dirty="0"/>
              <a:t>المرض المزمن هو المسؤول عن 60 ٪ من جميع الوفيات في جميع أنحاء العالم. تحدث 80٪ من وفيات الأمراض المزمنة في البلدان المنخفضة ومتوسطة الدخل. تحدث حوالي نصف وفيات الأمراض المزمنة في الأشخاص الذين تقل أعمارهم عن 70 عام. تصيب الأمراض المزمنة الرجال والنساء بالتساوي تقريباً على مستوى </a:t>
            </a:r>
            <a:r>
              <a:rPr lang="ar-IQ" sz="3200" dirty="0" smtClean="0"/>
              <a:t>العالم.لا </a:t>
            </a:r>
            <a:r>
              <a:rPr lang="ar-IQ" sz="3200" dirty="0"/>
              <a:t>يمكن الوقاية من الأمراض المزمنة بشكل عام عن طريق اللقاحات أو معالجتها بالأدوية، كما أنها لا تختفي ولكن يمكن التعايش مع هذه الأمراض وإدارة أعراضها. </a:t>
            </a:r>
          </a:p>
        </p:txBody>
      </p:sp>
    </p:spTree>
    <p:extLst>
      <p:ext uri="{BB962C8B-B14F-4D97-AF65-F5344CB8AC3E}">
        <p14:creationId xmlns:p14="http://schemas.microsoft.com/office/powerpoint/2010/main" val="6353613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8490" y="188640"/>
            <a:ext cx="7756263" cy="1435766"/>
          </a:xfrm>
        </p:spPr>
        <p:txBody>
          <a:bodyPr/>
          <a:lstStyle/>
          <a:p>
            <a:r>
              <a:rPr lang="ar-IQ" b="1" dirty="0">
                <a:solidFill>
                  <a:srgbClr val="FF0000"/>
                </a:solidFill>
              </a:rPr>
              <a:t>الأمراض الوبائية</a:t>
            </a:r>
            <a:br>
              <a:rPr lang="ar-IQ" b="1" dirty="0">
                <a:solidFill>
                  <a:srgbClr val="FF0000"/>
                </a:solidFill>
              </a:rPr>
            </a:br>
            <a:endParaRPr lang="ar-IQ" b="1" dirty="0">
              <a:solidFill>
                <a:srgbClr val="FF0000"/>
              </a:solidFill>
            </a:endParaRPr>
          </a:p>
        </p:txBody>
      </p:sp>
      <p:sp>
        <p:nvSpPr>
          <p:cNvPr id="3" name="مستطيل 2"/>
          <p:cNvSpPr/>
          <p:nvPr/>
        </p:nvSpPr>
        <p:spPr>
          <a:xfrm>
            <a:off x="107504" y="751344"/>
            <a:ext cx="8928992" cy="6001643"/>
          </a:xfrm>
          <a:prstGeom prst="rect">
            <a:avLst/>
          </a:prstGeom>
        </p:spPr>
        <p:txBody>
          <a:bodyPr wrap="square">
            <a:spAutoFit/>
          </a:bodyPr>
          <a:lstStyle/>
          <a:p>
            <a:pPr algn="just"/>
            <a:r>
              <a:rPr lang="ar-IQ" sz="3200" dirty="0"/>
              <a:t>مفهوم الوباء يُقصد بالوباء الانتشار السّريع أو الزّيادة غير الطبيعيّة في حدوث شيء ما والذي يكون سيئاً عادة، ويؤثّر الوباء على العديد من الأشخاص في الوقت ذاته في منطقة ما، ويمكن أن يكون الوباء معدياً فينتقل من شخص إلى آخر وينتشر بشكل أكبر بينهم</a:t>
            </a:r>
            <a:r>
              <a:rPr lang="ar-IQ" sz="3200" dirty="0" smtClean="0"/>
              <a:t>. مراحل </a:t>
            </a:r>
            <a:r>
              <a:rPr lang="ar-IQ" sz="3200" dirty="0"/>
              <a:t>انتقال الوباء أظهرت منظّمة الصّحة العالميّة أنّ الفيروسات المسبّبة للوباء تنتقل من خلال عدّة مراحل يمكن أن يتراوح الإطار الزّمني لها بين عدة أشهر إلى سنوات، وهذه المراحل هي </a:t>
            </a:r>
            <a:r>
              <a:rPr lang="ar-IQ" sz="3200" dirty="0" smtClean="0"/>
              <a:t>كالآتي </a:t>
            </a:r>
            <a:r>
              <a:rPr lang="ar-IQ" sz="3200" b="1" dirty="0" smtClean="0">
                <a:solidFill>
                  <a:srgbClr val="FF0000"/>
                </a:solidFill>
              </a:rPr>
              <a:t>المرحلة </a:t>
            </a:r>
            <a:r>
              <a:rPr lang="ar-IQ" sz="3200" b="1" dirty="0">
                <a:solidFill>
                  <a:srgbClr val="FF0000"/>
                </a:solidFill>
              </a:rPr>
              <a:t>الأولى</a:t>
            </a:r>
            <a:r>
              <a:rPr lang="ar-IQ" sz="3200" dirty="0"/>
              <a:t>: في هذه المرحلة تنتشر الفيروسات داخل أجسام الحيوانات فقط، ولا يكون فيها أي عدوى بشريّة. </a:t>
            </a:r>
            <a:r>
              <a:rPr lang="ar-IQ" sz="3200" b="1" dirty="0">
                <a:solidFill>
                  <a:srgbClr val="FF0000"/>
                </a:solidFill>
              </a:rPr>
              <a:t>المرحلة الثانيّة</a:t>
            </a:r>
            <a:r>
              <a:rPr lang="ar-IQ" sz="3200" dirty="0"/>
              <a:t>: ينتقل الفيروس الحيوانيّ إلى الإنسان في هذه المرحلة، ويكون البشر أكثر عرضة للإصابة بالفيروس. </a:t>
            </a:r>
            <a:r>
              <a:rPr lang="ar-IQ" sz="3200" b="1" dirty="0">
                <a:solidFill>
                  <a:srgbClr val="FF0000"/>
                </a:solidFill>
              </a:rPr>
              <a:t>المرحلة الثالثة</a:t>
            </a:r>
            <a:r>
              <a:rPr lang="ar-IQ" sz="3200" dirty="0"/>
              <a:t>: يستمر الفيروس بالانتشار في هذه المرحلة، وتنتقل العدوى من إنسان إلى آخر في نفس المجتمع</a:t>
            </a:r>
            <a:r>
              <a:rPr lang="ar-IQ" sz="3200" dirty="0" smtClean="0"/>
              <a:t>.</a:t>
            </a:r>
            <a:endParaRPr lang="ar-IQ" sz="3200" dirty="0"/>
          </a:p>
        </p:txBody>
      </p:sp>
    </p:spTree>
    <p:extLst>
      <p:ext uri="{BB962C8B-B14F-4D97-AF65-F5344CB8AC3E}">
        <p14:creationId xmlns:p14="http://schemas.microsoft.com/office/powerpoint/2010/main" val="27446274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260649"/>
            <a:ext cx="8856984" cy="7017306"/>
          </a:xfrm>
          <a:prstGeom prst="rect">
            <a:avLst/>
          </a:prstGeom>
        </p:spPr>
        <p:txBody>
          <a:bodyPr wrap="square">
            <a:spAutoFit/>
          </a:bodyPr>
          <a:lstStyle/>
          <a:p>
            <a:pPr algn="just"/>
            <a:r>
              <a:rPr lang="ar-IQ" sz="3600" b="1" dirty="0">
                <a:solidFill>
                  <a:srgbClr val="FF0000"/>
                </a:solidFill>
              </a:rPr>
              <a:t>المرحلة الرّابعة</a:t>
            </a:r>
            <a:r>
              <a:rPr lang="ar-IQ" sz="3600" dirty="0"/>
              <a:t>: ينتشر الفيروس على نطاق أوسع؛ ففي هذه المرحلة ينتقل الفيروس بين الأفراد ويتفشى في العديد من المجتمعات، ممّا يؤدي إلى زيادة عدد المصابين به، وكلّما ازداد عدد المُصابين بالفيروس ازدادت احتماليّة انتشار الوباء بشكل أكبر. </a:t>
            </a:r>
            <a:r>
              <a:rPr lang="ar-IQ" sz="3600" b="1" dirty="0">
                <a:solidFill>
                  <a:srgbClr val="FF0000"/>
                </a:solidFill>
              </a:rPr>
              <a:t>المرحلة الخامسة</a:t>
            </a:r>
            <a:r>
              <a:rPr lang="ar-IQ" sz="3600" dirty="0"/>
              <a:t>: ينتقل الوباء بين الأفراد في بلدين على الأقل في منطقة واحدة من مناطق منظمة الصّحّة العالميّة. </a:t>
            </a:r>
            <a:r>
              <a:rPr lang="ar-IQ" sz="3600" b="1" dirty="0">
                <a:solidFill>
                  <a:srgbClr val="FF0000"/>
                </a:solidFill>
              </a:rPr>
              <a:t>المرحلة السّادسة</a:t>
            </a:r>
            <a:r>
              <a:rPr lang="ar-IQ" sz="3600" dirty="0"/>
              <a:t>: تستدعي هذه المرحلة تدخّل مسؤولي الصّحة والحكومة؛ من أجل اتّخاذ التّدابير اللّازمة للحد من انتشار المرض بشكل أوسع، والمساعدة على الوقاية منه. </a:t>
            </a:r>
            <a:r>
              <a:rPr lang="ar-IQ" sz="3600" b="1" dirty="0">
                <a:solidFill>
                  <a:srgbClr val="FF0000"/>
                </a:solidFill>
              </a:rPr>
              <a:t>ما بعد الوباء</a:t>
            </a:r>
            <a:r>
              <a:rPr lang="ar-IQ" sz="3600" dirty="0"/>
              <a:t>: يبدأ نشاط المرض في الانتشار بالتّلاشي تدريجياً، وتعد الوقاية من حدوث مرحلة أخرى من الوباء الخطوة اللازمة في هذه المرحلة.</a:t>
            </a:r>
          </a:p>
          <a:p>
            <a:endParaRPr lang="ar-IQ" dirty="0"/>
          </a:p>
        </p:txBody>
      </p:sp>
    </p:spTree>
    <p:extLst>
      <p:ext uri="{BB962C8B-B14F-4D97-AF65-F5344CB8AC3E}">
        <p14:creationId xmlns:p14="http://schemas.microsoft.com/office/powerpoint/2010/main" val="36925642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310" y="116632"/>
            <a:ext cx="8817380" cy="6480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997073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8490" y="0"/>
            <a:ext cx="7756263" cy="1124744"/>
          </a:xfrm>
        </p:spPr>
        <p:txBody>
          <a:bodyPr/>
          <a:lstStyle/>
          <a:p>
            <a:r>
              <a:rPr lang="ar-IQ" b="1" dirty="0">
                <a:solidFill>
                  <a:srgbClr val="FF0000"/>
                </a:solidFill>
              </a:rPr>
              <a:t>6- الأمراض الأنتقالية</a:t>
            </a:r>
          </a:p>
        </p:txBody>
      </p:sp>
      <p:sp>
        <p:nvSpPr>
          <p:cNvPr id="3" name="مستطيل 2"/>
          <p:cNvSpPr/>
          <p:nvPr/>
        </p:nvSpPr>
        <p:spPr>
          <a:xfrm>
            <a:off x="261821" y="836712"/>
            <a:ext cx="8712968" cy="6001643"/>
          </a:xfrm>
          <a:prstGeom prst="rect">
            <a:avLst/>
          </a:prstGeom>
        </p:spPr>
        <p:txBody>
          <a:bodyPr wrap="square">
            <a:spAutoFit/>
          </a:bodyPr>
          <a:lstStyle/>
          <a:p>
            <a:pPr algn="just"/>
            <a:r>
              <a:rPr lang="en-US" sz="3200" dirty="0" smtClean="0"/>
              <a:t> </a:t>
            </a:r>
            <a:r>
              <a:rPr lang="ar-IQ" sz="3200" dirty="0" smtClean="0"/>
              <a:t>هي </a:t>
            </a:r>
            <a:r>
              <a:rPr lang="ar-IQ" sz="3200" dirty="0"/>
              <a:t>الأمراض التي تحدث نتيجة الإصابة بكائنات معدية أو سمومها والتي تنتقل بطريق مباشر أو غير مباشر من مصادر العدوى إلى الشخص السليم القابل للعدوى بإحدى طرق الانتقال الخاصة بمسبب كل مرض. </a:t>
            </a:r>
            <a:r>
              <a:rPr lang="ar-IQ" sz="3200" u="sng" dirty="0">
                <a:solidFill>
                  <a:srgbClr val="FF0000"/>
                </a:solidFill>
              </a:rPr>
              <a:t>اذ انها تشمل الامراض الانتقالية مجموعة الامراض التي تنتقل من مصادر العدوى الى الشخص السليم اما بطريقة مباشرة او بطريقة غير مباشرة</a:t>
            </a:r>
            <a:r>
              <a:rPr lang="ar-IQ" sz="3200" dirty="0"/>
              <a:t> اذ يمكن ان تنتقل عن طريق التنفس او البلع او التلامس او الجلد او عن طريق نقل الدم او عن طريق المشيمة. ترجع خطورة هذه الامراض انها تصيب أغلبية الناس وتؤدي الى مضاعفات خطيرة كالعمى او الشلل وقد تسبب عقد اجتماعية كالجذام كما أنها تؤدي الى الوفاة بسن مبكرة ومن هذه الامراض التهاب الكبد الفايروسي و الطاعون وداء الكلب والحصبة الالمانية وغيرها.</a:t>
            </a:r>
          </a:p>
        </p:txBody>
      </p:sp>
    </p:spTree>
    <p:extLst>
      <p:ext uri="{BB962C8B-B14F-4D97-AF65-F5344CB8AC3E}">
        <p14:creationId xmlns:p14="http://schemas.microsoft.com/office/powerpoint/2010/main" val="27705270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8490" y="332656"/>
            <a:ext cx="7756263" cy="1080120"/>
          </a:xfrm>
        </p:spPr>
        <p:txBody>
          <a:bodyPr/>
          <a:lstStyle/>
          <a:p>
            <a:r>
              <a:rPr lang="ar-IQ" b="1" dirty="0">
                <a:solidFill>
                  <a:srgbClr val="FF0000"/>
                </a:solidFill>
              </a:rPr>
              <a:t> 7- الأمراض المعدية</a:t>
            </a:r>
            <a:r>
              <a:rPr lang="ar-IQ" dirty="0"/>
              <a:t/>
            </a:r>
            <a:br>
              <a:rPr lang="ar-IQ" dirty="0"/>
            </a:br>
            <a:endParaRPr lang="ar-IQ" dirty="0"/>
          </a:p>
        </p:txBody>
      </p:sp>
      <p:sp>
        <p:nvSpPr>
          <p:cNvPr id="3" name="مستطيل 2"/>
          <p:cNvSpPr/>
          <p:nvPr/>
        </p:nvSpPr>
        <p:spPr>
          <a:xfrm>
            <a:off x="0" y="692696"/>
            <a:ext cx="8964488" cy="6494085"/>
          </a:xfrm>
          <a:prstGeom prst="rect">
            <a:avLst/>
          </a:prstGeom>
        </p:spPr>
        <p:txBody>
          <a:bodyPr wrap="square">
            <a:spAutoFit/>
          </a:bodyPr>
          <a:lstStyle/>
          <a:p>
            <a:pPr algn="just"/>
            <a:r>
              <a:rPr lang="ar-IQ" sz="3200" dirty="0" smtClean="0"/>
              <a:t> هي </a:t>
            </a:r>
            <a:r>
              <a:rPr lang="ar-IQ" sz="3200" dirty="0"/>
              <a:t>اضطرابات تَحدُث بسبب كائنات صغيرة — مثل البكتيريا، أو الفيروسات، أو الفطريات، أو الطفيليات. تعيش العديد من الكائنات الدقيقة في أو على أجسامنا. هذه الكائنات عادةً ما تكون ضارة، أو نافعة. ولكن في ظل ظروف معيَّنة، فإن بعض الكائنات الصغيرة قد تُسبِّب الأمراض</a:t>
            </a:r>
            <a:r>
              <a:rPr lang="ar-IQ" sz="3200" dirty="0" smtClean="0"/>
              <a:t>.</a:t>
            </a:r>
            <a:endParaRPr lang="ar-IQ" sz="3200" dirty="0"/>
          </a:p>
          <a:p>
            <a:pPr algn="just"/>
            <a:r>
              <a:rPr lang="ar-IQ" sz="3200" dirty="0"/>
              <a:t>يُمكن أن تنتقل بعض </a:t>
            </a:r>
            <a:r>
              <a:rPr lang="ar-IQ" sz="3200" b="1" dirty="0">
                <a:solidFill>
                  <a:srgbClr val="FF0000"/>
                </a:solidFill>
              </a:rPr>
              <a:t>الأمراض المعدية </a:t>
            </a:r>
            <a:r>
              <a:rPr lang="ar-IQ" sz="3200" dirty="0"/>
              <a:t>من شخص إلى شخص آخر. بعض الأمراض تنتقل </a:t>
            </a:r>
            <a:r>
              <a:rPr lang="ar-IQ" sz="3200" b="1" dirty="0">
                <a:solidFill>
                  <a:srgbClr val="FF0000"/>
                </a:solidFill>
              </a:rPr>
              <a:t>بسبب الحشرات، أو حيوانات </a:t>
            </a:r>
            <a:r>
              <a:rPr lang="ar-IQ" sz="3200" dirty="0"/>
              <a:t>أخرى. وقد تُصاب بأمراض أخرى بسبب تناوُل </a:t>
            </a:r>
            <a:r>
              <a:rPr lang="ar-IQ" sz="3200" b="1" dirty="0">
                <a:solidFill>
                  <a:srgbClr val="FF0000"/>
                </a:solidFill>
              </a:rPr>
              <a:t>طعام أو شرب ماء ملوث</a:t>
            </a:r>
            <a:r>
              <a:rPr lang="ar-IQ" sz="3200" dirty="0"/>
              <a:t>، أو بسبب التعرُّض لكائنات صغيرة في البيئة</a:t>
            </a:r>
            <a:r>
              <a:rPr lang="ar-IQ" sz="3200" dirty="0" smtClean="0"/>
              <a:t>.</a:t>
            </a:r>
            <a:endParaRPr lang="ar-IQ" sz="3200" dirty="0"/>
          </a:p>
          <a:p>
            <a:pPr algn="just"/>
            <a:r>
              <a:rPr lang="ar-IQ" sz="3200" dirty="0"/>
              <a:t>قد تختلف العلامات والأعراض حسب الكائنات الصغيرة مسبِّبة العدوى، </a:t>
            </a:r>
            <a:r>
              <a:rPr lang="ar-IQ" sz="3200" b="1" dirty="0">
                <a:solidFill>
                  <a:srgbClr val="FF0000"/>
                </a:solidFill>
              </a:rPr>
              <a:t>ولكنها تتضمَّن الحمى والإعياء</a:t>
            </a:r>
            <a:r>
              <a:rPr lang="ar-IQ" sz="3200" dirty="0"/>
              <a:t>. قد تستجيب العدوى البسيطة للراحة، والعلاجات المنزلية، بينما أنواع العدوى المهدِّدة للحياة قد تتطلَّب الذهاب إلى </a:t>
            </a:r>
            <a:r>
              <a:rPr lang="ar-IQ" sz="3200" dirty="0" smtClean="0"/>
              <a:t>المستشفى</a:t>
            </a:r>
            <a:endParaRPr lang="ar-IQ" sz="3200" dirty="0"/>
          </a:p>
        </p:txBody>
      </p:sp>
    </p:spTree>
    <p:extLst>
      <p:ext uri="{BB962C8B-B14F-4D97-AF65-F5344CB8AC3E}">
        <p14:creationId xmlns:p14="http://schemas.microsoft.com/office/powerpoint/2010/main" val="20416245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a:solidFill>
                  <a:srgbClr val="FF0000"/>
                </a:solidFill>
              </a:rPr>
              <a:t>8- الأمراض الوراثية</a:t>
            </a:r>
            <a:r>
              <a:rPr lang="ar-IQ" dirty="0"/>
              <a:t/>
            </a:r>
            <a:br>
              <a:rPr lang="ar-IQ" dirty="0"/>
            </a:br>
            <a:endParaRPr lang="ar-IQ" dirty="0"/>
          </a:p>
        </p:txBody>
      </p:sp>
      <p:sp>
        <p:nvSpPr>
          <p:cNvPr id="3" name="مستطيل 2"/>
          <p:cNvSpPr/>
          <p:nvPr/>
        </p:nvSpPr>
        <p:spPr>
          <a:xfrm>
            <a:off x="179512" y="1124744"/>
            <a:ext cx="8568952" cy="5293757"/>
          </a:xfrm>
          <a:prstGeom prst="rect">
            <a:avLst/>
          </a:prstGeom>
        </p:spPr>
        <p:txBody>
          <a:bodyPr wrap="square">
            <a:spAutoFit/>
          </a:bodyPr>
          <a:lstStyle/>
          <a:p>
            <a:pPr algn="just"/>
            <a:r>
              <a:rPr lang="ar-IQ" sz="3200" dirty="0"/>
              <a:t>وتعرف الأمراض الوراثية بأنها "الأمراض التي تورث من الآباء إلى الأبناء، ولا يشترط أنه إذا كان الآباء مصابين بأحد هذه الأمراض أن يصاب بها الأطفال، ولكن احتمال إصابة الأبناء بتلك الأمراض يزداد في حالة إصابة الآباء بهذه الأمراض، والأمراض الوراثية حقيقة هي الأمراض التي قدر فيها للجنين أن يولد مصابا بها، وقد تكون سببا في وفاته، وقد يعيش بها مريضا مدة حياته</a:t>
            </a:r>
            <a:r>
              <a:rPr lang="ar-IQ" sz="3200" dirty="0" smtClean="0"/>
              <a:t>،</a:t>
            </a:r>
          </a:p>
          <a:p>
            <a:pPr algn="just"/>
            <a:r>
              <a:rPr lang="ar-IQ" sz="3200" dirty="0"/>
              <a:t>تنقسم الأمراض الوراثية إلى ثلاثة أنواع هي:</a:t>
            </a:r>
          </a:p>
          <a:p>
            <a:pPr algn="just"/>
            <a:r>
              <a:rPr lang="ar-IQ" sz="3200" dirty="0"/>
              <a:t>•	الأمراض الجينية.</a:t>
            </a:r>
          </a:p>
          <a:p>
            <a:pPr algn="just"/>
            <a:r>
              <a:rPr lang="ar-IQ" sz="3200" dirty="0"/>
              <a:t>•	الأمراض الكروموسومية.</a:t>
            </a:r>
          </a:p>
          <a:p>
            <a:pPr algn="just"/>
            <a:r>
              <a:rPr lang="ar-IQ" sz="3200" dirty="0"/>
              <a:t>•	الأمراض المركبة.</a:t>
            </a:r>
          </a:p>
          <a:p>
            <a:endParaRPr lang="ar-IQ" dirty="0"/>
          </a:p>
        </p:txBody>
      </p:sp>
    </p:spTree>
    <p:extLst>
      <p:ext uri="{BB962C8B-B14F-4D97-AF65-F5344CB8AC3E}">
        <p14:creationId xmlns:p14="http://schemas.microsoft.com/office/powerpoint/2010/main" val="664558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smtClean="0">
                <a:solidFill>
                  <a:srgbClr val="FF0000"/>
                </a:solidFill>
              </a:rPr>
              <a:t>المقدمة</a:t>
            </a:r>
            <a:endParaRPr lang="ar-IQ" b="1" dirty="0">
              <a:solidFill>
                <a:srgbClr val="FF0000"/>
              </a:solidFill>
            </a:endParaRPr>
          </a:p>
        </p:txBody>
      </p:sp>
      <p:sp>
        <p:nvSpPr>
          <p:cNvPr id="3" name="مستطيل 2"/>
          <p:cNvSpPr/>
          <p:nvPr/>
        </p:nvSpPr>
        <p:spPr>
          <a:xfrm>
            <a:off x="179512" y="1628800"/>
            <a:ext cx="8784976" cy="5016758"/>
          </a:xfrm>
          <a:prstGeom prst="rect">
            <a:avLst/>
          </a:prstGeom>
        </p:spPr>
        <p:txBody>
          <a:bodyPr wrap="square">
            <a:spAutoFit/>
          </a:bodyPr>
          <a:lstStyle/>
          <a:p>
            <a:pPr algn="just"/>
            <a:r>
              <a:rPr lang="ar-IQ" sz="4000" dirty="0"/>
              <a:t>الصحة مطلب أساسي وهدف إستراتيجي تسعى دول العالم ومنظماته وأفراده إلى بلوغه، وتعمل جاهدة على تحقيقه من أجل حياة صحية سليمة، يسهم من خلالها الإنسان في جهود التنمية المختلفة له ولأسرته </a:t>
            </a:r>
            <a:r>
              <a:rPr lang="ar-IQ" sz="4000" dirty="0" smtClean="0"/>
              <a:t>ومجتمعه ، وتبرز </a:t>
            </a:r>
            <a:r>
              <a:rPr lang="ar-IQ" sz="4000" dirty="0"/>
              <a:t>قضية الوعي الصحي وإكسابه ونشره كأحد الأولويات والأهداف الرئيسية للتربية الصحية في عصر التقدم التكنولوجي والصناعي مما يتعرض فيه الفرد إلى مخاطر صحية وبيئية متزايدة.</a:t>
            </a:r>
          </a:p>
        </p:txBody>
      </p:sp>
    </p:spTree>
    <p:extLst>
      <p:ext uri="{BB962C8B-B14F-4D97-AF65-F5344CB8AC3E}">
        <p14:creationId xmlns:p14="http://schemas.microsoft.com/office/powerpoint/2010/main" val="33291142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8490" y="188640"/>
            <a:ext cx="7756263" cy="1152129"/>
          </a:xfrm>
          <a:solidFill>
            <a:schemeClr val="accent3"/>
          </a:solidFill>
        </p:spPr>
        <p:txBody>
          <a:bodyPr/>
          <a:lstStyle/>
          <a:p>
            <a:r>
              <a:rPr lang="ar-IQ" b="1" dirty="0">
                <a:solidFill>
                  <a:srgbClr val="FF0000"/>
                </a:solidFill>
              </a:rPr>
              <a:t> العوامل المؤثرة في صحة الأفراد </a:t>
            </a:r>
          </a:p>
        </p:txBody>
      </p:sp>
      <p:sp>
        <p:nvSpPr>
          <p:cNvPr id="3" name="مستطيل 2"/>
          <p:cNvSpPr/>
          <p:nvPr/>
        </p:nvSpPr>
        <p:spPr>
          <a:xfrm>
            <a:off x="2286000" y="2413338"/>
            <a:ext cx="4572000" cy="369332"/>
          </a:xfrm>
          <a:prstGeom prst="rect">
            <a:avLst/>
          </a:prstGeom>
        </p:spPr>
        <p:txBody>
          <a:bodyPr>
            <a:spAutoFit/>
          </a:bodyPr>
          <a:lstStyle/>
          <a:p>
            <a:r>
              <a:rPr lang="ar-IQ" dirty="0" smtClean="0"/>
              <a:t> </a:t>
            </a:r>
            <a:endParaRPr lang="ar-IQ" dirty="0"/>
          </a:p>
        </p:txBody>
      </p:sp>
      <p:sp>
        <p:nvSpPr>
          <p:cNvPr id="4" name="مستطيل 3"/>
          <p:cNvSpPr/>
          <p:nvPr/>
        </p:nvSpPr>
        <p:spPr>
          <a:xfrm>
            <a:off x="179512" y="1340769"/>
            <a:ext cx="8784976" cy="5016758"/>
          </a:xfrm>
          <a:prstGeom prst="rect">
            <a:avLst/>
          </a:prstGeom>
        </p:spPr>
        <p:txBody>
          <a:bodyPr wrap="square">
            <a:spAutoFit/>
          </a:bodyPr>
          <a:lstStyle/>
          <a:p>
            <a:pPr algn="just"/>
            <a:r>
              <a:rPr lang="ar-IQ" sz="4000" dirty="0" smtClean="0"/>
              <a:t>1- </a:t>
            </a:r>
            <a:r>
              <a:rPr lang="ar-IQ" sz="4000" dirty="0"/>
              <a:t>اتباع بعض أساليب الحياة العصرية الضارة بالصحة خاصة الأغذية الجاهزة والسريعة التحضر </a:t>
            </a:r>
            <a:r>
              <a:rPr lang="ar-IQ" sz="4000" dirty="0" smtClean="0"/>
              <a:t>ذات المحتوى </a:t>
            </a:r>
            <a:r>
              <a:rPr lang="ar-IQ" sz="4000" dirty="0"/>
              <a:t>العالي من الدهون.</a:t>
            </a:r>
          </a:p>
          <a:p>
            <a:pPr algn="just"/>
            <a:r>
              <a:rPr lang="ar-IQ" sz="4000" dirty="0"/>
              <a:t>٢- انتشار السلوكيات الغذائية البيئية وهي تناول بعض الافراد أغذية غير متوازنة من حيث </a:t>
            </a:r>
            <a:r>
              <a:rPr lang="ar-IQ" sz="4000" dirty="0" smtClean="0"/>
              <a:t>محتو اها الطبيعي </a:t>
            </a:r>
            <a:r>
              <a:rPr lang="ar-IQ" sz="4000" dirty="0"/>
              <a:t>وتركيبها الكيميائي إذ </a:t>
            </a:r>
            <a:r>
              <a:rPr lang="ar-IQ" sz="4000" dirty="0" smtClean="0"/>
              <a:t>أن </a:t>
            </a:r>
            <a:r>
              <a:rPr lang="ar-IQ" sz="4000" dirty="0"/>
              <a:t>لكل فرد في مرحلة عمرية معينة اح تياجات غذائية خاصة تتناسب </a:t>
            </a:r>
            <a:r>
              <a:rPr lang="ar-IQ" sz="4000" dirty="0" smtClean="0"/>
              <a:t>مع سّنه </a:t>
            </a:r>
            <a:r>
              <a:rPr lang="ar-IQ" sz="4000" dirty="0"/>
              <a:t>وتركيبه البيولوجي.</a:t>
            </a:r>
          </a:p>
        </p:txBody>
      </p:sp>
    </p:spTree>
    <p:extLst>
      <p:ext uri="{BB962C8B-B14F-4D97-AF65-F5344CB8AC3E}">
        <p14:creationId xmlns:p14="http://schemas.microsoft.com/office/powerpoint/2010/main" val="18965120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86000" y="2828836"/>
            <a:ext cx="4572000" cy="369332"/>
          </a:xfrm>
          <a:prstGeom prst="rect">
            <a:avLst/>
          </a:prstGeom>
        </p:spPr>
        <p:txBody>
          <a:bodyPr>
            <a:spAutoFit/>
          </a:bodyPr>
          <a:lstStyle/>
          <a:p>
            <a:r>
              <a:rPr lang="ar-IQ" dirty="0" smtClean="0"/>
              <a:t> </a:t>
            </a:r>
            <a:endParaRPr lang="ar-IQ" dirty="0"/>
          </a:p>
        </p:txBody>
      </p:sp>
      <p:sp>
        <p:nvSpPr>
          <p:cNvPr id="3" name="مستطيل 2"/>
          <p:cNvSpPr/>
          <p:nvPr/>
        </p:nvSpPr>
        <p:spPr>
          <a:xfrm>
            <a:off x="0" y="0"/>
            <a:ext cx="9144000" cy="5693866"/>
          </a:xfrm>
          <a:prstGeom prst="rect">
            <a:avLst/>
          </a:prstGeom>
        </p:spPr>
        <p:txBody>
          <a:bodyPr wrap="square">
            <a:spAutoFit/>
          </a:bodyPr>
          <a:lstStyle/>
          <a:p>
            <a:pPr algn="just"/>
            <a:r>
              <a:rPr lang="ar-IQ" sz="4000" dirty="0" smtClean="0"/>
              <a:t>3- </a:t>
            </a:r>
            <a:r>
              <a:rPr lang="ar-IQ" sz="3600" dirty="0" smtClean="0"/>
              <a:t>عدم </a:t>
            </a:r>
            <a:r>
              <a:rPr lang="ar-IQ" sz="3600" dirty="0"/>
              <a:t>الالمام بأهمية العناصر المفيدة المتواجدة في الغذاء الصحي.</a:t>
            </a:r>
          </a:p>
          <a:p>
            <a:pPr algn="just"/>
            <a:r>
              <a:rPr lang="ar-IQ" sz="3600" dirty="0"/>
              <a:t>٤- افتقار بعضهم إلى ضعف الوعي الغذائي بالأطعمة المختلفة ونسب وطرق تناولها وليس المقصود </a:t>
            </a:r>
            <a:r>
              <a:rPr lang="ar-IQ" sz="3600" dirty="0" smtClean="0"/>
              <a:t>هنا بالفقر </a:t>
            </a:r>
            <a:r>
              <a:rPr lang="ar-IQ" sz="3600" dirty="0"/>
              <a:t>المادي.</a:t>
            </a:r>
          </a:p>
          <a:p>
            <a:pPr algn="just"/>
            <a:r>
              <a:rPr lang="ar-IQ" sz="3600" dirty="0"/>
              <a:t>٥- الانتشار الكبير في غش الأغذية ؛ وذلك عن طريق إضافة المواد المحافظة ومحسنات الطعم </a:t>
            </a:r>
            <a:r>
              <a:rPr lang="ar-IQ" sz="3600" dirty="0" smtClean="0"/>
              <a:t>واللون والرائحة </a:t>
            </a:r>
            <a:r>
              <a:rPr lang="ar-IQ" sz="3600" dirty="0"/>
              <a:t>إلى بعض الأغذية بكميات قد تكون ضارة بالصحة مما تتسبب في احداث الكثير من </a:t>
            </a:r>
            <a:r>
              <a:rPr lang="ar-IQ" sz="3600" dirty="0" smtClean="0"/>
              <a:t>الأمراض الخطيرة </a:t>
            </a:r>
            <a:r>
              <a:rPr lang="ar-IQ" sz="3600" dirty="0"/>
              <a:t>التي يصعب علاجها منها حالات التسمم أو الأ مراض المسرطنة ، فضلاً عن تناول الفيتامينات</a:t>
            </a:r>
          </a:p>
          <a:p>
            <a:pPr algn="just"/>
            <a:r>
              <a:rPr lang="ar-IQ" sz="3600" dirty="0" smtClean="0"/>
              <a:t> والمقومات </a:t>
            </a:r>
            <a:r>
              <a:rPr lang="ar-IQ" sz="3600" dirty="0"/>
              <a:t>من دون استشارة </a:t>
            </a:r>
            <a:r>
              <a:rPr lang="ar-IQ" sz="3600" dirty="0" smtClean="0"/>
              <a:t>الطبيب </a:t>
            </a:r>
            <a:endParaRPr lang="ar-IQ" sz="3600" dirty="0"/>
          </a:p>
        </p:txBody>
      </p:sp>
    </p:spTree>
    <p:extLst>
      <p:ext uri="{BB962C8B-B14F-4D97-AF65-F5344CB8AC3E}">
        <p14:creationId xmlns:p14="http://schemas.microsoft.com/office/powerpoint/2010/main" val="42887739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78098"/>
          </a:xfrm>
          <a:solidFill>
            <a:schemeClr val="accent3"/>
          </a:solidFill>
        </p:spPr>
        <p:txBody>
          <a:bodyPr>
            <a:normAutofit fontScale="90000"/>
          </a:bodyPr>
          <a:lstStyle/>
          <a:p>
            <a:r>
              <a:rPr lang="ar-IQ" b="1" dirty="0">
                <a:solidFill>
                  <a:srgbClr val="FF0000"/>
                </a:solidFill>
              </a:rPr>
              <a:t>مصادر </a:t>
            </a:r>
            <a:r>
              <a:rPr lang="ar-IQ" b="1" dirty="0" smtClean="0">
                <a:solidFill>
                  <a:srgbClr val="FF0000"/>
                </a:solidFill>
              </a:rPr>
              <a:t>الوعي الصحي</a:t>
            </a:r>
            <a:endParaRPr lang="ar-IQ" b="1" dirty="0">
              <a:solidFill>
                <a:srgbClr val="FF0000"/>
              </a:solidFill>
            </a:endParaRPr>
          </a:p>
        </p:txBody>
      </p:sp>
      <p:sp>
        <p:nvSpPr>
          <p:cNvPr id="3" name="مستطيل 2"/>
          <p:cNvSpPr/>
          <p:nvPr/>
        </p:nvSpPr>
        <p:spPr>
          <a:xfrm>
            <a:off x="179512" y="1305342"/>
            <a:ext cx="8784976" cy="6001643"/>
          </a:xfrm>
          <a:prstGeom prst="rect">
            <a:avLst/>
          </a:prstGeom>
        </p:spPr>
        <p:txBody>
          <a:bodyPr wrap="square">
            <a:spAutoFit/>
          </a:bodyPr>
          <a:lstStyle/>
          <a:p>
            <a:pPr algn="just"/>
            <a:r>
              <a:rPr lang="ar-IQ" dirty="0" smtClean="0"/>
              <a:t>  </a:t>
            </a:r>
            <a:r>
              <a:rPr lang="ar-IQ" sz="3200" b="1" dirty="0" smtClean="0">
                <a:solidFill>
                  <a:srgbClr val="FF0000"/>
                </a:solidFill>
              </a:rPr>
              <a:t>1- الأسرة : </a:t>
            </a:r>
            <a:r>
              <a:rPr lang="ar-IQ" sz="3200" dirty="0" smtClean="0"/>
              <a:t>دور </a:t>
            </a:r>
            <a:r>
              <a:rPr lang="ar-IQ" sz="3200" dirty="0"/>
              <a:t>الأسرة في غرس السلوك الصحي في أفرادها تعد من أولى الوظائف التي يجب </a:t>
            </a:r>
            <a:r>
              <a:rPr lang="ar-IQ" sz="3200" dirty="0" smtClean="0"/>
              <a:t>أن تقوم </a:t>
            </a:r>
            <a:r>
              <a:rPr lang="ar-IQ" sz="3200" dirty="0"/>
              <a:t>بها الأسرة، إذا أّنها تعمل على توفير البيئة الصحية للأفراد داخل المنزل ؛ </a:t>
            </a:r>
            <a:r>
              <a:rPr lang="ar-IQ" sz="3200" dirty="0" smtClean="0"/>
              <a:t>لأن </a:t>
            </a:r>
            <a:r>
              <a:rPr lang="ar-IQ" sz="3200" dirty="0"/>
              <a:t>الطفل الذي ينشأ في </a:t>
            </a:r>
            <a:r>
              <a:rPr lang="ar-IQ" sz="3200" dirty="0" smtClean="0"/>
              <a:t>أسرة تنتشر </a:t>
            </a:r>
            <a:r>
              <a:rPr lang="ar-IQ" sz="3200" dirty="0"/>
              <a:t>بها أمراض يكون عرضة للإصابة بها عن طريق الاختلاط ، أما الطفل الذي ينشأ في أسرة </a:t>
            </a:r>
            <a:r>
              <a:rPr lang="ar-IQ" sz="3200" dirty="0" smtClean="0"/>
              <a:t>تتمتع بالصحة </a:t>
            </a:r>
            <a:r>
              <a:rPr lang="ar-IQ" sz="3200" dirty="0"/>
              <a:t>الكاملة </a:t>
            </a:r>
            <a:r>
              <a:rPr lang="ar-IQ" sz="3200" dirty="0" smtClean="0"/>
              <a:t>فأن </a:t>
            </a:r>
            <a:r>
              <a:rPr lang="ar-IQ" sz="3200" dirty="0"/>
              <a:t>هذه الأسرة تكون قادرة على العمل لوقايته من الأمراض، فضلاً عن توفير </a:t>
            </a:r>
            <a:r>
              <a:rPr lang="ar-IQ" sz="3200" dirty="0" smtClean="0"/>
              <a:t>الوسائل والظروف </a:t>
            </a:r>
            <a:r>
              <a:rPr lang="ar-IQ" sz="3200" dirty="0"/>
              <a:t>المعينة على تثقيف أفراد الأسرة من خلال توفير الكتب المتخصصة والمجلات الصحية </a:t>
            </a:r>
            <a:r>
              <a:rPr lang="ar-IQ" sz="3200" dirty="0" smtClean="0"/>
              <a:t>والقيام بالرحلات </a:t>
            </a:r>
            <a:r>
              <a:rPr lang="ar-IQ" sz="3200" dirty="0"/>
              <a:t>مما يساعد على </a:t>
            </a:r>
            <a:r>
              <a:rPr lang="ar-IQ" sz="3200" dirty="0" smtClean="0"/>
              <a:t>تزويدهم </a:t>
            </a:r>
            <a:r>
              <a:rPr lang="ar-IQ" sz="3200" dirty="0"/>
              <a:t>بالمعلومات الصحية المتنوعة ، فضلاً عن تبني عادات غذائية </a:t>
            </a:r>
            <a:r>
              <a:rPr lang="ar-IQ" sz="3200" dirty="0" smtClean="0"/>
              <a:t>صحية سليمة </a:t>
            </a:r>
            <a:r>
              <a:rPr lang="ar-IQ" sz="3200" dirty="0"/>
              <a:t>تتلاءم مع النمو الطبيعي للأفراد وتعويدهم عليها وتنبيههم عن العادات الضارة وحثهم عل ى </a:t>
            </a:r>
            <a:r>
              <a:rPr lang="ar-IQ" sz="3200" dirty="0" smtClean="0"/>
              <a:t>الابتعاد عنها</a:t>
            </a:r>
            <a:endParaRPr lang="ar-IQ" sz="3200" dirty="0"/>
          </a:p>
        </p:txBody>
      </p:sp>
    </p:spTree>
    <p:extLst>
      <p:ext uri="{BB962C8B-B14F-4D97-AF65-F5344CB8AC3E}">
        <p14:creationId xmlns:p14="http://schemas.microsoft.com/office/powerpoint/2010/main" val="8602755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86000" y="2413338"/>
            <a:ext cx="4572000" cy="369332"/>
          </a:xfrm>
          <a:prstGeom prst="rect">
            <a:avLst/>
          </a:prstGeom>
        </p:spPr>
        <p:txBody>
          <a:bodyPr>
            <a:spAutoFit/>
          </a:bodyPr>
          <a:lstStyle/>
          <a:p>
            <a:r>
              <a:rPr lang="ar-IQ" dirty="0" smtClean="0"/>
              <a:t> </a:t>
            </a:r>
            <a:endParaRPr lang="ar-IQ" dirty="0"/>
          </a:p>
        </p:txBody>
      </p:sp>
      <p:sp>
        <p:nvSpPr>
          <p:cNvPr id="3" name="مستطيل 2"/>
          <p:cNvSpPr/>
          <p:nvPr/>
        </p:nvSpPr>
        <p:spPr>
          <a:xfrm>
            <a:off x="179512" y="260648"/>
            <a:ext cx="8784976" cy="6186309"/>
          </a:xfrm>
          <a:prstGeom prst="rect">
            <a:avLst/>
          </a:prstGeom>
        </p:spPr>
        <p:txBody>
          <a:bodyPr wrap="square">
            <a:spAutoFit/>
          </a:bodyPr>
          <a:lstStyle/>
          <a:p>
            <a:pPr algn="just"/>
            <a:r>
              <a:rPr lang="ar-IQ" b="1" dirty="0" smtClean="0">
                <a:solidFill>
                  <a:srgbClr val="FF0000"/>
                </a:solidFill>
              </a:rPr>
              <a:t> </a:t>
            </a:r>
            <a:r>
              <a:rPr lang="ar-IQ" sz="3600" b="1" dirty="0" smtClean="0">
                <a:solidFill>
                  <a:srgbClr val="FF0000"/>
                </a:solidFill>
              </a:rPr>
              <a:t>2- المدرسة</a:t>
            </a:r>
            <a:endParaRPr lang="ar-IQ" sz="3600" b="1" dirty="0">
              <a:solidFill>
                <a:srgbClr val="FF0000"/>
              </a:solidFill>
            </a:endParaRPr>
          </a:p>
          <a:p>
            <a:pPr algn="just"/>
            <a:r>
              <a:rPr lang="ar-IQ" sz="3600" dirty="0"/>
              <a:t>١- تزويد </a:t>
            </a:r>
            <a:r>
              <a:rPr lang="ar-IQ" sz="3600" dirty="0" smtClean="0"/>
              <a:t> التلاميذ </a:t>
            </a:r>
            <a:r>
              <a:rPr lang="ar-IQ" sz="3600" dirty="0"/>
              <a:t>بالمعرفة الصحية الفردية عن الأمراض المختلفة التي تصيب جسم الإنسان.</a:t>
            </a:r>
          </a:p>
          <a:p>
            <a:pPr algn="just"/>
            <a:r>
              <a:rPr lang="ar-IQ" sz="3600" dirty="0"/>
              <a:t>٢- تزويد </a:t>
            </a:r>
            <a:r>
              <a:rPr lang="ar-IQ" sz="3600" dirty="0" smtClean="0"/>
              <a:t>التلاميذ </a:t>
            </a:r>
            <a:r>
              <a:rPr lang="ar-IQ" sz="3600" dirty="0"/>
              <a:t>بالقواعد الصحية الضرورية للوقاية من الأخطار والأمراض.</a:t>
            </a:r>
          </a:p>
          <a:p>
            <a:pPr algn="just"/>
            <a:r>
              <a:rPr lang="ar-IQ" sz="3600" dirty="0"/>
              <a:t>٣- </a:t>
            </a:r>
            <a:r>
              <a:rPr lang="ar-IQ" sz="3600" dirty="0" smtClean="0"/>
              <a:t>اكتساب التلاميذ بعض </a:t>
            </a:r>
            <a:r>
              <a:rPr lang="ar-IQ" sz="3600" dirty="0"/>
              <a:t>الاتجاهات الصحية السليمة التي تمكنهم من التعامل بنجاح مع المشكلات </a:t>
            </a:r>
            <a:r>
              <a:rPr lang="ar-IQ" sz="3600" dirty="0" smtClean="0"/>
              <a:t>الصحية التي </a:t>
            </a:r>
            <a:r>
              <a:rPr lang="ar-IQ" sz="3600" dirty="0"/>
              <a:t>يتعرضون لها أو يتعرض لها أحد أفراد أسرهم.</a:t>
            </a:r>
          </a:p>
          <a:p>
            <a:pPr algn="just"/>
            <a:r>
              <a:rPr lang="ar-IQ" sz="3600" dirty="0"/>
              <a:t>٤- المساهمة في تكوين بعض العادات الصحية السليمة في المجالات المختلفة كالغذاء الصحي </a:t>
            </a:r>
            <a:r>
              <a:rPr lang="ar-IQ" sz="3600" dirty="0" smtClean="0"/>
              <a:t>والنظافة وتناول </a:t>
            </a:r>
            <a:r>
              <a:rPr lang="ar-IQ" sz="3600" dirty="0"/>
              <a:t>الطعام واللعب وغيرها.</a:t>
            </a:r>
          </a:p>
        </p:txBody>
      </p:sp>
    </p:spTree>
    <p:extLst>
      <p:ext uri="{BB962C8B-B14F-4D97-AF65-F5344CB8AC3E}">
        <p14:creationId xmlns:p14="http://schemas.microsoft.com/office/powerpoint/2010/main" val="23815907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  </a:t>
            </a:r>
            <a:endParaRPr lang="ar-IQ" dirty="0"/>
          </a:p>
        </p:txBody>
      </p:sp>
      <p:sp>
        <p:nvSpPr>
          <p:cNvPr id="3" name="مستطيل 2"/>
          <p:cNvSpPr/>
          <p:nvPr/>
        </p:nvSpPr>
        <p:spPr>
          <a:xfrm>
            <a:off x="2286000" y="2551837"/>
            <a:ext cx="4572000" cy="369332"/>
          </a:xfrm>
          <a:prstGeom prst="rect">
            <a:avLst/>
          </a:prstGeom>
        </p:spPr>
        <p:txBody>
          <a:bodyPr>
            <a:spAutoFit/>
          </a:bodyPr>
          <a:lstStyle/>
          <a:p>
            <a:r>
              <a:rPr lang="ar-IQ" dirty="0" smtClean="0"/>
              <a:t> </a:t>
            </a:r>
            <a:endParaRPr lang="ar-IQ" dirty="0"/>
          </a:p>
        </p:txBody>
      </p:sp>
      <p:sp>
        <p:nvSpPr>
          <p:cNvPr id="4" name="مستطيل 3"/>
          <p:cNvSpPr/>
          <p:nvPr/>
        </p:nvSpPr>
        <p:spPr>
          <a:xfrm>
            <a:off x="323528" y="260648"/>
            <a:ext cx="8568952" cy="4401205"/>
          </a:xfrm>
          <a:prstGeom prst="rect">
            <a:avLst/>
          </a:prstGeom>
        </p:spPr>
        <p:txBody>
          <a:bodyPr wrap="square">
            <a:spAutoFit/>
          </a:bodyPr>
          <a:lstStyle/>
          <a:p>
            <a:pPr algn="just"/>
            <a:r>
              <a:rPr lang="ar-IQ" sz="4000" dirty="0" smtClean="0"/>
              <a:t>5- توفير </a:t>
            </a:r>
            <a:r>
              <a:rPr lang="ar-IQ" sz="4000" dirty="0"/>
              <a:t>الرعاية الصحية الممكنة </a:t>
            </a:r>
            <a:r>
              <a:rPr lang="ar-IQ" sz="4000" dirty="0" smtClean="0"/>
              <a:t>للتلاميذ </a:t>
            </a:r>
            <a:r>
              <a:rPr lang="ar-IQ" sz="4000" dirty="0"/>
              <a:t>من خلال </a:t>
            </a:r>
            <a:r>
              <a:rPr lang="ar-IQ" sz="4000" dirty="0" smtClean="0"/>
              <a:t>الكشف </a:t>
            </a:r>
            <a:r>
              <a:rPr lang="ar-IQ" sz="4000" dirty="0"/>
              <a:t>الدوري وعزل الحالات المرضية، فضلاً عن</a:t>
            </a:r>
          </a:p>
          <a:p>
            <a:pPr algn="just"/>
            <a:r>
              <a:rPr lang="ar-IQ" sz="4000" dirty="0"/>
              <a:t>إلقاء المحاضرات ونشر الكتب والقيام بمسرحيات تساعد في غرس مفهوم الصحة بين </a:t>
            </a:r>
            <a:r>
              <a:rPr lang="ar-IQ" sz="4000" dirty="0" smtClean="0"/>
              <a:t>التلاميذ.</a:t>
            </a:r>
            <a:endParaRPr lang="ar-IQ" sz="4000" dirty="0"/>
          </a:p>
          <a:p>
            <a:pPr algn="just"/>
            <a:r>
              <a:rPr lang="ar-IQ" sz="4000" dirty="0"/>
              <a:t>٦- توفير الرعاية الصحية النفسية </a:t>
            </a:r>
            <a:r>
              <a:rPr lang="ar-IQ" sz="4000" dirty="0" smtClean="0"/>
              <a:t>للتلاميذ </a:t>
            </a:r>
            <a:r>
              <a:rPr lang="ar-IQ" sz="4000" dirty="0"/>
              <a:t>وتحريرهم من الخوف والقلق ومناقشتهم في مشكلاتهم الانفعالية</a:t>
            </a:r>
          </a:p>
          <a:p>
            <a:pPr algn="just"/>
            <a:r>
              <a:rPr lang="ar-IQ" sz="4000" dirty="0" smtClean="0"/>
              <a:t> والوجدانية </a:t>
            </a:r>
            <a:r>
              <a:rPr lang="ar-IQ" sz="4000" dirty="0"/>
              <a:t>لوقايتهم من الأمراض النفسية</a:t>
            </a:r>
          </a:p>
        </p:txBody>
      </p:sp>
    </p:spTree>
    <p:extLst>
      <p:ext uri="{BB962C8B-B14F-4D97-AF65-F5344CB8AC3E}">
        <p14:creationId xmlns:p14="http://schemas.microsoft.com/office/powerpoint/2010/main" val="34401595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86000" y="2551837"/>
            <a:ext cx="4572000" cy="369332"/>
          </a:xfrm>
          <a:prstGeom prst="rect">
            <a:avLst/>
          </a:prstGeom>
        </p:spPr>
        <p:txBody>
          <a:bodyPr>
            <a:spAutoFit/>
          </a:bodyPr>
          <a:lstStyle/>
          <a:p>
            <a:r>
              <a:rPr lang="ar-IQ" dirty="0" smtClean="0"/>
              <a:t> </a:t>
            </a:r>
            <a:endParaRPr lang="ar-IQ" dirty="0"/>
          </a:p>
        </p:txBody>
      </p:sp>
      <p:sp>
        <p:nvSpPr>
          <p:cNvPr id="3" name="مستطيل 2"/>
          <p:cNvSpPr/>
          <p:nvPr/>
        </p:nvSpPr>
        <p:spPr>
          <a:xfrm>
            <a:off x="107504" y="332656"/>
            <a:ext cx="8928992" cy="6186309"/>
          </a:xfrm>
          <a:prstGeom prst="rect">
            <a:avLst/>
          </a:prstGeom>
        </p:spPr>
        <p:txBody>
          <a:bodyPr wrap="square">
            <a:spAutoFit/>
          </a:bodyPr>
          <a:lstStyle/>
          <a:p>
            <a:pPr algn="just"/>
            <a:r>
              <a:rPr lang="ar-IQ" sz="3600" b="1" dirty="0" smtClean="0">
                <a:solidFill>
                  <a:srgbClr val="FF0000"/>
                </a:solidFill>
              </a:rPr>
              <a:t>3-المؤسسة </a:t>
            </a:r>
            <a:r>
              <a:rPr lang="ar-IQ" sz="3600" b="1" dirty="0">
                <a:solidFill>
                  <a:srgbClr val="FF0000"/>
                </a:solidFill>
              </a:rPr>
              <a:t>الصحية: </a:t>
            </a:r>
            <a:r>
              <a:rPr lang="ar-IQ" sz="3600" b="1" dirty="0" smtClean="0">
                <a:solidFill>
                  <a:srgbClr val="FF0000"/>
                </a:solidFill>
              </a:rPr>
              <a:t> </a:t>
            </a:r>
            <a:endParaRPr lang="ar-IQ" sz="3600" b="1" dirty="0">
              <a:solidFill>
                <a:srgbClr val="FF0000"/>
              </a:solidFill>
            </a:endParaRPr>
          </a:p>
          <a:p>
            <a:pPr algn="just"/>
            <a:r>
              <a:rPr lang="ar-IQ" sz="3600" dirty="0"/>
              <a:t>تعد المؤسسة الصحية هي تلك المؤسسة التي يقع عليها الدور الأكبر في عملية التوعية الصحية </a:t>
            </a:r>
            <a:r>
              <a:rPr lang="ar-IQ" sz="3600" dirty="0" smtClean="0"/>
              <a:t>ونشر الوعي </a:t>
            </a:r>
            <a:r>
              <a:rPr lang="ar-IQ" sz="3600" dirty="0"/>
              <a:t>الصحي وتحسنه في المجتمع ويتضح هذا الدور من خلال عمليات التثقيف والإرشاد الصحي التي </a:t>
            </a:r>
            <a:r>
              <a:rPr lang="ar-IQ" sz="3600" dirty="0" smtClean="0"/>
              <a:t>يقوم بها </a:t>
            </a:r>
            <a:r>
              <a:rPr lang="ar-IQ" sz="3600" dirty="0"/>
              <a:t>أعضاء اللجنة الطبية في المستشفيات والمراكز الصحية الى جانب دورهم </a:t>
            </a:r>
            <a:r>
              <a:rPr lang="ar-IQ" sz="3600" dirty="0" smtClean="0"/>
              <a:t>التشخيصي والعلاجي للمريض وبهذا </a:t>
            </a:r>
            <a:r>
              <a:rPr lang="ar-IQ" sz="3600" dirty="0"/>
              <a:t>يكون للأطباء والممرضين دور كبير في إثارة وعي المريض وتبصيره بمخاطر الأ مراض </a:t>
            </a:r>
            <a:r>
              <a:rPr lang="ar-IQ" sz="3600" dirty="0" smtClean="0"/>
              <a:t>وتقديم النصائح </a:t>
            </a:r>
            <a:r>
              <a:rPr lang="ar-IQ" sz="3600" dirty="0"/>
              <a:t>الصحية والطبية للأفراد ومن خلال حثهم على مراجعة المستشفيات والمراكز الصحية عند </a:t>
            </a:r>
            <a:r>
              <a:rPr lang="ar-IQ" sz="3600" dirty="0" smtClean="0"/>
              <a:t>الإصابة بمرض </a:t>
            </a:r>
            <a:r>
              <a:rPr lang="ar-IQ" sz="3600" dirty="0"/>
              <a:t>معين وعد م تتجاهل الحالة ا لمرضية؛</a:t>
            </a:r>
          </a:p>
        </p:txBody>
      </p:sp>
    </p:spTree>
    <p:extLst>
      <p:ext uri="{BB962C8B-B14F-4D97-AF65-F5344CB8AC3E}">
        <p14:creationId xmlns:p14="http://schemas.microsoft.com/office/powerpoint/2010/main" val="37262632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 </a:t>
            </a:r>
            <a:endParaRPr lang="ar-IQ" dirty="0"/>
          </a:p>
        </p:txBody>
      </p:sp>
      <p:sp>
        <p:nvSpPr>
          <p:cNvPr id="3" name="مستطيل 2"/>
          <p:cNvSpPr/>
          <p:nvPr/>
        </p:nvSpPr>
        <p:spPr>
          <a:xfrm>
            <a:off x="2286000" y="2690336"/>
            <a:ext cx="4572000" cy="369332"/>
          </a:xfrm>
          <a:prstGeom prst="rect">
            <a:avLst/>
          </a:prstGeom>
        </p:spPr>
        <p:txBody>
          <a:bodyPr>
            <a:spAutoFit/>
          </a:bodyPr>
          <a:lstStyle/>
          <a:p>
            <a:r>
              <a:rPr lang="ar-IQ" dirty="0" smtClean="0"/>
              <a:t> </a:t>
            </a:r>
            <a:endParaRPr lang="ar-IQ" dirty="0"/>
          </a:p>
        </p:txBody>
      </p:sp>
      <p:sp>
        <p:nvSpPr>
          <p:cNvPr id="4" name="مستطيل 3"/>
          <p:cNvSpPr/>
          <p:nvPr/>
        </p:nvSpPr>
        <p:spPr>
          <a:xfrm>
            <a:off x="0" y="0"/>
            <a:ext cx="8964488" cy="6555641"/>
          </a:xfrm>
          <a:prstGeom prst="rect">
            <a:avLst/>
          </a:prstGeom>
        </p:spPr>
        <p:txBody>
          <a:bodyPr wrap="square">
            <a:spAutoFit/>
          </a:bodyPr>
          <a:lstStyle/>
          <a:p>
            <a:pPr algn="just"/>
            <a:r>
              <a:rPr lang="ar-IQ" sz="3600" dirty="0" smtClean="0"/>
              <a:t>4</a:t>
            </a:r>
            <a:r>
              <a:rPr lang="ar-IQ" sz="3600" b="1" dirty="0" smtClean="0">
                <a:solidFill>
                  <a:srgbClr val="FF0000"/>
                </a:solidFill>
              </a:rPr>
              <a:t>- </a:t>
            </a:r>
            <a:r>
              <a:rPr lang="ar-IQ" sz="3200" b="1" dirty="0" smtClean="0">
                <a:solidFill>
                  <a:srgbClr val="FF0000"/>
                </a:solidFill>
              </a:rPr>
              <a:t>المؤسسة </a:t>
            </a:r>
            <a:r>
              <a:rPr lang="ar-IQ" sz="3200" b="1" dirty="0">
                <a:solidFill>
                  <a:srgbClr val="FF0000"/>
                </a:solidFill>
              </a:rPr>
              <a:t>الدينية: </a:t>
            </a:r>
            <a:r>
              <a:rPr lang="ar-IQ" sz="3200" dirty="0" smtClean="0"/>
              <a:t>تعد </a:t>
            </a:r>
            <a:r>
              <a:rPr lang="ar-IQ" sz="3200" dirty="0"/>
              <a:t>المؤسسة الدينية من أهم المؤسسات الاجتماعية النفسية الصحة إذ أنّه تؤدي دوراً فاعلاً ومؤثراً </a:t>
            </a:r>
            <a:r>
              <a:rPr lang="ar-IQ" sz="3200" dirty="0" smtClean="0"/>
              <a:t>في نشر </a:t>
            </a:r>
            <a:r>
              <a:rPr lang="ar-IQ" sz="3200" dirty="0"/>
              <a:t>الوعي الصحي بين افراد المجتمع ويتم ذلك من خلال الخطب الدينية ا لموجة التي يقوم بها رجال </a:t>
            </a:r>
            <a:r>
              <a:rPr lang="ar-IQ" sz="3200" dirty="0" smtClean="0"/>
              <a:t>الدين أو </a:t>
            </a:r>
            <a:r>
              <a:rPr lang="ar-IQ" sz="3200" dirty="0"/>
              <a:t>المحاضرات والكتب الدينية والمواعظ والدروس في المساجد التي تتضمن الكثير من التعاليم الدينية </a:t>
            </a:r>
            <a:r>
              <a:rPr lang="ar-IQ" sz="3200" dirty="0" smtClean="0"/>
              <a:t>التي تؤكد </a:t>
            </a:r>
            <a:r>
              <a:rPr lang="ar-IQ" sz="3200" dirty="0"/>
              <a:t>على الممارسات الصحية الى جانب دورها الأخلاقي والديني المقدس، ويتضح ذلك من خلال </a:t>
            </a:r>
            <a:r>
              <a:rPr lang="ar-IQ" sz="3200" dirty="0" smtClean="0"/>
              <a:t>التوجهات والارشادات </a:t>
            </a:r>
            <a:r>
              <a:rPr lang="ar-IQ" sz="3200" dirty="0"/>
              <a:t>الصحية التي يحشنا الدين الإسلامي على القيام بممارستها والتمسك بها كالاعتناء </a:t>
            </a:r>
            <a:r>
              <a:rPr lang="ar-IQ" sz="3200" dirty="0" smtClean="0"/>
              <a:t>بالنظافة الشخصية </a:t>
            </a:r>
            <a:r>
              <a:rPr lang="ar-IQ" sz="3200" dirty="0"/>
              <a:t>ونظافة المنزل والطرقات والأماكن </a:t>
            </a:r>
            <a:r>
              <a:rPr lang="ar-IQ" sz="3200" dirty="0" smtClean="0"/>
              <a:t>العامة </a:t>
            </a:r>
            <a:r>
              <a:rPr lang="ar-IQ" sz="3200" dirty="0"/>
              <a:t>وآداب الأ كل والشرب والاغتسال وما إلى ذلك من </a:t>
            </a:r>
            <a:r>
              <a:rPr lang="ar-IQ" sz="3200" dirty="0" smtClean="0"/>
              <a:t>تعاليم صحية </a:t>
            </a:r>
            <a:r>
              <a:rPr lang="ar-IQ" sz="3200" dirty="0"/>
              <a:t>تسهم بدورها في تنمية عاد ات صحية سليمة وبلورتها في شخصية أفراد المجتمع وهذا ما </a:t>
            </a:r>
            <a:r>
              <a:rPr lang="ar-IQ" sz="3200" dirty="0" smtClean="0"/>
              <a:t>ينعكس إنعكاساً </a:t>
            </a:r>
            <a:r>
              <a:rPr lang="ar-IQ" sz="3200" dirty="0"/>
              <a:t>على المستوى الصحي العام في </a:t>
            </a:r>
            <a:r>
              <a:rPr lang="ar-IQ" sz="3200" dirty="0" smtClean="0"/>
              <a:t>المجتمع </a:t>
            </a:r>
            <a:endParaRPr lang="ar-IQ" sz="3200" dirty="0"/>
          </a:p>
        </p:txBody>
      </p:sp>
    </p:spTree>
    <p:extLst>
      <p:ext uri="{BB962C8B-B14F-4D97-AF65-F5344CB8AC3E}">
        <p14:creationId xmlns:p14="http://schemas.microsoft.com/office/powerpoint/2010/main" val="18777781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86000" y="2690336"/>
            <a:ext cx="4572000" cy="369332"/>
          </a:xfrm>
          <a:prstGeom prst="rect">
            <a:avLst/>
          </a:prstGeom>
        </p:spPr>
        <p:txBody>
          <a:bodyPr>
            <a:spAutoFit/>
          </a:bodyPr>
          <a:lstStyle/>
          <a:p>
            <a:r>
              <a:rPr lang="ar-IQ" dirty="0" smtClean="0"/>
              <a:t> </a:t>
            </a:r>
            <a:endParaRPr lang="ar-IQ" dirty="0"/>
          </a:p>
        </p:txBody>
      </p:sp>
      <p:sp>
        <p:nvSpPr>
          <p:cNvPr id="3" name="مستطيل 2"/>
          <p:cNvSpPr/>
          <p:nvPr/>
        </p:nvSpPr>
        <p:spPr>
          <a:xfrm>
            <a:off x="0" y="0"/>
            <a:ext cx="9036496" cy="6494085"/>
          </a:xfrm>
          <a:prstGeom prst="rect">
            <a:avLst/>
          </a:prstGeom>
        </p:spPr>
        <p:txBody>
          <a:bodyPr wrap="square">
            <a:spAutoFit/>
          </a:bodyPr>
          <a:lstStyle/>
          <a:p>
            <a:pPr algn="just"/>
            <a:r>
              <a:rPr lang="ar-IQ" sz="3200" b="1" dirty="0" smtClean="0">
                <a:solidFill>
                  <a:srgbClr val="FF0000"/>
                </a:solidFill>
              </a:rPr>
              <a:t>5-المؤسسة الإعلامية: </a:t>
            </a:r>
            <a:r>
              <a:rPr lang="ar-IQ" sz="3200" dirty="0" smtClean="0"/>
              <a:t>تشكل </a:t>
            </a:r>
            <a:r>
              <a:rPr lang="ar-IQ" sz="3200" dirty="0"/>
              <a:t>وسائل الاعلام بأنواعها المختلفة المقروءة والمسموعة والمرئية دوراً فاعلاً في نشر </a:t>
            </a:r>
            <a:r>
              <a:rPr lang="ar-IQ" sz="3200" dirty="0" smtClean="0"/>
              <a:t>الوعي الصحي </a:t>
            </a:r>
            <a:r>
              <a:rPr lang="ar-IQ" sz="3200" dirty="0"/>
              <a:t>بين الشرائح الاجتماعية المختلفة من خلا ل ما ي بث ويعرض من برامج ذات علاقة بالجوانب الصح ية</a:t>
            </a:r>
          </a:p>
          <a:p>
            <a:pPr algn="just"/>
            <a:r>
              <a:rPr lang="ar-IQ" sz="3200" dirty="0"/>
              <a:t>والتوعية والتثقيف الصحي بين أفراد المجتمع خاصة عندما يكون هنالك مرض معين معدي وخطير </a:t>
            </a:r>
            <a:r>
              <a:rPr lang="ar-IQ" sz="3200" dirty="0" smtClean="0"/>
              <a:t>محتمل انتشاره </a:t>
            </a:r>
            <a:r>
              <a:rPr lang="ar-IQ" sz="3200" dirty="0"/>
              <a:t>في المجتمع ففي هذه الحالة سوف تقوم وسائل الأعلام وفي مقدمتها التلفاز ومن ثم الإذاعة </a:t>
            </a:r>
            <a:r>
              <a:rPr lang="ar-IQ" sz="3200" dirty="0" smtClean="0"/>
              <a:t>والصحافة في </a:t>
            </a:r>
            <a:r>
              <a:rPr lang="ar-IQ" sz="3200" dirty="0"/>
              <a:t>بث برامجها </a:t>
            </a:r>
            <a:r>
              <a:rPr lang="ar-IQ" sz="3200" dirty="0" smtClean="0"/>
              <a:t>الارشادية </a:t>
            </a:r>
            <a:r>
              <a:rPr lang="ar-IQ" sz="3200" dirty="0"/>
              <a:t>التي يقتضي بموجبها انتشاره وعي أفراد المجتمع بمخاطر ذلك المرض </a:t>
            </a:r>
            <a:r>
              <a:rPr lang="ar-IQ" sz="3200" dirty="0" smtClean="0"/>
              <a:t>وأسباب انتشاره </a:t>
            </a:r>
            <a:r>
              <a:rPr lang="ar-IQ" sz="3200" dirty="0"/>
              <a:t>وانتقاله وكيفية </a:t>
            </a:r>
            <a:r>
              <a:rPr lang="ar-IQ" sz="3200" dirty="0" smtClean="0"/>
              <a:t>الوقاية </a:t>
            </a:r>
            <a:r>
              <a:rPr lang="ar-IQ" sz="3200" dirty="0"/>
              <a:t>منه لتفادي الإصابة به، فضلاً عن ذلك إذ لعبت وسائل التواصل </a:t>
            </a:r>
            <a:r>
              <a:rPr lang="ar-IQ" sz="3200" dirty="0" smtClean="0"/>
              <a:t>الاجتماعي وبشكل </a:t>
            </a:r>
            <a:r>
              <a:rPr lang="ar-IQ" sz="3200" dirty="0"/>
              <a:t>خاص الانترنيت والهاتف والحاسوب وأدوات العولمة التكنولوجية </a:t>
            </a:r>
            <a:r>
              <a:rPr lang="ar-IQ" sz="3200" dirty="0" smtClean="0"/>
              <a:t>دوراً بارزاً </a:t>
            </a:r>
            <a:r>
              <a:rPr lang="ar-IQ" sz="3200" dirty="0"/>
              <a:t>في نشر </a:t>
            </a:r>
            <a:r>
              <a:rPr lang="ar-IQ" sz="3200" dirty="0" smtClean="0"/>
              <a:t>ما يتعلق بالممارسات </a:t>
            </a:r>
            <a:r>
              <a:rPr lang="ar-IQ" sz="3200" dirty="0"/>
              <a:t>الصحية والتمسك بها والأ مراض وشب الوقاية منها</a:t>
            </a:r>
          </a:p>
        </p:txBody>
      </p:sp>
    </p:spTree>
    <p:extLst>
      <p:ext uri="{BB962C8B-B14F-4D97-AF65-F5344CB8AC3E}">
        <p14:creationId xmlns:p14="http://schemas.microsoft.com/office/powerpoint/2010/main" val="33599513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78098"/>
          </a:xfrm>
        </p:spPr>
        <p:txBody>
          <a:bodyPr/>
          <a:lstStyle/>
          <a:p>
            <a:r>
              <a:rPr lang="ar-IQ" b="1" dirty="0" smtClean="0">
                <a:solidFill>
                  <a:srgbClr val="FF0000"/>
                </a:solidFill>
              </a:rPr>
              <a:t>ماهو فايروس كرونا</a:t>
            </a:r>
            <a:endParaRPr lang="ar-IQ" b="1" dirty="0">
              <a:solidFill>
                <a:srgbClr val="FF0000"/>
              </a:solidFill>
            </a:endParaRPr>
          </a:p>
        </p:txBody>
      </p:sp>
      <p:sp>
        <p:nvSpPr>
          <p:cNvPr id="3" name="مستطيل 2"/>
          <p:cNvSpPr/>
          <p:nvPr/>
        </p:nvSpPr>
        <p:spPr>
          <a:xfrm>
            <a:off x="0" y="1268760"/>
            <a:ext cx="9036496" cy="5632311"/>
          </a:xfrm>
          <a:prstGeom prst="rect">
            <a:avLst/>
          </a:prstGeom>
        </p:spPr>
        <p:txBody>
          <a:bodyPr wrap="square">
            <a:spAutoFit/>
          </a:bodyPr>
          <a:lstStyle/>
          <a:p>
            <a:pPr algn="just"/>
            <a:r>
              <a:rPr lang="ar-IQ" sz="3600" dirty="0" smtClean="0"/>
              <a:t>فيروسات </a:t>
            </a:r>
            <a:r>
              <a:rPr lang="ar-IQ" sz="3600" dirty="0"/>
              <a:t>كورونا هي مجموعة من الفيروسات التي يمكنها أن تسبب أمراضًا مثل الزكام والالتهاب التنفسي الحاد الوخيم (السارز) ومتلازمة الشرق الأوسط التنفسية (ميرز). تم اكتشاف نوع جديد من فيروسات كورونا بعد أن تم التعرف عليه كمسبب لانتشار أحد الأمراض التي بدأت في الصين في </a:t>
            </a:r>
            <a:r>
              <a:rPr lang="ar-IQ" sz="3600" dirty="0" smtClean="0"/>
              <a:t>2019، ويُعرف </a:t>
            </a:r>
            <a:r>
              <a:rPr lang="ar-IQ" sz="3600" dirty="0"/>
              <a:t>الفيروس الآن باسم فيروس المتلازمة التنفسية الحادة الوخيمة كورونا 2 (سارز كوف 2). ويسمى المرض الناتج عنه مرض فيروس كورونا 2019 (كوفيد 19</a:t>
            </a:r>
            <a:r>
              <a:rPr lang="ar-IQ" sz="3600" dirty="0" smtClean="0"/>
              <a:t>) ، وفي </a:t>
            </a:r>
            <a:r>
              <a:rPr lang="ar-IQ" sz="3600" dirty="0"/>
              <a:t>مارس/آذار 2020، أعلنت منظمة الصحة العالمية أنها صنفت مرض فيروس كورونا 2019 (كوفيد 19) كجائحة.</a:t>
            </a:r>
          </a:p>
        </p:txBody>
      </p:sp>
    </p:spTree>
    <p:extLst>
      <p:ext uri="{BB962C8B-B14F-4D97-AF65-F5344CB8AC3E}">
        <p14:creationId xmlns:p14="http://schemas.microsoft.com/office/powerpoint/2010/main" val="29445575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652" y="116632"/>
            <a:ext cx="8720835" cy="6552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51531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116632"/>
            <a:ext cx="8964488" cy="7478970"/>
          </a:xfrm>
          <a:prstGeom prst="rect">
            <a:avLst/>
          </a:prstGeom>
        </p:spPr>
        <p:txBody>
          <a:bodyPr wrap="square">
            <a:spAutoFit/>
          </a:bodyPr>
          <a:lstStyle/>
          <a:p>
            <a:pPr algn="just"/>
            <a:r>
              <a:rPr lang="ar-IQ" sz="4000" dirty="0"/>
              <a:t>ومن ضمن ما يقاس به تقدم الأمم والشعوب ارتفاع مستوى الوعي الصحي بين أفرادها، فالوعي الصحي يمثل أحد المؤشرات الرئيسية التي يعتمد عليها الباحثون والدارسون في تصنيف المجتمعات المتقدمة وأخرى </a:t>
            </a:r>
            <a:r>
              <a:rPr lang="ar-IQ" sz="4000" dirty="0" smtClean="0"/>
              <a:t>متخلفة ، </a:t>
            </a:r>
            <a:r>
              <a:rPr lang="ar-IQ" sz="4000" dirty="0"/>
              <a:t>وأن مفهوم التثقيف و الوعي الصحي يعني تثقيف الأفراد وإثارة وعيهم لغرض تغيير سلوكهم وعاداتهم خاصة في حالة انتشار الأمراض داخل </a:t>
            </a:r>
            <a:r>
              <a:rPr lang="ar-IQ" sz="4000" dirty="0" smtClean="0"/>
              <a:t>المجتمع ، </a:t>
            </a:r>
            <a:r>
              <a:rPr lang="ar-IQ" sz="4000" dirty="0"/>
              <a:t>وكذلك غرس العادات والتقاليد الاجتماعية التي من شأنها تدعيم الجانب الصحي وتطوره مثل ممارسة النشاط الرياضي والتغذية الصحية </a:t>
            </a:r>
            <a:r>
              <a:rPr lang="ar-IQ" sz="4000" dirty="0" smtClean="0"/>
              <a:t>والعادات الصحية السليمة، والألتزام بالحضر الصحي والتباعد الأجتماعي</a:t>
            </a:r>
            <a:endParaRPr lang="ar-IQ" sz="4000" dirty="0"/>
          </a:p>
        </p:txBody>
      </p:sp>
    </p:spTree>
    <p:extLst>
      <p:ext uri="{BB962C8B-B14F-4D97-AF65-F5344CB8AC3E}">
        <p14:creationId xmlns:p14="http://schemas.microsoft.com/office/powerpoint/2010/main" val="343082014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8490" y="188640"/>
            <a:ext cx="7756263" cy="1008112"/>
          </a:xfrm>
          <a:solidFill>
            <a:schemeClr val="accent3"/>
          </a:solidFill>
        </p:spPr>
        <p:txBody>
          <a:bodyPr/>
          <a:lstStyle/>
          <a:p>
            <a:r>
              <a:rPr lang="ar-IQ" b="1" dirty="0" smtClean="0">
                <a:solidFill>
                  <a:srgbClr val="FF0000"/>
                </a:solidFill>
              </a:rPr>
              <a:t>  أعراضه</a:t>
            </a:r>
            <a:endParaRPr lang="ar-IQ" b="1" dirty="0">
              <a:solidFill>
                <a:srgbClr val="FF0000"/>
              </a:solidFill>
            </a:endParaRPr>
          </a:p>
        </p:txBody>
      </p:sp>
      <p:sp>
        <p:nvSpPr>
          <p:cNvPr id="3" name="مستطيل 2"/>
          <p:cNvSpPr/>
          <p:nvPr/>
        </p:nvSpPr>
        <p:spPr>
          <a:xfrm>
            <a:off x="395536" y="1196752"/>
            <a:ext cx="8352928" cy="5078313"/>
          </a:xfrm>
          <a:prstGeom prst="rect">
            <a:avLst/>
          </a:prstGeom>
        </p:spPr>
        <p:txBody>
          <a:bodyPr wrap="square">
            <a:spAutoFit/>
          </a:bodyPr>
          <a:lstStyle/>
          <a:p>
            <a:pPr algn="just"/>
            <a:r>
              <a:rPr lang="ar-IQ" sz="3600" dirty="0"/>
              <a:t>قد تظهر علامات وأعراض كوفيد 19 بعد يومين إلى 14 يومًا من التعرض له. وتسمى الفترة التالية للتعرض والسابقة لظهور الأعراض "فترةَ </a:t>
            </a:r>
            <a:r>
              <a:rPr lang="ar-IQ" sz="3600" dirty="0" smtClean="0"/>
              <a:t>الحضانة يمكن </a:t>
            </a:r>
            <a:r>
              <a:rPr lang="ar-IQ" sz="3600" dirty="0"/>
              <a:t>أن تتضمن العلامات والأعراض الشائعة ما يلي</a:t>
            </a:r>
            <a:r>
              <a:rPr lang="ar-IQ" sz="3600" dirty="0" smtClean="0"/>
              <a:t>:</a:t>
            </a:r>
            <a:endParaRPr lang="ar-IQ" sz="3600" dirty="0"/>
          </a:p>
          <a:p>
            <a:pPr algn="just"/>
            <a:r>
              <a:rPr lang="ar-IQ" sz="3600" dirty="0" smtClean="0"/>
              <a:t>الحُمّى السعال التعب</a:t>
            </a:r>
            <a:endParaRPr lang="ar-IQ" sz="3600" dirty="0"/>
          </a:p>
          <a:p>
            <a:pPr algn="just"/>
            <a:r>
              <a:rPr lang="ar-IQ" sz="3600" dirty="0"/>
              <a:t>يمكن أن تشمل الأعراض الأخرى</a:t>
            </a:r>
            <a:r>
              <a:rPr lang="ar-IQ" sz="3600" dirty="0" smtClean="0"/>
              <a:t>:</a:t>
            </a:r>
            <a:endParaRPr lang="ar-IQ" sz="3600" dirty="0"/>
          </a:p>
          <a:p>
            <a:pPr algn="just"/>
            <a:r>
              <a:rPr lang="ar-IQ" sz="3600" dirty="0"/>
              <a:t>ضيق النَفَس أو صعوبة في </a:t>
            </a:r>
            <a:r>
              <a:rPr lang="ar-IQ" sz="3600" dirty="0" smtClean="0"/>
              <a:t>التنفس آلام العضلات القشعريرة التهاب الحلق فقدان </a:t>
            </a:r>
            <a:r>
              <a:rPr lang="ar-IQ" sz="3600" dirty="0"/>
              <a:t>حاسة التذوق أو </a:t>
            </a:r>
            <a:r>
              <a:rPr lang="ar-IQ" sz="3600" dirty="0" smtClean="0"/>
              <a:t>الشم الصداع ألم </a:t>
            </a:r>
            <a:r>
              <a:rPr lang="ar-IQ" sz="3600" dirty="0"/>
              <a:t>الصدر</a:t>
            </a:r>
          </a:p>
        </p:txBody>
      </p:sp>
    </p:spTree>
    <p:extLst>
      <p:ext uri="{BB962C8B-B14F-4D97-AF65-F5344CB8AC3E}">
        <p14:creationId xmlns:p14="http://schemas.microsoft.com/office/powerpoint/2010/main" val="35500216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850106"/>
          </a:xfrm>
          <a:solidFill>
            <a:schemeClr val="accent3"/>
          </a:solidFill>
        </p:spPr>
        <p:txBody>
          <a:bodyPr/>
          <a:lstStyle/>
          <a:p>
            <a:r>
              <a:rPr lang="ar-IQ" b="1" dirty="0">
                <a:solidFill>
                  <a:srgbClr val="FF0000"/>
                </a:solidFill>
              </a:rPr>
              <a:t>متى تزور الطبيب؟</a:t>
            </a:r>
          </a:p>
        </p:txBody>
      </p:sp>
      <p:sp>
        <p:nvSpPr>
          <p:cNvPr id="3" name="مستطيل 2"/>
          <p:cNvSpPr/>
          <p:nvPr/>
        </p:nvSpPr>
        <p:spPr>
          <a:xfrm>
            <a:off x="179512" y="1124744"/>
            <a:ext cx="8712968" cy="5016758"/>
          </a:xfrm>
          <a:prstGeom prst="rect">
            <a:avLst/>
          </a:prstGeom>
        </p:spPr>
        <p:txBody>
          <a:bodyPr wrap="square">
            <a:spAutoFit/>
          </a:bodyPr>
          <a:lstStyle/>
          <a:p>
            <a:pPr algn="just"/>
            <a:r>
              <a:rPr lang="ar-IQ" sz="4000" dirty="0"/>
              <a:t>إذا ظهرت لديك علامات وأعراض كوفيد 19، فاطلب الرعاية على الفور. يمكن أن تتضمن العلامات والأعراض الشائعة ما يلي</a:t>
            </a:r>
            <a:r>
              <a:rPr lang="ar-IQ" sz="4000" dirty="0" smtClean="0"/>
              <a:t>:</a:t>
            </a:r>
            <a:endParaRPr lang="ar-IQ" sz="4000" dirty="0"/>
          </a:p>
          <a:p>
            <a:pPr marL="571500" indent="-571500" algn="just">
              <a:buFont typeface="Arial" pitchFamily="34" charset="0"/>
              <a:buChar char="•"/>
            </a:pPr>
            <a:r>
              <a:rPr lang="ar-IQ" sz="4000" dirty="0"/>
              <a:t>صعوبة في التنفس</a:t>
            </a:r>
          </a:p>
          <a:p>
            <a:pPr marL="571500" indent="-571500" algn="just">
              <a:buFont typeface="Arial" pitchFamily="34" charset="0"/>
              <a:buChar char="•"/>
            </a:pPr>
            <a:r>
              <a:rPr lang="ar-IQ" sz="4000" dirty="0"/>
              <a:t>شعورًا مستمرًا بألم أو ضغط في الصدر</a:t>
            </a:r>
          </a:p>
          <a:p>
            <a:pPr marL="571500" indent="-571500" algn="just">
              <a:buFont typeface="Arial" pitchFamily="34" charset="0"/>
              <a:buChar char="•"/>
            </a:pPr>
            <a:r>
              <a:rPr lang="ar-IQ" sz="4000" dirty="0"/>
              <a:t>عدم القدرة على البقاء مستيقظا</a:t>
            </a:r>
          </a:p>
          <a:p>
            <a:pPr marL="571500" indent="-571500" algn="just">
              <a:buFont typeface="Arial" pitchFamily="34" charset="0"/>
              <a:buChar char="•"/>
            </a:pPr>
            <a:r>
              <a:rPr lang="ar-IQ" sz="4000" dirty="0"/>
              <a:t>تشوشًا ذهنيًا لم يكن موجودًا من قبل</a:t>
            </a:r>
          </a:p>
          <a:p>
            <a:pPr marL="571500" indent="-571500" algn="just">
              <a:buFont typeface="Arial" pitchFamily="34" charset="0"/>
              <a:buChar char="•"/>
            </a:pPr>
            <a:r>
              <a:rPr lang="ar-IQ" sz="4000" dirty="0"/>
              <a:t>تحوّل الشفتين والوجه إلى اللون الأزرق</a:t>
            </a:r>
          </a:p>
        </p:txBody>
      </p:sp>
    </p:spTree>
    <p:extLst>
      <p:ext uri="{BB962C8B-B14F-4D97-AF65-F5344CB8AC3E}">
        <p14:creationId xmlns:p14="http://schemas.microsoft.com/office/powerpoint/2010/main" val="125451958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4082"/>
          </a:xfrm>
          <a:solidFill>
            <a:schemeClr val="accent3"/>
          </a:solidFill>
        </p:spPr>
        <p:txBody>
          <a:bodyPr>
            <a:normAutofit fontScale="90000"/>
          </a:bodyPr>
          <a:lstStyle/>
          <a:p>
            <a:r>
              <a:rPr lang="ar-IQ" b="1" dirty="0">
                <a:solidFill>
                  <a:srgbClr val="FF0000"/>
                </a:solidFill>
              </a:rPr>
              <a:t>العدوى بفيروس كورونا  </a:t>
            </a:r>
          </a:p>
        </p:txBody>
      </p:sp>
      <p:sp>
        <p:nvSpPr>
          <p:cNvPr id="3" name="مستطيل 2"/>
          <p:cNvSpPr/>
          <p:nvPr/>
        </p:nvSpPr>
        <p:spPr>
          <a:xfrm>
            <a:off x="179512" y="1166843"/>
            <a:ext cx="8856984" cy="5509200"/>
          </a:xfrm>
          <a:prstGeom prst="rect">
            <a:avLst/>
          </a:prstGeom>
        </p:spPr>
        <p:txBody>
          <a:bodyPr wrap="square">
            <a:spAutoFit/>
          </a:bodyPr>
          <a:lstStyle/>
          <a:p>
            <a:pPr algn="just"/>
            <a:r>
              <a:rPr lang="ar-IQ" sz="3200" dirty="0"/>
              <a:t>تؤدي العدوى بفيروس كورونا المستجد (المسمى علميا بفيروس المتلازمة التنفسية الحادة الوخيمة كورونا 2، أو سارز كوف 2) للإصابة بمرض فيروس كورونا 2019، والذي يشار إليه اختصارًا بكوفيد 19</a:t>
            </a:r>
            <a:r>
              <a:rPr lang="ar-IQ" sz="3200" dirty="0" smtClean="0"/>
              <a:t>.</a:t>
            </a:r>
            <a:endParaRPr lang="ar-IQ" sz="3200" dirty="0"/>
          </a:p>
          <a:p>
            <a:pPr algn="just"/>
            <a:r>
              <a:rPr lang="ar-IQ" sz="3200" dirty="0"/>
              <a:t>يبدو أن الفيروس ينتشر بسهولة بين </a:t>
            </a:r>
            <a:r>
              <a:rPr lang="ar-IQ" sz="3200" dirty="0" smtClean="0"/>
              <a:t>الناس، أظهرت </a:t>
            </a:r>
            <a:r>
              <a:rPr lang="ar-IQ" sz="3200" dirty="0"/>
              <a:t>البيانات أنه ينتشر من شخص لآخر من خلال المخالطة اللصيقة (ضمن 6 أقدام، أو 2 متر). وينتشر الفيروس عن طريق الرذاذ التنفسي المنطلق عندما يسعل المصاب بالفيروس أو يعطس أو </a:t>
            </a:r>
            <a:r>
              <a:rPr lang="ar-IQ" sz="3200" dirty="0" smtClean="0"/>
              <a:t>يتحدث يمكن </a:t>
            </a:r>
            <a:r>
              <a:rPr lang="ar-IQ" sz="3200" dirty="0"/>
              <a:t>استنشاق هذا الرذاذ أو دخوله في فم أو أنف شخص قريب</a:t>
            </a:r>
            <a:r>
              <a:rPr lang="ar-IQ" sz="3200" dirty="0" smtClean="0"/>
              <a:t>.</a:t>
            </a:r>
            <a:endParaRPr lang="ar-IQ" sz="3200" dirty="0"/>
          </a:p>
          <a:p>
            <a:pPr algn="just"/>
            <a:r>
              <a:rPr lang="ar-IQ" sz="3200" dirty="0"/>
              <a:t>ويمكن أن ينتقل أيضًا إذا لمس الشخص سطحًا عليه الفيروس ثم لَمَسَ فمه أو أنفه أو عينيه، مع أنها لا تعتبر الطريقة الرئيسية لانتقاله.</a:t>
            </a:r>
          </a:p>
        </p:txBody>
      </p:sp>
    </p:spTree>
    <p:extLst>
      <p:ext uri="{BB962C8B-B14F-4D97-AF65-F5344CB8AC3E}">
        <p14:creationId xmlns:p14="http://schemas.microsoft.com/office/powerpoint/2010/main" val="5650118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8490" y="188640"/>
            <a:ext cx="7756263" cy="1080121"/>
          </a:xfrm>
          <a:solidFill>
            <a:schemeClr val="accent3"/>
          </a:solidFill>
        </p:spPr>
        <p:txBody>
          <a:bodyPr/>
          <a:lstStyle/>
          <a:p>
            <a:r>
              <a:rPr lang="ar-IQ" b="1" dirty="0" smtClean="0">
                <a:solidFill>
                  <a:srgbClr val="FF0000"/>
                </a:solidFill>
              </a:rPr>
              <a:t>طرق الوقاية منه</a:t>
            </a:r>
            <a:endParaRPr lang="ar-IQ" b="1" dirty="0">
              <a:solidFill>
                <a:srgbClr val="FF0000"/>
              </a:solidFill>
            </a:endParaRPr>
          </a:p>
        </p:txBody>
      </p:sp>
      <p:sp>
        <p:nvSpPr>
          <p:cNvPr id="3" name="مستطيل 2"/>
          <p:cNvSpPr/>
          <p:nvPr/>
        </p:nvSpPr>
        <p:spPr>
          <a:xfrm>
            <a:off x="179512" y="1268761"/>
            <a:ext cx="8712968" cy="5632311"/>
          </a:xfrm>
          <a:prstGeom prst="rect">
            <a:avLst/>
          </a:prstGeom>
        </p:spPr>
        <p:txBody>
          <a:bodyPr wrap="square">
            <a:spAutoFit/>
          </a:bodyPr>
          <a:lstStyle/>
          <a:p>
            <a:pPr algn="just"/>
            <a:r>
              <a:rPr lang="ar-IQ" sz="3600" dirty="0" smtClean="0"/>
              <a:t>1- تجنب </a:t>
            </a:r>
            <a:r>
              <a:rPr lang="ar-IQ" sz="3600" dirty="0"/>
              <a:t>حضور الفعاليات والتجمعات الكبيرة.</a:t>
            </a:r>
          </a:p>
          <a:p>
            <a:pPr algn="just"/>
            <a:r>
              <a:rPr lang="ar-IQ" sz="3600" dirty="0" smtClean="0"/>
              <a:t>2- ينبغي </a:t>
            </a:r>
            <a:r>
              <a:rPr lang="ar-IQ" sz="3600" dirty="0"/>
              <a:t>تجنّب المخالطة اللصيقة (ضمن مسافة 6 أقدام أو 2 متر) مع أي شخص مريض أو لديه أعراض.</a:t>
            </a:r>
          </a:p>
          <a:p>
            <a:pPr algn="just"/>
            <a:r>
              <a:rPr lang="ar-IQ" sz="3600" dirty="0" smtClean="0"/>
              <a:t>3- الزم </a:t>
            </a:r>
            <a:r>
              <a:rPr lang="ar-IQ" sz="3600" dirty="0"/>
              <a:t>منزلك قدر الإمكان، وحافظ على وجود مسافة بينك وبين الآخرين (ضمن 6 أقدام أو 2 متر)، خاصة إذا كنت معرضًا بشكل أكبر لخطر الإصابة بدرجة حادة من المرض. </a:t>
            </a:r>
            <a:endParaRPr lang="ar-IQ" sz="3600" dirty="0" smtClean="0"/>
          </a:p>
          <a:p>
            <a:pPr algn="just"/>
            <a:r>
              <a:rPr lang="ar-IQ" sz="3600" dirty="0" smtClean="0"/>
              <a:t>4- ضع </a:t>
            </a:r>
            <a:r>
              <a:rPr lang="ar-IQ" sz="3600" dirty="0"/>
              <a:t>في اعتبارك أن بعض الأشخاص قد يكونون مصابين بكوفيد 19 ويمكن أن ينقلوه للآخرين، حتى إذا لم تكن لديهم أعراض أو لم يعرفوا أنهم مصابون به أصلًا.</a:t>
            </a:r>
          </a:p>
        </p:txBody>
      </p:sp>
    </p:spTree>
    <p:extLst>
      <p:ext uri="{BB962C8B-B14F-4D97-AF65-F5344CB8AC3E}">
        <p14:creationId xmlns:p14="http://schemas.microsoft.com/office/powerpoint/2010/main" val="18542787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294" y="116632"/>
            <a:ext cx="8749974" cy="63367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2038210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16632"/>
            <a:ext cx="8856984" cy="6801862"/>
          </a:xfrm>
          <a:prstGeom prst="rect">
            <a:avLst/>
          </a:prstGeom>
        </p:spPr>
        <p:txBody>
          <a:bodyPr wrap="square">
            <a:spAutoFit/>
          </a:bodyPr>
          <a:lstStyle/>
          <a:p>
            <a:pPr algn="just"/>
            <a:r>
              <a:rPr lang="ar-IQ" sz="4000" dirty="0" smtClean="0"/>
              <a:t>5- </a:t>
            </a:r>
            <a:r>
              <a:rPr lang="ar-IQ" sz="3600" dirty="0" smtClean="0"/>
              <a:t>غسل </a:t>
            </a:r>
            <a:r>
              <a:rPr lang="ar-IQ" sz="3600" dirty="0"/>
              <a:t>يديك كثيرًا بالماء والصابون لمدة 20 ثانية على الأقل، أو استخدم مطهرًا يدويًا يحتوي على الكحول بنسبة 60٪ على الأقل.</a:t>
            </a:r>
          </a:p>
          <a:p>
            <a:pPr algn="just"/>
            <a:r>
              <a:rPr lang="ar-IQ" sz="3600" dirty="0" smtClean="0"/>
              <a:t>6- ارتدِ </a:t>
            </a:r>
            <a:r>
              <a:rPr lang="ar-IQ" sz="3600" dirty="0"/>
              <a:t>كمامة قماشية في الأماكن العامة، مثل محلات البقالة، حيث يصعب تجنب المخالطة اللصيقة بالآخرين، خاصة إذا كنت في منطقة تشهد انتشارًا محليًا للمرض. ولا تَستخدِم سوى الكمامات القماشية غير الطبية — أما بالنسبة للكمامات الجراحية وكمامات </a:t>
            </a:r>
            <a:r>
              <a:rPr lang="en-US" sz="3600" dirty="0"/>
              <a:t>N-95، </a:t>
            </a:r>
            <a:r>
              <a:rPr lang="ar-IQ" sz="3600" dirty="0"/>
              <a:t>فيجب أن يَقتصر استخدامُها على مزودي الرعاية الصحية.</a:t>
            </a:r>
          </a:p>
          <a:p>
            <a:pPr algn="just"/>
            <a:r>
              <a:rPr lang="ar-IQ" sz="3600" dirty="0" smtClean="0"/>
              <a:t>7- يجب </a:t>
            </a:r>
            <a:r>
              <a:rPr lang="ar-IQ" sz="3600" dirty="0"/>
              <a:t>تغطية الفم والأنف بالمرفق أو بمنديل عند السعال أو العطس. ثم تخلص من المنديل بعد استخدامه، واغسل يديك فورًا.</a:t>
            </a:r>
          </a:p>
        </p:txBody>
      </p:sp>
    </p:spTree>
    <p:extLst>
      <p:ext uri="{BB962C8B-B14F-4D97-AF65-F5344CB8AC3E}">
        <p14:creationId xmlns:p14="http://schemas.microsoft.com/office/powerpoint/2010/main" val="14251355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16632"/>
            <a:ext cx="8784976" cy="5693866"/>
          </a:xfrm>
          <a:prstGeom prst="rect">
            <a:avLst/>
          </a:prstGeom>
        </p:spPr>
        <p:txBody>
          <a:bodyPr wrap="square">
            <a:spAutoFit/>
          </a:bodyPr>
          <a:lstStyle/>
          <a:p>
            <a:pPr algn="just"/>
            <a:r>
              <a:rPr lang="ar-IQ" sz="4000" dirty="0" smtClean="0"/>
              <a:t>8- </a:t>
            </a:r>
            <a:r>
              <a:rPr lang="ar-IQ" sz="3600" dirty="0" smtClean="0"/>
              <a:t>جنب </a:t>
            </a:r>
            <a:r>
              <a:rPr lang="ar-IQ" sz="3600" dirty="0"/>
              <a:t>لمس عينيك وأنفك وفمك.</a:t>
            </a:r>
          </a:p>
          <a:p>
            <a:pPr algn="just"/>
            <a:r>
              <a:rPr lang="ar-IQ" sz="3600" dirty="0" smtClean="0"/>
              <a:t>9-تجنب </a:t>
            </a:r>
            <a:r>
              <a:rPr lang="ar-IQ" sz="3600" dirty="0"/>
              <a:t>مشاركة الأطباق وأكواب الشرب والمناشف وأغطية الفراش والأدوات المنزلية الأخرى إذا كنت مريضاً.</a:t>
            </a:r>
          </a:p>
          <a:p>
            <a:pPr algn="just"/>
            <a:r>
              <a:rPr lang="ar-IQ" sz="3600" dirty="0" smtClean="0"/>
              <a:t>10-نظّف </a:t>
            </a:r>
            <a:r>
              <a:rPr lang="ar-IQ" sz="3600" dirty="0"/>
              <a:t>وعقّم يوميًا الأسطحَ التي تُلمَس بكثرة، مثل مقابض الأبواب ومفاتيح الإضاءة والإلكترونيات والطاولات.</a:t>
            </a:r>
          </a:p>
          <a:p>
            <a:pPr algn="just"/>
            <a:r>
              <a:rPr lang="ar-IQ" sz="3600" dirty="0" smtClean="0"/>
              <a:t>11-أذا </a:t>
            </a:r>
            <a:r>
              <a:rPr lang="ar-IQ" sz="3600" dirty="0"/>
              <a:t>كنت مريضًا فالزم منزلك ولا تذهب للعمل أو المدرسة أو الجامعة، وكذلك الأمر بالنسبة للأماكن العامة، إلا إذا كان ذلك بهدف الحصول على رعاية طبية. إذا كنت مريضا، تجنب وسائل النقل العام وسيارات الأجرة، بما فيها تلك التي تُطلَب عبر التطبيقات الذكية.</a:t>
            </a:r>
          </a:p>
        </p:txBody>
      </p:sp>
    </p:spTree>
    <p:extLst>
      <p:ext uri="{BB962C8B-B14F-4D97-AF65-F5344CB8AC3E}">
        <p14:creationId xmlns:p14="http://schemas.microsoft.com/office/powerpoint/2010/main" val="9430529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69119"/>
            <a:ext cx="8928992" cy="69030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3914598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8490" y="0"/>
            <a:ext cx="7756263" cy="1124744"/>
          </a:xfrm>
        </p:spPr>
        <p:txBody>
          <a:bodyPr/>
          <a:lstStyle/>
          <a:p>
            <a:r>
              <a:rPr lang="ar-IQ" dirty="0" smtClean="0"/>
              <a:t> </a:t>
            </a:r>
            <a:r>
              <a:rPr lang="ar-IQ" b="1" dirty="0" smtClean="0">
                <a:solidFill>
                  <a:srgbClr val="FF0000"/>
                </a:solidFill>
              </a:rPr>
              <a:t>الوعي الصحي القانوني   </a:t>
            </a:r>
            <a:endParaRPr lang="ar-IQ" b="1" dirty="0">
              <a:solidFill>
                <a:srgbClr val="FF0000"/>
              </a:solidFill>
            </a:endParaRPr>
          </a:p>
        </p:txBody>
      </p:sp>
      <p:sp>
        <p:nvSpPr>
          <p:cNvPr id="3" name="مستطيل 2"/>
          <p:cNvSpPr/>
          <p:nvPr/>
        </p:nvSpPr>
        <p:spPr>
          <a:xfrm>
            <a:off x="179512" y="1052736"/>
            <a:ext cx="8784976" cy="6186309"/>
          </a:xfrm>
          <a:prstGeom prst="rect">
            <a:avLst/>
          </a:prstGeom>
        </p:spPr>
        <p:txBody>
          <a:bodyPr wrap="square">
            <a:spAutoFit/>
          </a:bodyPr>
          <a:lstStyle/>
          <a:p>
            <a:pPr algn="just"/>
            <a:r>
              <a:rPr lang="ar-IQ" sz="3600" dirty="0"/>
              <a:t>ما ضمن اطار التشريعات الداخلية العراقية فقد تضمن قانون الصحة العامة رقم ٨٩ لسنة ١٩٨١ عدة مضامين وتتوجب على المؤسسات الصحية ان تعمل بها حال حدوث أوبئة ناقلة وقد عّرف هذا القانون في المادة ٤٤ المرض الانتقالي بأنه { هوالمرض الناجم عن الاصابة بعامل معد او السموم المولدة عنه والذي ينتج عن انتقال ذلك العامل من المصدر الى المضيف بطريقة مباشرة او غير مباشرة }.</a:t>
            </a:r>
          </a:p>
          <a:p>
            <a:pPr algn="just"/>
            <a:r>
              <a:rPr lang="ar-IQ" sz="3600" dirty="0"/>
              <a:t>فقد اوجب هذا القانون في المادة ٣ (( ثانيا – مكافحة الامراض الانتقالية ومراقبتها ومنع تسربها من خارج القطر الى داخله وبالعكس او من مكان الى اخر فيه والحد من انتشارها في الاراضي والمياه والجواء العراقية )).</a:t>
            </a:r>
          </a:p>
        </p:txBody>
      </p:sp>
    </p:spTree>
    <p:extLst>
      <p:ext uri="{BB962C8B-B14F-4D97-AF65-F5344CB8AC3E}">
        <p14:creationId xmlns:p14="http://schemas.microsoft.com/office/powerpoint/2010/main" val="317312099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88640"/>
            <a:ext cx="8784976" cy="6186309"/>
          </a:xfrm>
          <a:prstGeom prst="rect">
            <a:avLst/>
          </a:prstGeom>
        </p:spPr>
        <p:txBody>
          <a:bodyPr wrap="square">
            <a:spAutoFit/>
          </a:bodyPr>
          <a:lstStyle/>
          <a:p>
            <a:pPr marL="571500" indent="-571500" algn="just">
              <a:buFont typeface="Arial" pitchFamily="34" charset="0"/>
              <a:buChar char="•"/>
            </a:pPr>
            <a:r>
              <a:rPr lang="ar-IQ" sz="3600" dirty="0"/>
              <a:t>وعلى السلطات الصحية في هذه الحالة اتخاذ اجراءات تقييد حركة تنقل المواطنين داخل المنطقة الموبؤة والدخول اليها او الخروج منها. ( ٤٦ ق.ص) .</a:t>
            </a:r>
          </a:p>
          <a:p>
            <a:pPr marL="571500" indent="-571500" algn="just">
              <a:buFont typeface="Arial" pitchFamily="34" charset="0"/>
              <a:buChar char="•"/>
            </a:pPr>
            <a:r>
              <a:rPr lang="ar-IQ" sz="3600" dirty="0"/>
              <a:t>على سلطات غلق المحلات العامة كدور السينما والمقاهي والملاهي والمطاعم والفنادق والحمامات واي محل عام اخر خاضع للاجازة والرقابة الصحية وكذلك المؤسسات التعليمية والمعامل والمشاريع ودوائر الدولة والقطاع الاشتراكي والمختلط والخاص . ( ٤٦ ق.ص).</a:t>
            </a:r>
          </a:p>
          <a:p>
            <a:pPr marL="571500" indent="-571500" algn="just">
              <a:buFont typeface="Arial" pitchFamily="34" charset="0"/>
              <a:buChar char="•"/>
            </a:pPr>
            <a:r>
              <a:rPr lang="ar-IQ" sz="3600" dirty="0"/>
              <a:t>منع بيع الاغذية والمشروبات والمرطبات والثلج ونقلها من منطقة الى اخرى واتلاف الملوث منها .( ٤٦ ق.ص).</a:t>
            </a:r>
          </a:p>
        </p:txBody>
      </p:sp>
    </p:spTree>
    <p:extLst>
      <p:ext uri="{BB962C8B-B14F-4D97-AF65-F5344CB8AC3E}">
        <p14:creationId xmlns:p14="http://schemas.microsoft.com/office/powerpoint/2010/main" val="1472549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8490" y="116632"/>
            <a:ext cx="7756263" cy="1152128"/>
          </a:xfrm>
          <a:solidFill>
            <a:schemeClr val="accent3"/>
          </a:solidFill>
        </p:spPr>
        <p:txBody>
          <a:bodyPr/>
          <a:lstStyle/>
          <a:p>
            <a:r>
              <a:rPr lang="ar-IQ" dirty="0">
                <a:solidFill>
                  <a:srgbClr val="FF0000"/>
                </a:solidFill>
              </a:rPr>
              <a:t>مقدمة عن الوعي الصحي</a:t>
            </a:r>
          </a:p>
        </p:txBody>
      </p:sp>
      <p:sp>
        <p:nvSpPr>
          <p:cNvPr id="3" name="مستطيل 2"/>
          <p:cNvSpPr/>
          <p:nvPr/>
        </p:nvSpPr>
        <p:spPr>
          <a:xfrm>
            <a:off x="179512" y="1268760"/>
            <a:ext cx="8712968" cy="5632311"/>
          </a:xfrm>
          <a:prstGeom prst="rect">
            <a:avLst/>
          </a:prstGeom>
        </p:spPr>
        <p:txBody>
          <a:bodyPr wrap="square">
            <a:spAutoFit/>
          </a:bodyPr>
          <a:lstStyle/>
          <a:p>
            <a:pPr algn="just"/>
            <a:r>
              <a:rPr lang="ar-IQ" sz="4000" dirty="0" smtClean="0"/>
              <a:t>الوعي </a:t>
            </a:r>
            <a:r>
              <a:rPr lang="ar-IQ" sz="4000" dirty="0"/>
              <a:t>الصحي هو تثقيف الناس والعمل علي زيادة معلوماتهم وثقافتهم الصحية لتعليمهم كيفية التعامل مع </a:t>
            </a:r>
            <a:r>
              <a:rPr lang="ar-IQ" sz="4000" dirty="0" smtClean="0"/>
              <a:t>  الأمراض الوبائية المعدية، </a:t>
            </a:r>
            <a:r>
              <a:rPr lang="ar-IQ" sz="4000" dirty="0"/>
              <a:t>وتفادي الإصابة بالبعض الأخر وذلك من خلال نشر السلوكيات الصحيحة وتفادي الأساليب الخاطئة التي تؤثر بشكل سلبي </a:t>
            </a:r>
            <a:r>
              <a:rPr lang="ar-IQ" sz="4000" dirty="0" smtClean="0"/>
              <a:t>على </a:t>
            </a:r>
            <a:r>
              <a:rPr lang="ar-IQ" sz="4000" dirty="0"/>
              <a:t>الصحة بشكل عام </a:t>
            </a:r>
            <a:r>
              <a:rPr lang="ar-IQ" sz="4000" dirty="0" smtClean="0"/>
              <a:t>،وتحمل </a:t>
            </a:r>
            <a:r>
              <a:rPr lang="ar-IQ" sz="4000" dirty="0"/>
              <a:t>وسائل الإعلام مسئولية نشر الوعي من خلال عمل ندوات ونشر الكثير من المجلات الصحية والكتب النافعة لرفع الوعي الصحي للناس .</a:t>
            </a:r>
          </a:p>
        </p:txBody>
      </p:sp>
    </p:spTree>
    <p:extLst>
      <p:ext uri="{BB962C8B-B14F-4D97-AF65-F5344CB8AC3E}">
        <p14:creationId xmlns:p14="http://schemas.microsoft.com/office/powerpoint/2010/main" val="155040567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0"/>
            <a:ext cx="8784976" cy="6494085"/>
          </a:xfrm>
          <a:prstGeom prst="rect">
            <a:avLst/>
          </a:prstGeom>
        </p:spPr>
        <p:txBody>
          <a:bodyPr wrap="square">
            <a:spAutoFit/>
          </a:bodyPr>
          <a:lstStyle/>
          <a:p>
            <a:pPr marL="457200" indent="-457200" algn="just">
              <a:buFont typeface="Arial" pitchFamily="34" charset="0"/>
              <a:buChar char="•"/>
            </a:pPr>
            <a:r>
              <a:rPr lang="ar-IQ" sz="3200" dirty="0" smtClean="0"/>
              <a:t>عند </a:t>
            </a:r>
            <a:r>
              <a:rPr lang="ar-IQ" sz="3200" dirty="0"/>
              <a:t>الاشتباه باي شخص كونه حاملا لمسبب مرض اوانه في دور حضانة احد الامراض الانتقالية بما فيها الامراض الخاضعة للوائح الصحية الدولية فللجهة الصحية الحق في اتخاذ التدابير الكفيلة لمراقبته او عزله او حجره لغرض فحصه للتاكد من خلوه من الميكروبات المرضية ومعالجته عند ثبوت كونه حاملا لهذه الميكروبات او مصابا بالمرض لحين سلامته منه .</a:t>
            </a:r>
          </a:p>
          <a:p>
            <a:pPr marL="457200" indent="-457200" algn="just">
              <a:buFont typeface="Arial" pitchFamily="34" charset="0"/>
              <a:buChar char="•"/>
            </a:pPr>
            <a:r>
              <a:rPr lang="ar-IQ" sz="3200" dirty="0"/>
              <a:t>تقدم وجبات طعام مجانا للمعزول او المحجور وفقا لاحكام هذا القانون في مستشفى او اي محل اخر تحدده الجهة الصحية كمحجر صحي .</a:t>
            </a:r>
          </a:p>
          <a:p>
            <a:pPr marL="457200" indent="-457200" algn="just">
              <a:buFont typeface="Arial" pitchFamily="34" charset="0"/>
              <a:buChar char="•"/>
            </a:pPr>
            <a:r>
              <a:rPr lang="ar-IQ" sz="3200" dirty="0"/>
              <a:t>يمنع الشخص المصاب باحد الامراض الانتقالية من الدوام في المؤسسة التعليمية او محل العمل للفترة التي تحددها الجهة الصحية المختصة في كل حالة مرضية ويكون الرئيس الاداري مسؤولا عن تنفيذ اوامر الجهة الصحية.</a:t>
            </a:r>
          </a:p>
        </p:txBody>
      </p:sp>
    </p:spTree>
    <p:extLst>
      <p:ext uri="{BB962C8B-B14F-4D97-AF65-F5344CB8AC3E}">
        <p14:creationId xmlns:p14="http://schemas.microsoft.com/office/powerpoint/2010/main" val="310762189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260648"/>
            <a:ext cx="9036496" cy="6863417"/>
          </a:xfrm>
          <a:prstGeom prst="rect">
            <a:avLst/>
          </a:prstGeom>
        </p:spPr>
        <p:txBody>
          <a:bodyPr wrap="square">
            <a:spAutoFit/>
          </a:bodyPr>
          <a:lstStyle/>
          <a:p>
            <a:pPr marL="571500" indent="-571500" algn="just">
              <a:buFont typeface="Arial" pitchFamily="34" charset="0"/>
              <a:buChar char="•"/>
            </a:pPr>
            <a:r>
              <a:rPr lang="ar-IQ" sz="4000" dirty="0" smtClean="0"/>
              <a:t>اذا </a:t>
            </a:r>
            <a:r>
              <a:rPr lang="ar-IQ" sz="4000" dirty="0"/>
              <a:t>توفى شخص بمرض انتقالي خاضع للوائح الصحية الدولية فلا يجوز بيع مفروشاته وملابسه التي استعملها اثناء مرضه وتتلف من قبل الجهة الصحية المختصة .</a:t>
            </a:r>
          </a:p>
          <a:p>
            <a:pPr marL="571500" indent="-571500" algn="just">
              <a:buFont typeface="Arial" pitchFamily="34" charset="0"/>
              <a:buChar char="•"/>
            </a:pPr>
            <a:r>
              <a:rPr lang="ar-IQ" sz="4000" dirty="0"/>
              <a:t>اذا حدثت الوفاة بسبب احد الامراض الخاضعة للوائح الصحية الدولية او احد الامراض الانتقالية التي تعينها الجهة الصحية المختصة ببيان, لا يجوز دفن الجثة في هذه الحالة من قبل ذويها وتقوم الجهة الصحية المختصة بالتعاون مع امانة العاصمة او البلديات بدفنها في الاماكن المخصصة لهذا الغرض في مقبرة المدينة التي حدثت فيها الوفاة.</a:t>
            </a:r>
          </a:p>
        </p:txBody>
      </p:sp>
    </p:spTree>
    <p:extLst>
      <p:ext uri="{BB962C8B-B14F-4D97-AF65-F5344CB8AC3E}">
        <p14:creationId xmlns:p14="http://schemas.microsoft.com/office/powerpoint/2010/main" val="231057835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8490" y="188640"/>
            <a:ext cx="7756263" cy="1008112"/>
          </a:xfrm>
          <a:solidFill>
            <a:schemeClr val="accent3"/>
          </a:solidFill>
        </p:spPr>
        <p:txBody>
          <a:bodyPr/>
          <a:lstStyle/>
          <a:p>
            <a:r>
              <a:rPr lang="ar-IQ" b="1" dirty="0">
                <a:solidFill>
                  <a:srgbClr val="FF0000"/>
                </a:solidFill>
              </a:rPr>
              <a:t>توصيات</a:t>
            </a:r>
            <a:r>
              <a:rPr lang="ar-IQ" dirty="0"/>
              <a:t> </a:t>
            </a:r>
          </a:p>
        </p:txBody>
      </p:sp>
      <p:sp>
        <p:nvSpPr>
          <p:cNvPr id="3" name="مستطيل 2"/>
          <p:cNvSpPr/>
          <p:nvPr/>
        </p:nvSpPr>
        <p:spPr>
          <a:xfrm>
            <a:off x="107504" y="1052736"/>
            <a:ext cx="8784976" cy="5632311"/>
          </a:xfrm>
          <a:prstGeom prst="rect">
            <a:avLst/>
          </a:prstGeom>
        </p:spPr>
        <p:txBody>
          <a:bodyPr wrap="square">
            <a:spAutoFit/>
          </a:bodyPr>
          <a:lstStyle/>
          <a:p>
            <a:pPr algn="just"/>
            <a:r>
              <a:rPr lang="ar-IQ" sz="3600" dirty="0"/>
              <a:t>١- من </a:t>
            </a:r>
            <a:r>
              <a:rPr lang="ar-IQ" sz="3600" dirty="0" smtClean="0"/>
              <a:t>الضرورة </a:t>
            </a:r>
            <a:r>
              <a:rPr lang="ar-IQ" sz="3600" dirty="0"/>
              <a:t>تعميق الوعي الصحي الخاص بالتغذية والغذاء عند </a:t>
            </a:r>
            <a:r>
              <a:rPr lang="ar-IQ" sz="3600" dirty="0" smtClean="0"/>
              <a:t>الشباب لغرض تقوية الجهاز المناعي ولكي </a:t>
            </a:r>
            <a:r>
              <a:rPr lang="ar-IQ" sz="3600" dirty="0"/>
              <a:t>يكونوا </a:t>
            </a:r>
            <a:r>
              <a:rPr lang="ar-IQ" sz="3600" dirty="0" smtClean="0"/>
              <a:t>بمنأى من الأمراض الوبائية ، </a:t>
            </a:r>
            <a:r>
              <a:rPr lang="ar-IQ" sz="3600" dirty="0"/>
              <a:t>علماً </a:t>
            </a:r>
            <a:r>
              <a:rPr lang="ar-IQ" sz="3600" dirty="0" smtClean="0"/>
              <a:t>بأن </a:t>
            </a:r>
            <a:r>
              <a:rPr lang="ar-IQ" sz="3600" dirty="0"/>
              <a:t>تعميق الوعي الصحي هذا ينبغي </a:t>
            </a:r>
            <a:r>
              <a:rPr lang="ar-IQ" sz="3600" dirty="0" smtClean="0"/>
              <a:t>أن </a:t>
            </a:r>
            <a:r>
              <a:rPr lang="ar-IQ" sz="3600" dirty="0"/>
              <a:t>تتبناه جهات عدة </a:t>
            </a:r>
            <a:r>
              <a:rPr lang="ar-IQ" sz="3600" dirty="0" smtClean="0"/>
              <a:t>منها : </a:t>
            </a:r>
            <a:r>
              <a:rPr lang="ar-IQ" sz="3600" dirty="0"/>
              <a:t>وسائل </a:t>
            </a:r>
            <a:r>
              <a:rPr lang="ar-IQ" sz="3600" dirty="0" smtClean="0"/>
              <a:t>الإعلام، والمؤسسات </a:t>
            </a:r>
            <a:r>
              <a:rPr lang="ar-IQ" sz="3600" dirty="0"/>
              <a:t>التربوية، والتعليمية، والأسرة وغيرها.</a:t>
            </a:r>
          </a:p>
          <a:p>
            <a:pPr algn="just"/>
            <a:r>
              <a:rPr lang="ar-IQ" sz="3600" dirty="0"/>
              <a:t>٢- زيادة مستوى المعلومات عند </a:t>
            </a:r>
            <a:r>
              <a:rPr lang="ar-IQ" sz="3600" dirty="0" smtClean="0"/>
              <a:t>الشباب </a:t>
            </a:r>
            <a:r>
              <a:rPr lang="ar-IQ" sz="3600" dirty="0"/>
              <a:t>الخاصة بالوعي الصحي المتعلق </a:t>
            </a:r>
            <a:r>
              <a:rPr lang="ar-IQ" sz="3600" dirty="0" smtClean="0"/>
              <a:t>بالأمراض  الوبائية الخطرة ، </a:t>
            </a:r>
            <a:r>
              <a:rPr lang="ar-IQ" sz="3600" dirty="0"/>
              <a:t>فكلما كانت </a:t>
            </a:r>
            <a:r>
              <a:rPr lang="ar-IQ" sz="3600" dirty="0" smtClean="0"/>
              <a:t>المعلومات كثيرة </a:t>
            </a:r>
            <a:r>
              <a:rPr lang="ar-IQ" sz="3600" dirty="0"/>
              <a:t>ومتشعبة عن الوقاية من الأمراض </a:t>
            </a:r>
            <a:r>
              <a:rPr lang="ar-IQ" sz="3600" dirty="0" smtClean="0"/>
              <a:t>الوبائية </a:t>
            </a:r>
            <a:r>
              <a:rPr lang="ar-IQ" sz="3600" dirty="0"/>
              <a:t>كان الفرد بمنأى م</a:t>
            </a:r>
            <a:r>
              <a:rPr lang="ar-IQ" sz="3600" dirty="0" smtClean="0"/>
              <a:t>نها</a:t>
            </a:r>
            <a:r>
              <a:rPr lang="ar-IQ" sz="3600" dirty="0"/>
              <a:t>، وكلما كانت المعلومات </a:t>
            </a:r>
            <a:r>
              <a:rPr lang="ar-IQ" sz="3600" dirty="0" smtClean="0"/>
              <a:t>عن الأمراض الوبائية </a:t>
            </a:r>
            <a:r>
              <a:rPr lang="ar-IQ" sz="3600" dirty="0"/>
              <a:t>قليلة كان الفرد عرضة للإصابة بها</a:t>
            </a:r>
            <a:r>
              <a:rPr lang="ar-IQ" sz="3600" dirty="0" smtClean="0"/>
              <a:t>.</a:t>
            </a:r>
            <a:endParaRPr lang="ar-IQ" sz="3600" dirty="0"/>
          </a:p>
        </p:txBody>
      </p:sp>
    </p:spTree>
    <p:extLst>
      <p:ext uri="{BB962C8B-B14F-4D97-AF65-F5344CB8AC3E}">
        <p14:creationId xmlns:p14="http://schemas.microsoft.com/office/powerpoint/2010/main" val="390647360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86000" y="2274838"/>
            <a:ext cx="4572000" cy="369332"/>
          </a:xfrm>
          <a:prstGeom prst="rect">
            <a:avLst/>
          </a:prstGeom>
        </p:spPr>
        <p:txBody>
          <a:bodyPr>
            <a:spAutoFit/>
          </a:bodyPr>
          <a:lstStyle/>
          <a:p>
            <a:r>
              <a:rPr lang="ar-IQ" dirty="0" smtClean="0"/>
              <a:t> </a:t>
            </a:r>
            <a:endParaRPr lang="ar-IQ" dirty="0"/>
          </a:p>
        </p:txBody>
      </p:sp>
      <p:sp>
        <p:nvSpPr>
          <p:cNvPr id="3" name="مستطيل 2"/>
          <p:cNvSpPr/>
          <p:nvPr/>
        </p:nvSpPr>
        <p:spPr>
          <a:xfrm>
            <a:off x="251520" y="404664"/>
            <a:ext cx="8640960" cy="5509200"/>
          </a:xfrm>
          <a:prstGeom prst="rect">
            <a:avLst/>
          </a:prstGeom>
        </p:spPr>
        <p:txBody>
          <a:bodyPr wrap="square">
            <a:spAutoFit/>
          </a:bodyPr>
          <a:lstStyle/>
          <a:p>
            <a:pPr algn="just"/>
            <a:r>
              <a:rPr lang="ar-IQ" sz="3600" dirty="0" smtClean="0"/>
              <a:t>3- </a:t>
            </a:r>
            <a:r>
              <a:rPr lang="ar-IQ" sz="4400" dirty="0" smtClean="0"/>
              <a:t>ضرورة </a:t>
            </a:r>
            <a:r>
              <a:rPr lang="ar-IQ" sz="4400" dirty="0"/>
              <a:t>الاحتكاك والتفاعل </a:t>
            </a:r>
            <a:r>
              <a:rPr lang="ar-IQ" sz="4400" dirty="0" smtClean="0"/>
              <a:t>مع المؤسسات الطبية الرسمية (خلية الأزمة) </a:t>
            </a:r>
            <a:r>
              <a:rPr lang="ar-IQ" sz="4400" dirty="0"/>
              <a:t>التي لها معرفة عميقة ومتشعبة عن أسباب </a:t>
            </a:r>
            <a:r>
              <a:rPr lang="ar-IQ" sz="4400" dirty="0" smtClean="0"/>
              <a:t>ومظاهر وعلاج الأمراض الوبائية .</a:t>
            </a:r>
            <a:endParaRPr lang="ar-IQ" sz="4400" dirty="0"/>
          </a:p>
          <a:p>
            <a:pPr algn="just"/>
            <a:r>
              <a:rPr lang="ar-IQ" sz="4400" dirty="0"/>
              <a:t>٤- على المسؤولين والمهتمين في المؤسسات الرسمية وغير الرسمية تشخيص ماهية الأخطار </a:t>
            </a:r>
            <a:r>
              <a:rPr lang="ar-IQ" sz="4400" dirty="0" smtClean="0"/>
              <a:t>الصحية والاجتماعية </a:t>
            </a:r>
            <a:r>
              <a:rPr lang="ar-IQ" sz="4400" dirty="0"/>
              <a:t>المحدقة بالفرد والمجتمع ومعرفة أسبابها وطرق مواجهتها</a:t>
            </a:r>
            <a:r>
              <a:rPr lang="ar-IQ" sz="4400" dirty="0" smtClean="0"/>
              <a:t>.</a:t>
            </a:r>
            <a:r>
              <a:rPr lang="ar-IQ" sz="3600" dirty="0" smtClean="0"/>
              <a:t> </a:t>
            </a:r>
            <a:endParaRPr lang="ar-IQ" sz="3600" dirty="0"/>
          </a:p>
        </p:txBody>
      </p:sp>
    </p:spTree>
    <p:extLst>
      <p:ext uri="{BB962C8B-B14F-4D97-AF65-F5344CB8AC3E}">
        <p14:creationId xmlns:p14="http://schemas.microsoft.com/office/powerpoint/2010/main" val="393941564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86000" y="2551837"/>
            <a:ext cx="4572000" cy="369332"/>
          </a:xfrm>
          <a:prstGeom prst="rect">
            <a:avLst/>
          </a:prstGeom>
        </p:spPr>
        <p:txBody>
          <a:bodyPr>
            <a:spAutoFit/>
          </a:bodyPr>
          <a:lstStyle/>
          <a:p>
            <a:r>
              <a:rPr lang="ar-IQ" dirty="0" smtClean="0"/>
              <a:t> </a:t>
            </a:r>
            <a:endParaRPr lang="ar-IQ" dirty="0"/>
          </a:p>
        </p:txBody>
      </p:sp>
      <p:sp>
        <p:nvSpPr>
          <p:cNvPr id="3" name="مستطيل 2"/>
          <p:cNvSpPr/>
          <p:nvPr/>
        </p:nvSpPr>
        <p:spPr>
          <a:xfrm>
            <a:off x="251520" y="332657"/>
            <a:ext cx="8640960" cy="6247864"/>
          </a:xfrm>
          <a:prstGeom prst="rect">
            <a:avLst/>
          </a:prstGeom>
        </p:spPr>
        <p:txBody>
          <a:bodyPr wrap="square">
            <a:spAutoFit/>
          </a:bodyPr>
          <a:lstStyle/>
          <a:p>
            <a:pPr algn="just"/>
            <a:r>
              <a:rPr lang="ar-IQ" sz="4000" dirty="0" smtClean="0"/>
              <a:t>5- ينبغي </a:t>
            </a:r>
            <a:r>
              <a:rPr lang="ar-IQ" sz="4000" dirty="0"/>
              <a:t>عقد ندوات ومحاضرات تثقيفية توعوية صحية خاصة في المناطق التي ترتفع فيها نسبة </a:t>
            </a:r>
            <a:r>
              <a:rPr lang="ar-IQ" sz="4000" dirty="0" smtClean="0"/>
              <a:t> الأصابات بمختلف أنواعها  </a:t>
            </a:r>
            <a:r>
              <a:rPr lang="ar-IQ" sz="4000" dirty="0"/>
              <a:t>من اجل توعية أفراد تلك المناطق وتوجيههم وإرشادهم وتعريفهم </a:t>
            </a:r>
            <a:r>
              <a:rPr lang="ar-IQ" sz="4000" dirty="0" smtClean="0"/>
              <a:t>بمخاطر الأمراض </a:t>
            </a:r>
            <a:r>
              <a:rPr lang="ar-IQ" sz="4000" dirty="0"/>
              <a:t>الجديدة والخطيرة المعدية وسبل الوقاية منها.</a:t>
            </a:r>
          </a:p>
          <a:p>
            <a:pPr algn="just"/>
            <a:r>
              <a:rPr lang="ar-IQ" sz="4000" dirty="0"/>
              <a:t>٦- تفعيل دور الخطاب الديني المؤثر في شخصيات الافراد على اعتبار </a:t>
            </a:r>
            <a:r>
              <a:rPr lang="ar-IQ" sz="4000" dirty="0" smtClean="0"/>
              <a:t>أن </a:t>
            </a:r>
            <a:r>
              <a:rPr lang="ar-IQ" sz="4000" dirty="0"/>
              <a:t>المنهج الديني يحث الافراد </a:t>
            </a:r>
            <a:r>
              <a:rPr lang="ar-IQ" sz="4000" dirty="0" smtClean="0"/>
              <a:t>على الاهتمام </a:t>
            </a:r>
            <a:r>
              <a:rPr lang="ar-IQ" sz="4000" dirty="0"/>
              <a:t>بواقعهم الصحي وبما يتلائم والبيئة الاجتماعية التي يعيشون بها.</a:t>
            </a:r>
          </a:p>
        </p:txBody>
      </p:sp>
    </p:spTree>
    <p:extLst>
      <p:ext uri="{BB962C8B-B14F-4D97-AF65-F5344CB8AC3E}">
        <p14:creationId xmlns:p14="http://schemas.microsoft.com/office/powerpoint/2010/main" val="406760295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6225"/>
            <a:ext cx="9144000" cy="6694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00087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88640"/>
            <a:ext cx="8784976" cy="6247864"/>
          </a:xfrm>
          <a:prstGeom prst="rect">
            <a:avLst/>
          </a:prstGeom>
        </p:spPr>
        <p:txBody>
          <a:bodyPr wrap="square">
            <a:spAutoFit/>
          </a:bodyPr>
          <a:lstStyle/>
          <a:p>
            <a:pPr algn="just"/>
            <a:r>
              <a:rPr lang="ar-IQ" sz="4000" dirty="0"/>
              <a:t>هناك الكثير  من الخطوات الهامة لرفع الوعي عند </a:t>
            </a:r>
            <a:r>
              <a:rPr lang="ar-IQ" sz="4000" dirty="0" smtClean="0"/>
              <a:t> الشباب </a:t>
            </a:r>
            <a:r>
              <a:rPr lang="ar-IQ" sz="4000" dirty="0"/>
              <a:t>مثل تعليم </a:t>
            </a:r>
            <a:r>
              <a:rPr lang="ar-IQ" sz="4000" dirty="0" smtClean="0"/>
              <a:t>الشباب </a:t>
            </a:r>
            <a:r>
              <a:rPr lang="ar-IQ" sz="4000" dirty="0"/>
              <a:t>بأهمية </a:t>
            </a:r>
            <a:r>
              <a:rPr lang="ar-IQ" sz="4000" b="1" dirty="0">
                <a:solidFill>
                  <a:srgbClr val="FF0000"/>
                </a:solidFill>
              </a:rPr>
              <a:t>الفحص المبكر </a:t>
            </a:r>
            <a:r>
              <a:rPr lang="ar-IQ" sz="4000" dirty="0"/>
              <a:t>وتوعيتهم بأنه كان سبب رئيسي في علاج الكثير من الأمراض الخطيرة </a:t>
            </a:r>
            <a:r>
              <a:rPr lang="ar-IQ" sz="4000" dirty="0" smtClean="0"/>
              <a:t>، ويجب </a:t>
            </a:r>
            <a:r>
              <a:rPr lang="ar-IQ" sz="4000" dirty="0"/>
              <a:t>أيضا تشجيع </a:t>
            </a:r>
            <a:r>
              <a:rPr lang="ar-IQ" sz="4000" dirty="0" smtClean="0"/>
              <a:t>الشباب على </a:t>
            </a:r>
            <a:r>
              <a:rPr lang="ar-IQ" sz="4000" dirty="0"/>
              <a:t>تغيير سلوكياتهم الغير صحيحة بسلوكيات </a:t>
            </a:r>
            <a:r>
              <a:rPr lang="ar-IQ" sz="4000" dirty="0" smtClean="0"/>
              <a:t>أخرى </a:t>
            </a:r>
            <a:r>
              <a:rPr lang="ar-IQ" sz="4000" dirty="0"/>
              <a:t>صحيحة ومفيدة تحافظ علي صحتهم ،يجب أيضا تحفير </a:t>
            </a:r>
            <a:r>
              <a:rPr lang="ar-IQ" sz="4000" dirty="0" smtClean="0"/>
              <a:t>الشباب </a:t>
            </a:r>
            <a:r>
              <a:rPr lang="ar-IQ" sz="4000" dirty="0"/>
              <a:t>علي نشر الوعي فيما بينهم </a:t>
            </a:r>
            <a:r>
              <a:rPr lang="ar-IQ" sz="4000" b="1" dirty="0">
                <a:solidFill>
                  <a:srgbClr val="FF0000"/>
                </a:solidFill>
              </a:rPr>
              <a:t>بالتخلي عن العادات السيئة</a:t>
            </a:r>
            <a:r>
              <a:rPr lang="ar-IQ" sz="4000" dirty="0"/>
              <a:t> مثل التدخين </a:t>
            </a:r>
            <a:r>
              <a:rPr lang="ar-IQ" sz="4000" dirty="0" smtClean="0"/>
              <a:t> والسهر ،ويجب </a:t>
            </a:r>
            <a:r>
              <a:rPr lang="ar-IQ" sz="4000" dirty="0"/>
              <a:t>أيضا التوعية بأهمية </a:t>
            </a:r>
            <a:r>
              <a:rPr lang="ar-IQ" sz="4000" b="1" dirty="0">
                <a:solidFill>
                  <a:srgbClr val="FF0000"/>
                </a:solidFill>
              </a:rPr>
              <a:t>الإلتزام بنظام غذائي </a:t>
            </a:r>
            <a:r>
              <a:rPr lang="ar-IQ" sz="4000" b="1" dirty="0" smtClean="0">
                <a:solidFill>
                  <a:srgbClr val="FF0000"/>
                </a:solidFill>
              </a:rPr>
              <a:t>صحي </a:t>
            </a:r>
            <a:r>
              <a:rPr lang="ar-IQ" sz="4000" dirty="0" smtClean="0"/>
              <a:t>وتقوية مناعة الجسم </a:t>
            </a:r>
            <a:r>
              <a:rPr lang="ar-IQ" sz="4000" dirty="0"/>
              <a:t>وممارسة التمارين الرياضية .</a:t>
            </a:r>
          </a:p>
        </p:txBody>
      </p:sp>
    </p:spTree>
    <p:extLst>
      <p:ext uri="{BB962C8B-B14F-4D97-AF65-F5344CB8AC3E}">
        <p14:creationId xmlns:p14="http://schemas.microsoft.com/office/powerpoint/2010/main" val="2027145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8490" y="116632"/>
            <a:ext cx="7756263" cy="1008112"/>
          </a:xfrm>
        </p:spPr>
        <p:txBody>
          <a:bodyPr/>
          <a:lstStyle/>
          <a:p>
            <a:r>
              <a:rPr lang="ar-IQ" b="1" dirty="0" smtClean="0">
                <a:solidFill>
                  <a:srgbClr val="FF0000"/>
                </a:solidFill>
              </a:rPr>
              <a:t>أهداف </a:t>
            </a:r>
            <a:r>
              <a:rPr lang="ar-IQ" b="1" dirty="0">
                <a:solidFill>
                  <a:srgbClr val="FF0000"/>
                </a:solidFill>
              </a:rPr>
              <a:t>الوعي الصحي</a:t>
            </a:r>
          </a:p>
        </p:txBody>
      </p:sp>
      <p:sp>
        <p:nvSpPr>
          <p:cNvPr id="3" name="مستطيل 2"/>
          <p:cNvSpPr/>
          <p:nvPr/>
        </p:nvSpPr>
        <p:spPr>
          <a:xfrm>
            <a:off x="251520" y="1412776"/>
            <a:ext cx="8640960" cy="5078313"/>
          </a:xfrm>
          <a:prstGeom prst="rect">
            <a:avLst/>
          </a:prstGeom>
        </p:spPr>
        <p:txBody>
          <a:bodyPr wrap="square">
            <a:spAutoFit/>
          </a:bodyPr>
          <a:lstStyle/>
          <a:p>
            <a:pPr algn="just"/>
            <a:r>
              <a:rPr lang="ar-IQ" sz="3600" dirty="0" smtClean="0"/>
              <a:t> يهدف </a:t>
            </a:r>
            <a:r>
              <a:rPr lang="ar-IQ" sz="3600" dirty="0"/>
              <a:t>بشكل عام </a:t>
            </a:r>
            <a:r>
              <a:rPr lang="ar-IQ" sz="3600" dirty="0" smtClean="0"/>
              <a:t>إلى </a:t>
            </a:r>
          </a:p>
          <a:p>
            <a:pPr algn="just"/>
            <a:r>
              <a:rPr lang="ar-IQ" sz="3600" dirty="0" smtClean="0"/>
              <a:t>1- تحسين </a:t>
            </a:r>
            <a:r>
              <a:rPr lang="ar-IQ" sz="3600" dirty="0"/>
              <a:t>صحة الناس بشكل عام وكذلك توجيههم إتباع العادات الصحية </a:t>
            </a:r>
            <a:r>
              <a:rPr lang="ar-IQ" sz="3600" dirty="0" smtClean="0"/>
              <a:t>السليمة.</a:t>
            </a:r>
          </a:p>
          <a:p>
            <a:pPr algn="just"/>
            <a:r>
              <a:rPr lang="ar-IQ" sz="3600" dirty="0" smtClean="0"/>
              <a:t>2- غرس </a:t>
            </a:r>
            <a:r>
              <a:rPr lang="ar-IQ" sz="3600" dirty="0"/>
              <a:t>القيم الصحية السليمة ومساعدتهم في التخلص من العادات السيئة الضارة </a:t>
            </a:r>
            <a:endParaRPr lang="ar-IQ" sz="3600" dirty="0" smtClean="0"/>
          </a:p>
          <a:p>
            <a:pPr algn="just"/>
            <a:r>
              <a:rPr lang="ar-IQ" sz="3600" dirty="0" smtClean="0"/>
              <a:t>3-مساعدة </a:t>
            </a:r>
            <a:r>
              <a:rPr lang="ar-IQ" sz="3600" dirty="0"/>
              <a:t>الكثير من الناس في حل مشاكلهم الصحية </a:t>
            </a:r>
            <a:r>
              <a:rPr lang="ar-IQ" sz="3600" dirty="0" smtClean="0"/>
              <a:t> </a:t>
            </a:r>
          </a:p>
          <a:p>
            <a:pPr algn="just"/>
            <a:r>
              <a:rPr lang="ar-IQ" sz="3600" dirty="0" smtClean="0"/>
              <a:t>4-يساهم </a:t>
            </a:r>
            <a:r>
              <a:rPr lang="ar-IQ" sz="3600" dirty="0"/>
              <a:t>بشكل كبير في خفض معدل الإصابة بالأمراض وتحسن معيشة </a:t>
            </a:r>
            <a:r>
              <a:rPr lang="ar-IQ" sz="3600" dirty="0" smtClean="0"/>
              <a:t>الأفراد.</a:t>
            </a:r>
          </a:p>
          <a:p>
            <a:pPr algn="just"/>
            <a:r>
              <a:rPr lang="ar-IQ" sz="3600" dirty="0" smtClean="0"/>
              <a:t> 5- يساعد على </a:t>
            </a:r>
            <a:r>
              <a:rPr lang="ar-IQ" sz="3600" dirty="0"/>
              <a:t>خفض </a:t>
            </a:r>
            <a:r>
              <a:rPr lang="ar-IQ" sz="3600" dirty="0" smtClean="0"/>
              <a:t>مستوى </a:t>
            </a:r>
            <a:r>
              <a:rPr lang="ar-IQ" sz="3600" dirty="0"/>
              <a:t>الإصابة </a:t>
            </a:r>
            <a:r>
              <a:rPr lang="ar-IQ" sz="3600" dirty="0" smtClean="0"/>
              <a:t>بالإمراض الوبائية.  </a:t>
            </a:r>
            <a:endParaRPr lang="ar-IQ" sz="3600" dirty="0"/>
          </a:p>
        </p:txBody>
      </p:sp>
    </p:spTree>
    <p:extLst>
      <p:ext uri="{BB962C8B-B14F-4D97-AF65-F5344CB8AC3E}">
        <p14:creationId xmlns:p14="http://schemas.microsoft.com/office/powerpoint/2010/main" val="17571673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332656"/>
            <a:ext cx="8712968" cy="6247864"/>
          </a:xfrm>
          <a:prstGeom prst="rect">
            <a:avLst/>
          </a:prstGeom>
        </p:spPr>
        <p:txBody>
          <a:bodyPr wrap="square">
            <a:spAutoFit/>
          </a:bodyPr>
          <a:lstStyle/>
          <a:p>
            <a:pPr algn="just"/>
            <a:r>
              <a:rPr lang="ar-IQ" sz="4000" dirty="0"/>
              <a:t>وعلى هذا الأساس، يعد غرس الوعي الصحي في الفرد عاملاً يجعله قادراً على تجنب </a:t>
            </a:r>
            <a:r>
              <a:rPr lang="ar-IQ" sz="4000" dirty="0" smtClean="0"/>
              <a:t>الأمراض خصوصاً  الوبائية والأنتقالية والمعدية والمزمنة </a:t>
            </a:r>
            <a:r>
              <a:rPr lang="ar-IQ" sz="4000" dirty="0"/>
              <a:t>منها، ولكن عندما لا يكون الوعي الصحي راسخاً في عقلية الفرد وذهنيته </a:t>
            </a:r>
            <a:r>
              <a:rPr lang="ar-IQ" sz="4000" dirty="0" smtClean="0"/>
              <a:t>فإن </a:t>
            </a:r>
            <a:r>
              <a:rPr lang="ar-IQ" sz="4000" dirty="0"/>
              <a:t>الفرد </a:t>
            </a:r>
            <a:r>
              <a:rPr lang="ar-IQ" sz="4000" dirty="0" smtClean="0"/>
              <a:t>يصبح هدفاً </a:t>
            </a:r>
            <a:r>
              <a:rPr lang="ar-IQ" sz="4000" dirty="0"/>
              <a:t>لأنواع الأمراض </a:t>
            </a:r>
            <a:r>
              <a:rPr lang="ar-IQ" sz="4000" dirty="0" smtClean="0"/>
              <a:t>  جميعها بالرغم </a:t>
            </a:r>
            <a:r>
              <a:rPr lang="ar-IQ" sz="4000" dirty="0"/>
              <a:t>من </a:t>
            </a:r>
            <a:r>
              <a:rPr lang="ar-IQ" sz="4000" dirty="0" smtClean="0"/>
              <a:t>أن </a:t>
            </a:r>
            <a:r>
              <a:rPr lang="ar-IQ" sz="4000" dirty="0"/>
              <a:t>الوعي الاجتماعي عند الفرد يتأثر بعوامل </a:t>
            </a:r>
            <a:r>
              <a:rPr lang="ar-IQ" sz="4000" dirty="0" smtClean="0"/>
              <a:t>ومتغيرات عدة </a:t>
            </a:r>
            <a:r>
              <a:rPr lang="ar-IQ" sz="4000" dirty="0"/>
              <a:t>إلا </a:t>
            </a:r>
            <a:r>
              <a:rPr lang="ar-IQ" sz="4000" dirty="0" smtClean="0"/>
              <a:t>أن </a:t>
            </a:r>
            <a:r>
              <a:rPr lang="ar-IQ" sz="4000" dirty="0"/>
              <a:t>أهمها: مستوى المعلومات عند الفرد، طبيعة الجماعات المرجعية التي ينتمي إليها الفرد، </a:t>
            </a:r>
            <a:r>
              <a:rPr lang="ar-IQ" sz="4000" dirty="0" smtClean="0"/>
              <a:t>وحاجات الفرد </a:t>
            </a:r>
            <a:r>
              <a:rPr lang="ar-IQ" sz="4000" dirty="0"/>
              <a:t>ومصالحه فضلاً عن شخصيته والطبقة الاجتماعية التي ينتمي إليها.</a:t>
            </a:r>
          </a:p>
        </p:txBody>
      </p:sp>
    </p:spTree>
    <p:extLst>
      <p:ext uri="{BB962C8B-B14F-4D97-AF65-F5344CB8AC3E}">
        <p14:creationId xmlns:p14="http://schemas.microsoft.com/office/powerpoint/2010/main" val="7777737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8490" y="188640"/>
            <a:ext cx="7756263" cy="1224136"/>
          </a:xfrm>
        </p:spPr>
        <p:txBody>
          <a:bodyPr/>
          <a:lstStyle/>
          <a:p>
            <a:r>
              <a:rPr lang="ar-IQ" b="1" dirty="0" smtClean="0">
                <a:solidFill>
                  <a:srgbClr val="FF0000"/>
                </a:solidFill>
              </a:rPr>
              <a:t>أهداف الوعي الصحي</a:t>
            </a:r>
            <a:endParaRPr lang="ar-IQ" b="1" dirty="0">
              <a:solidFill>
                <a:srgbClr val="FF0000"/>
              </a:solidFill>
            </a:endParaRPr>
          </a:p>
        </p:txBody>
      </p:sp>
      <p:sp>
        <p:nvSpPr>
          <p:cNvPr id="3" name="مستطيل 2"/>
          <p:cNvSpPr/>
          <p:nvPr/>
        </p:nvSpPr>
        <p:spPr>
          <a:xfrm>
            <a:off x="251520" y="1412776"/>
            <a:ext cx="8568952" cy="3970318"/>
          </a:xfrm>
          <a:prstGeom prst="rect">
            <a:avLst/>
          </a:prstGeom>
        </p:spPr>
        <p:txBody>
          <a:bodyPr wrap="square">
            <a:spAutoFit/>
          </a:bodyPr>
          <a:lstStyle/>
          <a:p>
            <a:pPr algn="just"/>
            <a:r>
              <a:rPr lang="ar-IQ" sz="3600" dirty="0" smtClean="0"/>
              <a:t> 1- رفع </a:t>
            </a:r>
            <a:r>
              <a:rPr lang="ar-IQ" sz="3600" dirty="0"/>
              <a:t>المستوى الصحي للأفراد بصفة عامة مما يؤدي إلى زيادة الإنتاج والوفر في الإنفاق </a:t>
            </a:r>
            <a:r>
              <a:rPr lang="ar-IQ" sz="3600" dirty="0" smtClean="0"/>
              <a:t>العلاجي </a:t>
            </a:r>
          </a:p>
          <a:p>
            <a:pPr algn="just"/>
            <a:r>
              <a:rPr lang="ar-IQ" sz="3600" dirty="0" smtClean="0"/>
              <a:t>2- </a:t>
            </a:r>
            <a:r>
              <a:rPr lang="ar-IQ" sz="3600" dirty="0"/>
              <a:t>تظهر العلاقة وثيقة بين تناول الغذاء الجيد والنشاط الرياضي للتمتع </a:t>
            </a:r>
            <a:r>
              <a:rPr lang="ar-IQ" sz="3600" dirty="0" smtClean="0"/>
              <a:t>بالصحة  </a:t>
            </a:r>
          </a:p>
          <a:p>
            <a:pPr algn="just"/>
            <a:r>
              <a:rPr lang="ar-IQ" sz="3600" dirty="0" smtClean="0"/>
              <a:t> 3-ارشاد </a:t>
            </a:r>
            <a:r>
              <a:rPr lang="ar-IQ" sz="3600" dirty="0"/>
              <a:t>الأفراد إلى الطرق التي يستطيعون بواسطتها تقيم حالتهم </a:t>
            </a:r>
            <a:r>
              <a:rPr lang="ar-IQ" sz="3600" dirty="0" smtClean="0"/>
              <a:t>الصحية</a:t>
            </a:r>
          </a:p>
          <a:p>
            <a:pPr algn="just"/>
            <a:endParaRPr lang="ar-IQ" sz="3600" dirty="0"/>
          </a:p>
        </p:txBody>
      </p:sp>
    </p:spTree>
    <p:extLst>
      <p:ext uri="{BB962C8B-B14F-4D97-AF65-F5344CB8AC3E}">
        <p14:creationId xmlns:p14="http://schemas.microsoft.com/office/powerpoint/2010/main" val="146234838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418</TotalTime>
  <Words>4076</Words>
  <Application>Microsoft Office PowerPoint</Application>
  <PresentationFormat>عرض على الشاشة (3:4)‏</PresentationFormat>
  <Paragraphs>176</Paragraphs>
  <Slides>55</Slides>
  <Notes>0</Notes>
  <HiddenSlides>0</HiddenSlides>
  <MMClips>0</MMClips>
  <ScaleCrop>false</ScaleCrop>
  <HeadingPairs>
    <vt:vector size="4" baseType="variant">
      <vt:variant>
        <vt:lpstr>نسق</vt:lpstr>
      </vt:variant>
      <vt:variant>
        <vt:i4>1</vt:i4>
      </vt:variant>
      <vt:variant>
        <vt:lpstr>عناوين الشرائح</vt:lpstr>
      </vt:variant>
      <vt:variant>
        <vt:i4>55</vt:i4>
      </vt:variant>
    </vt:vector>
  </HeadingPairs>
  <TitlesOfParts>
    <vt:vector size="56" baseType="lpstr">
      <vt:lpstr>غلاف فني</vt:lpstr>
      <vt:lpstr>الوعي الصحي لدى الشباب  </vt:lpstr>
      <vt:lpstr>عرض تقديمي في PowerPoint</vt:lpstr>
      <vt:lpstr>المقدمة</vt:lpstr>
      <vt:lpstr>عرض تقديمي في PowerPoint</vt:lpstr>
      <vt:lpstr>مقدمة عن الوعي الصحي</vt:lpstr>
      <vt:lpstr>عرض تقديمي في PowerPoint</vt:lpstr>
      <vt:lpstr>أهداف الوعي الصحي</vt:lpstr>
      <vt:lpstr>عرض تقديمي في PowerPoint</vt:lpstr>
      <vt:lpstr>أهداف الوعي الصحي</vt:lpstr>
      <vt:lpstr>تعريف الوعي الصحي</vt:lpstr>
      <vt:lpstr>وسائل الوعي الصحي</vt:lpstr>
      <vt:lpstr>عرض تقديمي في PowerPoint</vt:lpstr>
      <vt:lpstr>التثقيف الصحي</vt:lpstr>
      <vt:lpstr>عناصر الوعي الصحي</vt:lpstr>
      <vt:lpstr>عرض تقديمي في PowerPoint</vt:lpstr>
      <vt:lpstr>ماهي الصحة</vt:lpstr>
      <vt:lpstr>أنواع الصحة </vt:lpstr>
      <vt:lpstr>عرض تقديمي في PowerPoint</vt:lpstr>
      <vt:lpstr>عرض تقديمي في PowerPoint</vt:lpstr>
      <vt:lpstr>المرض الجسدي العضوي </vt:lpstr>
      <vt:lpstr>المرض النفسي </vt:lpstr>
      <vt:lpstr>ألأمراض نفسجسمية </vt:lpstr>
      <vt:lpstr>الأمراض المزمنة </vt:lpstr>
      <vt:lpstr>الأمراض الوبائية </vt:lpstr>
      <vt:lpstr>عرض تقديمي في PowerPoint</vt:lpstr>
      <vt:lpstr>عرض تقديمي في PowerPoint</vt:lpstr>
      <vt:lpstr>6- الأمراض الأنتقالية</vt:lpstr>
      <vt:lpstr> 7- الأمراض المعدية </vt:lpstr>
      <vt:lpstr>8- الأمراض الوراثية </vt:lpstr>
      <vt:lpstr> العوامل المؤثرة في صحة الأفراد </vt:lpstr>
      <vt:lpstr>عرض تقديمي في PowerPoint</vt:lpstr>
      <vt:lpstr>مصادر الوعي الصحي</vt:lpstr>
      <vt:lpstr>عرض تقديمي في PowerPoint</vt:lpstr>
      <vt:lpstr>  </vt:lpstr>
      <vt:lpstr>عرض تقديمي في PowerPoint</vt:lpstr>
      <vt:lpstr> </vt:lpstr>
      <vt:lpstr>عرض تقديمي في PowerPoint</vt:lpstr>
      <vt:lpstr>ماهو فايروس كرونا</vt:lpstr>
      <vt:lpstr>عرض تقديمي في PowerPoint</vt:lpstr>
      <vt:lpstr>  أعراضه</vt:lpstr>
      <vt:lpstr>متى تزور الطبيب؟</vt:lpstr>
      <vt:lpstr>العدوى بفيروس كورونا  </vt:lpstr>
      <vt:lpstr>طرق الوقاية منه</vt:lpstr>
      <vt:lpstr>عرض تقديمي في PowerPoint</vt:lpstr>
      <vt:lpstr>عرض تقديمي في PowerPoint</vt:lpstr>
      <vt:lpstr>عرض تقديمي في PowerPoint</vt:lpstr>
      <vt:lpstr>عرض تقديمي في PowerPoint</vt:lpstr>
      <vt:lpstr> الوعي الصحي القانوني   </vt:lpstr>
      <vt:lpstr>عرض تقديمي في PowerPoint</vt:lpstr>
      <vt:lpstr>عرض تقديمي في PowerPoint</vt:lpstr>
      <vt:lpstr>عرض تقديمي في PowerPoint</vt:lpstr>
      <vt:lpstr>توصيات </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الوعي الصحي</dc:title>
  <dc:creator>almadar</dc:creator>
  <cp:lastModifiedBy>almadar</cp:lastModifiedBy>
  <cp:revision>47</cp:revision>
  <dcterms:created xsi:type="dcterms:W3CDTF">2020-03-12T09:05:50Z</dcterms:created>
  <dcterms:modified xsi:type="dcterms:W3CDTF">2020-06-27T20:03:15Z</dcterms:modified>
</cp:coreProperties>
</file>