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9" r:id="rId3"/>
    <p:sldId id="260" r:id="rId4"/>
    <p:sldId id="261" r:id="rId5"/>
    <p:sldId id="257" r:id="rId6"/>
    <p:sldId id="258" r:id="rId7"/>
    <p:sldId id="262" r:id="rId8"/>
    <p:sldId id="263" r:id="rId9"/>
    <p:sldId id="280" r:id="rId10"/>
    <p:sldId id="264" r:id="rId11"/>
    <p:sldId id="265" r:id="rId12"/>
    <p:sldId id="278" r:id="rId13"/>
    <p:sldId id="279" r:id="rId14"/>
    <p:sldId id="274" r:id="rId15"/>
    <p:sldId id="275" r:id="rId16"/>
    <p:sldId id="276" r:id="rId17"/>
    <p:sldId id="277" r:id="rId18"/>
    <p:sldId id="266" r:id="rId19"/>
    <p:sldId id="281" r:id="rId20"/>
    <p:sldId id="267" r:id="rId21"/>
    <p:sldId id="268" r:id="rId22"/>
    <p:sldId id="269" r:id="rId23"/>
    <p:sldId id="270" r:id="rId24"/>
    <p:sldId id="271" r:id="rId25"/>
    <p:sldId id="272" r:id="rId26"/>
    <p:sldId id="273"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27/10/1441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27/10/1441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27/10/1441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27/10/1441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27/10/1441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27/10/1441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27/10/1441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27/10/1441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27/10/1441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27/10/1441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27/10/1441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27/10/1441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548680"/>
            <a:ext cx="7772400" cy="2262113"/>
          </a:xfrm>
        </p:spPr>
        <p:txBody>
          <a:bodyPr>
            <a:noAutofit/>
          </a:bodyPr>
          <a:lstStyle/>
          <a:p>
            <a:r>
              <a:rPr lang="ar-IQ" sz="6000" b="1" dirty="0" smtClean="0">
                <a:solidFill>
                  <a:srgbClr val="FF0000"/>
                </a:solidFill>
              </a:rPr>
              <a:t> العمل التطوعي  في زمن كرونا</a:t>
            </a:r>
            <a:endParaRPr lang="ar-IQ" sz="6000" b="1" dirty="0">
              <a:solidFill>
                <a:srgbClr val="FF0000"/>
              </a:solidFill>
            </a:endParaRPr>
          </a:p>
        </p:txBody>
      </p:sp>
      <p:sp>
        <p:nvSpPr>
          <p:cNvPr id="3" name="عنوان فرعي 2"/>
          <p:cNvSpPr>
            <a:spLocks noGrp="1"/>
          </p:cNvSpPr>
          <p:nvPr>
            <p:ph type="subTitle" idx="1"/>
          </p:nvPr>
        </p:nvSpPr>
        <p:spPr>
          <a:xfrm>
            <a:off x="899592" y="3886200"/>
            <a:ext cx="7344816" cy="2135088"/>
          </a:xfrm>
        </p:spPr>
        <p:txBody>
          <a:bodyPr>
            <a:noAutofit/>
          </a:bodyPr>
          <a:lstStyle/>
          <a:p>
            <a:r>
              <a:rPr lang="ar-IQ" sz="3600" b="1" dirty="0">
                <a:solidFill>
                  <a:srgbClr val="92D050"/>
                </a:solidFill>
              </a:rPr>
              <a:t>اعداد </a:t>
            </a:r>
          </a:p>
          <a:p>
            <a:r>
              <a:rPr lang="ar-IQ" sz="3600" b="1" dirty="0">
                <a:solidFill>
                  <a:srgbClr val="92D050"/>
                </a:solidFill>
              </a:rPr>
              <a:t>الدكتور </a:t>
            </a:r>
            <a:r>
              <a:rPr lang="ar-IQ" sz="3600" b="1" dirty="0" smtClean="0">
                <a:solidFill>
                  <a:srgbClr val="92D050"/>
                </a:solidFill>
              </a:rPr>
              <a:t> علي </a:t>
            </a:r>
            <a:r>
              <a:rPr lang="ar-IQ" sz="3600" b="1" dirty="0">
                <a:solidFill>
                  <a:srgbClr val="92D050"/>
                </a:solidFill>
              </a:rPr>
              <a:t>محسن ياس </a:t>
            </a:r>
            <a:r>
              <a:rPr lang="ar-IQ" sz="3600" b="1" dirty="0" smtClean="0">
                <a:solidFill>
                  <a:srgbClr val="92D050"/>
                </a:solidFill>
              </a:rPr>
              <a:t>العامري</a:t>
            </a:r>
          </a:p>
          <a:p>
            <a:r>
              <a:rPr lang="ar-IQ" sz="3600" b="1" dirty="0" smtClean="0">
                <a:solidFill>
                  <a:srgbClr val="92D050"/>
                </a:solidFill>
              </a:rPr>
              <a:t>الدكتورة  ميسون ظاهر رشاد </a:t>
            </a:r>
            <a:endParaRPr lang="ar-IQ" sz="3600" b="1" dirty="0">
              <a:solidFill>
                <a:srgbClr val="92D050"/>
              </a:solidFill>
            </a:endParaRPr>
          </a:p>
          <a:p>
            <a:r>
              <a:rPr lang="ar-IQ" sz="3600" b="1" dirty="0">
                <a:solidFill>
                  <a:srgbClr val="92D050"/>
                </a:solidFill>
              </a:rPr>
              <a:t>الجامعة المستنصرية /كلية التربية الاساسية</a:t>
            </a:r>
          </a:p>
          <a:p>
            <a:endParaRPr lang="ar-IQ" sz="3600" dirty="0">
              <a:solidFill>
                <a:srgbClr val="FFFF00"/>
              </a:solidFill>
            </a:endParaRPr>
          </a:p>
        </p:txBody>
      </p:sp>
    </p:spTree>
    <p:extLst>
      <p:ext uri="{BB962C8B-B14F-4D97-AF65-F5344CB8AC3E}">
        <p14:creationId xmlns:p14="http://schemas.microsoft.com/office/powerpoint/2010/main" val="318772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640960" cy="5509200"/>
          </a:xfrm>
          <a:prstGeom prst="rect">
            <a:avLst/>
          </a:prstGeom>
        </p:spPr>
        <p:txBody>
          <a:bodyPr wrap="square">
            <a:spAutoFit/>
          </a:bodyPr>
          <a:lstStyle/>
          <a:p>
            <a:pPr algn="just"/>
            <a:r>
              <a:rPr lang="ar-IQ" sz="4000" dirty="0" smtClean="0"/>
              <a:t>5- معرفة </a:t>
            </a:r>
            <a:r>
              <a:rPr lang="ar-IQ" sz="4000" dirty="0"/>
              <a:t>مشاكل و قضايا و حاجات المجتمع </a:t>
            </a:r>
            <a:r>
              <a:rPr lang="ar-IQ" sz="4400" dirty="0"/>
              <a:t>وحلها </a:t>
            </a:r>
            <a:r>
              <a:rPr lang="ar-IQ" sz="4400" dirty="0" smtClean="0"/>
              <a:t> </a:t>
            </a:r>
            <a:endParaRPr lang="ar-IQ" sz="4400" dirty="0"/>
          </a:p>
          <a:p>
            <a:pPr algn="just"/>
            <a:r>
              <a:rPr lang="ar-IQ" sz="4400" dirty="0" smtClean="0"/>
              <a:t>6- استغلال </a:t>
            </a:r>
            <a:r>
              <a:rPr lang="ar-IQ" sz="4400" dirty="0"/>
              <a:t>إمكانيات أفراد و مؤسسات المجتمع </a:t>
            </a:r>
            <a:r>
              <a:rPr lang="ar-IQ" sz="4400" dirty="0" smtClean="0"/>
              <a:t> </a:t>
            </a:r>
            <a:endParaRPr lang="ar-IQ" sz="4400" dirty="0"/>
          </a:p>
          <a:p>
            <a:pPr algn="just"/>
            <a:r>
              <a:rPr lang="ar-IQ" sz="4400" dirty="0" smtClean="0"/>
              <a:t>7- تسهيل </a:t>
            </a:r>
            <a:r>
              <a:rPr lang="ar-IQ" sz="4400" dirty="0"/>
              <a:t>التعاون بين المؤسسات الحكومية و </a:t>
            </a:r>
            <a:r>
              <a:rPr lang="ar-IQ" sz="4400" dirty="0" smtClean="0"/>
              <a:t>الجمعيات الغير الحكومية </a:t>
            </a:r>
            <a:r>
              <a:rPr lang="ar-IQ" sz="4400" dirty="0"/>
              <a:t>الأهلية .</a:t>
            </a:r>
          </a:p>
          <a:p>
            <a:pPr algn="just"/>
            <a:r>
              <a:rPr lang="ar-IQ" sz="4400" dirty="0" smtClean="0"/>
              <a:t>8- تحقيق </a:t>
            </a:r>
            <a:r>
              <a:rPr lang="ar-IQ" sz="4400" dirty="0"/>
              <a:t>التكافل </a:t>
            </a:r>
            <a:r>
              <a:rPr lang="ar-IQ" sz="4400" dirty="0" smtClean="0"/>
              <a:t>والتضامن </a:t>
            </a:r>
            <a:r>
              <a:rPr lang="ar-IQ" sz="4400" dirty="0"/>
              <a:t>في المجتمع بواسطة العمل التطوعي .</a:t>
            </a:r>
          </a:p>
          <a:p>
            <a:pPr algn="just"/>
            <a:r>
              <a:rPr lang="ar-IQ" sz="4400" dirty="0" smtClean="0"/>
              <a:t>9- </a:t>
            </a:r>
            <a:r>
              <a:rPr lang="ar-IQ" sz="4400" dirty="0"/>
              <a:t>التكامل بين الموارد المالية الحكومية و الخاصة و الموارد البشرية المتطوعة .</a:t>
            </a:r>
          </a:p>
        </p:txBody>
      </p:sp>
    </p:spTree>
    <p:extLst>
      <p:ext uri="{BB962C8B-B14F-4D97-AF65-F5344CB8AC3E}">
        <p14:creationId xmlns:p14="http://schemas.microsoft.com/office/powerpoint/2010/main" val="341254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16632"/>
            <a:ext cx="7756263" cy="1507774"/>
          </a:xfrm>
          <a:solidFill>
            <a:srgbClr val="00B050"/>
          </a:solidFill>
        </p:spPr>
        <p:txBody>
          <a:bodyPr/>
          <a:lstStyle/>
          <a:p>
            <a:r>
              <a:rPr lang="ar-IQ" b="1" dirty="0">
                <a:solidFill>
                  <a:srgbClr val="002060"/>
                </a:solidFill>
              </a:rPr>
              <a:t>فوائد العمل التطوعي على الفرد </a:t>
            </a:r>
          </a:p>
        </p:txBody>
      </p:sp>
      <p:sp>
        <p:nvSpPr>
          <p:cNvPr id="3" name="مستطيل 2"/>
          <p:cNvSpPr/>
          <p:nvPr/>
        </p:nvSpPr>
        <p:spPr>
          <a:xfrm>
            <a:off x="179512" y="1844824"/>
            <a:ext cx="8640960" cy="4524315"/>
          </a:xfrm>
          <a:prstGeom prst="rect">
            <a:avLst/>
          </a:prstGeom>
        </p:spPr>
        <p:txBody>
          <a:bodyPr wrap="square">
            <a:spAutoFit/>
          </a:bodyPr>
          <a:lstStyle/>
          <a:p>
            <a:pPr algn="just"/>
            <a:r>
              <a:rPr lang="ar-IQ" sz="3600" dirty="0" smtClean="0"/>
              <a:t>1- تدريب </a:t>
            </a:r>
            <a:r>
              <a:rPr lang="ar-IQ" sz="3600" dirty="0"/>
              <a:t>الفرد على المشاركة المفيدة في المجتمع .</a:t>
            </a:r>
          </a:p>
          <a:p>
            <a:pPr algn="just"/>
            <a:r>
              <a:rPr lang="ar-IQ" sz="3600" dirty="0" smtClean="0"/>
              <a:t>2- الاستفادة </a:t>
            </a:r>
            <a:r>
              <a:rPr lang="ar-IQ" sz="3600" dirty="0"/>
              <a:t>و استثمار الطاقات و المواهب الكامنة .</a:t>
            </a:r>
          </a:p>
          <a:p>
            <a:pPr algn="just"/>
            <a:r>
              <a:rPr lang="ar-IQ" sz="3600" dirty="0" smtClean="0"/>
              <a:t>3-  </a:t>
            </a:r>
            <a:r>
              <a:rPr lang="ar-IQ" sz="3600" dirty="0"/>
              <a:t>اكتساب الثقة و الشعور بالرضا عن النفس .</a:t>
            </a:r>
          </a:p>
          <a:p>
            <a:pPr algn="just"/>
            <a:r>
              <a:rPr lang="ar-IQ" sz="3600" dirty="0" smtClean="0"/>
              <a:t>4- إقامة </a:t>
            </a:r>
            <a:r>
              <a:rPr lang="ar-IQ" sz="3600" dirty="0"/>
              <a:t>علاقات اجتماعية مع الأفراد و المؤسسات الأهلية </a:t>
            </a:r>
            <a:r>
              <a:rPr lang="ar-IQ" sz="3600" dirty="0" smtClean="0"/>
              <a:t> </a:t>
            </a:r>
            <a:endParaRPr lang="ar-IQ" sz="3600" dirty="0"/>
          </a:p>
          <a:p>
            <a:pPr algn="just"/>
            <a:r>
              <a:rPr lang="ar-IQ" sz="3600" dirty="0" smtClean="0"/>
              <a:t>5- الفهم </a:t>
            </a:r>
            <a:r>
              <a:rPr lang="ar-IQ" sz="3600" dirty="0"/>
              <a:t>الحقيقي لمتطلبات و ظروف المجتمع .</a:t>
            </a:r>
          </a:p>
          <a:p>
            <a:pPr algn="just"/>
            <a:r>
              <a:rPr lang="ar-IQ" sz="3600" dirty="0" smtClean="0"/>
              <a:t>6-ترويض </a:t>
            </a:r>
            <a:r>
              <a:rPr lang="ar-IQ" sz="3600" dirty="0"/>
              <a:t>النفس البشرية على حب الآخرين و نكران الذات </a:t>
            </a:r>
            <a:r>
              <a:rPr lang="ar-IQ" sz="3600" dirty="0" smtClean="0"/>
              <a:t> </a:t>
            </a:r>
            <a:endParaRPr lang="ar-IQ" sz="3600" dirty="0"/>
          </a:p>
          <a:p>
            <a:pPr algn="just"/>
            <a:r>
              <a:rPr lang="ar-IQ" sz="3600" dirty="0" smtClean="0"/>
              <a:t>7- تعويد </a:t>
            </a:r>
            <a:r>
              <a:rPr lang="ar-IQ" sz="3600" dirty="0"/>
              <a:t>الفرد على العمل مع الآخرين كفريق عمل و لرسم الخطط و اتخاذ القرار </a:t>
            </a:r>
          </a:p>
        </p:txBody>
      </p:sp>
    </p:spTree>
    <p:extLst>
      <p:ext uri="{BB962C8B-B14F-4D97-AF65-F5344CB8AC3E}">
        <p14:creationId xmlns:p14="http://schemas.microsoft.com/office/powerpoint/2010/main" val="427225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a:solidFill>
            <a:srgbClr val="00B050"/>
          </a:solidFill>
        </p:spPr>
        <p:txBody>
          <a:bodyPr>
            <a:normAutofit fontScale="90000"/>
          </a:bodyPr>
          <a:lstStyle/>
          <a:p>
            <a:r>
              <a:rPr lang="ar-IQ" dirty="0" smtClean="0"/>
              <a:t>العمل التطوعي في زمن كرونا</a:t>
            </a:r>
            <a:endParaRPr lang="ar-IQ" dirty="0"/>
          </a:p>
        </p:txBody>
      </p:sp>
      <p:sp>
        <p:nvSpPr>
          <p:cNvPr id="3" name="مستطيل 2"/>
          <p:cNvSpPr/>
          <p:nvPr/>
        </p:nvSpPr>
        <p:spPr>
          <a:xfrm>
            <a:off x="179512" y="1052736"/>
            <a:ext cx="8748464" cy="5693866"/>
          </a:xfrm>
          <a:prstGeom prst="rect">
            <a:avLst/>
          </a:prstGeom>
        </p:spPr>
        <p:txBody>
          <a:bodyPr wrap="square">
            <a:spAutoFit/>
          </a:bodyPr>
          <a:lstStyle/>
          <a:p>
            <a:pPr algn="just"/>
            <a:r>
              <a:rPr lang="ar-IQ" sz="4000" dirty="0" smtClean="0"/>
              <a:t> </a:t>
            </a:r>
            <a:r>
              <a:rPr lang="ar-IQ" sz="3600" dirty="0" smtClean="0"/>
              <a:t>ومن </a:t>
            </a:r>
            <a:r>
              <a:rPr lang="ar-IQ" sz="3600" dirty="0"/>
              <a:t>الأعمال التطوعية نشاهده الآن بعد أن أصاب فيروس كورونا عدد من المدن العراقية أثر انتقاله لها من مدن انتشر فيها كالصين وإيران، ومن ثم انتشر في أغلب دول العالم، وكأجراء وقائي ملزم اتخذت السلطات العراقية بإجراء نستطيع أن نسميه بإجراء وقائي عالمي يقضي بعدم الخروج من المنازل أو البقاء في البيوت (</a:t>
            </a:r>
            <a:r>
              <a:rPr lang="en-US" sz="3600" dirty="0"/>
              <a:t>STAY AT HOME) </a:t>
            </a:r>
            <a:r>
              <a:rPr lang="ar-IQ" sz="3600" dirty="0"/>
              <a:t>وترتب عليه فيما بعد فرض حالة عدم التجوال، وتداركاً لحالات إنسانية قد تحصل للعوائل ذات الدخل المالي المحدود، وهم فئة كبيرة من الشعب ممن يشكل لهم العمل مصادر للدخل اليومي.</a:t>
            </a:r>
          </a:p>
        </p:txBody>
      </p:sp>
    </p:spTree>
    <p:extLst>
      <p:ext uri="{BB962C8B-B14F-4D97-AF65-F5344CB8AC3E}">
        <p14:creationId xmlns:p14="http://schemas.microsoft.com/office/powerpoint/2010/main" val="215240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16632"/>
            <a:ext cx="908535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37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 خلايا أزمة المحلية  </a:t>
            </a:r>
            <a:endParaRPr lang="ar-IQ" b="1" dirty="0">
              <a:solidFill>
                <a:srgbClr val="FF0000"/>
              </a:solidFill>
            </a:endParaRPr>
          </a:p>
        </p:txBody>
      </p:sp>
      <p:sp>
        <p:nvSpPr>
          <p:cNvPr id="3" name="مستطيل 2"/>
          <p:cNvSpPr/>
          <p:nvPr/>
        </p:nvSpPr>
        <p:spPr>
          <a:xfrm>
            <a:off x="251520" y="1628800"/>
            <a:ext cx="8568952" cy="4832092"/>
          </a:xfrm>
          <a:prstGeom prst="rect">
            <a:avLst/>
          </a:prstGeom>
        </p:spPr>
        <p:txBody>
          <a:bodyPr wrap="square">
            <a:spAutoFit/>
          </a:bodyPr>
          <a:lstStyle/>
          <a:p>
            <a:pPr algn="just"/>
            <a:r>
              <a:rPr lang="ar-IQ" sz="4400" dirty="0" smtClean="0"/>
              <a:t>وطلق ناشطون في </a:t>
            </a:r>
            <a:r>
              <a:rPr lang="ar-IQ" sz="4400" dirty="0"/>
              <a:t>مناطق عدة من العراق مبادرات لتشكيل "خلايا أزمة" محلية على نطاق البلدات أو حتى الأحياء السكنية التي يقيمون فيها، مهمتها تقديم الدعم للأسر المتعففة المتضررة جراء حظر التجوال الذي يدخل </a:t>
            </a:r>
            <a:r>
              <a:rPr lang="ar-IQ" sz="4400" dirty="0" smtClean="0"/>
              <a:t>الشهر </a:t>
            </a:r>
            <a:r>
              <a:rPr lang="ar-IQ" sz="4400" dirty="0"/>
              <a:t>الثالث على التوالي في البلاد لمواجهة تفشي فيروس كورونا </a:t>
            </a:r>
            <a:r>
              <a:rPr lang="ar-IQ" sz="4400" dirty="0" smtClean="0"/>
              <a:t>الجديد.</a:t>
            </a:r>
            <a:endParaRPr lang="ar-IQ" sz="4400" dirty="0"/>
          </a:p>
        </p:txBody>
      </p:sp>
    </p:spTree>
    <p:extLst>
      <p:ext uri="{BB962C8B-B14F-4D97-AF65-F5344CB8AC3E}">
        <p14:creationId xmlns:p14="http://schemas.microsoft.com/office/powerpoint/2010/main" val="273039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568952" cy="5016758"/>
          </a:xfrm>
          <a:prstGeom prst="rect">
            <a:avLst/>
          </a:prstGeom>
        </p:spPr>
        <p:txBody>
          <a:bodyPr wrap="square">
            <a:spAutoFit/>
          </a:bodyPr>
          <a:lstStyle/>
          <a:p>
            <a:pPr algn="just"/>
            <a:r>
              <a:rPr lang="ar-IQ" sz="4000" dirty="0" smtClean="0"/>
              <a:t>وفق </a:t>
            </a:r>
            <a:r>
              <a:rPr lang="ar-IQ" sz="4000" dirty="0"/>
              <a:t>نشاط خلايا الأزمة </a:t>
            </a:r>
            <a:r>
              <a:rPr lang="ar-IQ" sz="4000" dirty="0" smtClean="0"/>
              <a:t>المحلية المتطوعون، </a:t>
            </a:r>
            <a:r>
              <a:rPr lang="ar-IQ" sz="4000" dirty="0"/>
              <a:t>التي تقدم مساعدات إنسانية وتقوم بمبادرات داخل المناطق السكنية</a:t>
            </a:r>
            <a:r>
              <a:rPr lang="ar-IQ" sz="4000" dirty="0" smtClean="0"/>
              <a:t>، </a:t>
            </a:r>
            <a:r>
              <a:rPr lang="ar-IQ" sz="4000" dirty="0"/>
              <a:t>مثل الفلوجة والموصل وكركوك والرمادي وكربلاء والبصرة، فضلاً عن العامرية واليرموك والمأمون </a:t>
            </a:r>
            <a:r>
              <a:rPr lang="ar-IQ" sz="4000" dirty="0" smtClean="0"/>
              <a:t> ومدينة الصدر والشعب والزعفرانية ببغداد</a:t>
            </a:r>
            <a:r>
              <a:rPr lang="ar-IQ" sz="4000" dirty="0"/>
              <a:t>، نشاط منظمات وجهات </a:t>
            </a:r>
            <a:r>
              <a:rPr lang="ar-IQ" sz="4000" dirty="0" smtClean="0"/>
              <a:t>غير حكومية </a:t>
            </a:r>
            <a:r>
              <a:rPr lang="ar-IQ" sz="4000" dirty="0"/>
              <a:t>متخصصة </a:t>
            </a:r>
            <a:r>
              <a:rPr lang="ar-IQ" sz="4000" dirty="0" smtClean="0"/>
              <a:t> من </a:t>
            </a:r>
            <a:r>
              <a:rPr lang="ar-IQ" sz="4000" dirty="0"/>
              <a:t>حيث حجم المساعدة التي نجحت في إيصالها للسكان.</a:t>
            </a:r>
          </a:p>
        </p:txBody>
      </p:sp>
    </p:spTree>
    <p:extLst>
      <p:ext uri="{BB962C8B-B14F-4D97-AF65-F5344CB8AC3E}">
        <p14:creationId xmlns:p14="http://schemas.microsoft.com/office/powerpoint/2010/main" val="259411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568952" cy="5632311"/>
          </a:xfrm>
          <a:prstGeom prst="rect">
            <a:avLst/>
          </a:prstGeom>
        </p:spPr>
        <p:txBody>
          <a:bodyPr wrap="square">
            <a:spAutoFit/>
          </a:bodyPr>
          <a:lstStyle/>
          <a:p>
            <a:pPr algn="just"/>
            <a:r>
              <a:rPr lang="ar-IQ" sz="3600" dirty="0" smtClean="0"/>
              <a:t> 1-  دعم الأسر ذات الدخل </a:t>
            </a:r>
            <a:r>
              <a:rPr lang="ar-IQ" sz="3600" dirty="0"/>
              <a:t>المحدود والعوائل المتعففة والذين لديهم </a:t>
            </a:r>
            <a:r>
              <a:rPr lang="ar-IQ" sz="3600" dirty="0" smtClean="0"/>
              <a:t>مرضى. </a:t>
            </a:r>
          </a:p>
          <a:p>
            <a:pPr algn="just"/>
            <a:r>
              <a:rPr lang="ar-IQ" sz="3600" dirty="0" smtClean="0"/>
              <a:t> 2- القيام بعمليات </a:t>
            </a:r>
            <a:r>
              <a:rPr lang="ar-IQ" sz="3600" dirty="0"/>
              <a:t>توعية حول الوباء، وشاركنا بعمليات توزيع معقمات وكمامات </a:t>
            </a:r>
            <a:r>
              <a:rPr lang="ar-IQ" sz="3600" dirty="0" smtClean="0"/>
              <a:t>.</a:t>
            </a:r>
          </a:p>
          <a:p>
            <a:pPr algn="just"/>
            <a:r>
              <a:rPr lang="ar-IQ" sz="3600" dirty="0" smtClean="0"/>
              <a:t>3- تعفير </a:t>
            </a:r>
            <a:r>
              <a:rPr lang="ar-IQ" sz="3600" dirty="0"/>
              <a:t>(تعقيم) الشوارع والمناطق التي يتجمع حولها الناس مثل أفران الخبز والبقالة</a:t>
            </a:r>
            <a:r>
              <a:rPr lang="ar-IQ" sz="3600" dirty="0" smtClean="0"/>
              <a:t>".</a:t>
            </a:r>
          </a:p>
          <a:p>
            <a:pPr algn="just"/>
            <a:r>
              <a:rPr lang="ar-IQ" sz="3600" dirty="0"/>
              <a:t>4- بتوفير الأدوية المفقودة للأمراض المزمنة، وأجهزة فحص وقياس الضغط بدعم من أطباء متخصصين</a:t>
            </a:r>
            <a:r>
              <a:rPr lang="ar-IQ" sz="3600" dirty="0" smtClean="0"/>
              <a:t>،</a:t>
            </a:r>
          </a:p>
          <a:p>
            <a:pPr algn="just"/>
            <a:r>
              <a:rPr lang="ar-IQ" sz="3600" dirty="0" smtClean="0"/>
              <a:t>5- توفير المواد الغذائية والخضراوات</a:t>
            </a:r>
          </a:p>
          <a:p>
            <a:pPr algn="just"/>
            <a:endParaRPr lang="ar-IQ" sz="3600" dirty="0"/>
          </a:p>
        </p:txBody>
      </p:sp>
    </p:spTree>
    <p:extLst>
      <p:ext uri="{BB962C8B-B14F-4D97-AF65-F5344CB8AC3E}">
        <p14:creationId xmlns:p14="http://schemas.microsoft.com/office/powerpoint/2010/main" val="200420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42" y="188640"/>
            <a:ext cx="8843483"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20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88640"/>
            <a:ext cx="8496944" cy="1435766"/>
          </a:xfrm>
          <a:solidFill>
            <a:schemeClr val="accent3"/>
          </a:solidFill>
        </p:spPr>
        <p:txBody>
          <a:bodyPr/>
          <a:lstStyle/>
          <a:p>
            <a:r>
              <a:rPr lang="ar-IQ" b="1" dirty="0">
                <a:solidFill>
                  <a:srgbClr val="FF0000"/>
                </a:solidFill>
              </a:rPr>
              <a:t>العمل التطوعي و التنمية </a:t>
            </a:r>
          </a:p>
        </p:txBody>
      </p:sp>
      <p:sp>
        <p:nvSpPr>
          <p:cNvPr id="3" name="مستطيل 2"/>
          <p:cNvSpPr/>
          <p:nvPr/>
        </p:nvSpPr>
        <p:spPr>
          <a:xfrm>
            <a:off x="107504" y="1196752"/>
            <a:ext cx="8928992" cy="6247864"/>
          </a:xfrm>
          <a:prstGeom prst="rect">
            <a:avLst/>
          </a:prstGeom>
        </p:spPr>
        <p:txBody>
          <a:bodyPr wrap="square">
            <a:spAutoFit/>
          </a:bodyPr>
          <a:lstStyle/>
          <a:p>
            <a:pPr algn="just"/>
            <a:r>
              <a:rPr lang="ar-IQ" sz="4000" dirty="0" smtClean="0"/>
              <a:t>1- </a:t>
            </a:r>
            <a:r>
              <a:rPr lang="ar-IQ" sz="3600" dirty="0" smtClean="0"/>
              <a:t>للعمل </a:t>
            </a:r>
            <a:r>
              <a:rPr lang="ar-IQ" sz="3600" dirty="0"/>
              <a:t>التطوعي دور فعال و مجد في تنمية المجتمع و سد حاجته من الأعمال و البرامج التي تهدف إلى  تحسين معيشة  الفرد و الأسرة و مساعدة الطبقات المحتاجة من المجتمع  </a:t>
            </a:r>
          </a:p>
          <a:p>
            <a:pPr algn="just"/>
            <a:r>
              <a:rPr lang="ar-IQ" sz="3600" dirty="0" smtClean="0"/>
              <a:t>2-  </a:t>
            </a:r>
            <a:r>
              <a:rPr lang="ar-IQ" sz="3600" dirty="0"/>
              <a:t>إن العمل التطوعي يساهم في التنمية الاجتماعية و الاقتصادية بتقديم خدمات تعليمية مساعدة و تطويرية و فتح آفاق حديثة للرقي و إعطاء أمثلة و نماذج للتضامن الاجتماعي.</a:t>
            </a:r>
          </a:p>
          <a:p>
            <a:pPr algn="just"/>
            <a:r>
              <a:rPr lang="ar-IQ" sz="3600" dirty="0" smtClean="0"/>
              <a:t>3- يساهم </a:t>
            </a:r>
            <a:r>
              <a:rPr lang="ar-IQ" sz="3600" dirty="0"/>
              <a:t>مع مؤسسات الدولة بالتنمية الاجتماعية و الاقتصادية و يكمل باقي أوجه التنمية الاجتماعية و الاقتصادية و قد أطلق عليه البعض القطاع الثالث أو مكملا للقطاعين العام و الخاص .</a:t>
            </a:r>
          </a:p>
        </p:txBody>
      </p:sp>
    </p:spTree>
    <p:extLst>
      <p:ext uri="{BB962C8B-B14F-4D97-AF65-F5344CB8AC3E}">
        <p14:creationId xmlns:p14="http://schemas.microsoft.com/office/powerpoint/2010/main" val="280424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71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6632"/>
            <a:ext cx="8784976" cy="6247864"/>
          </a:xfrm>
          <a:prstGeom prst="rect">
            <a:avLst/>
          </a:prstGeom>
        </p:spPr>
        <p:txBody>
          <a:bodyPr wrap="square">
            <a:spAutoFit/>
          </a:bodyPr>
          <a:lstStyle/>
          <a:p>
            <a:pPr algn="just"/>
            <a:r>
              <a:rPr lang="ar-IQ" dirty="0"/>
              <a:t> </a:t>
            </a:r>
            <a:r>
              <a:rPr lang="ar-IQ" sz="4000" dirty="0"/>
              <a:t>إن قيم و مبادئ الإسلام حثت و ركزت بشكل ملح و مستمر على </a:t>
            </a:r>
            <a:r>
              <a:rPr lang="ar-IQ" sz="4000" b="1" dirty="0">
                <a:solidFill>
                  <a:srgbClr val="FF0000"/>
                </a:solidFill>
              </a:rPr>
              <a:t>العمل الخيري و مد يد العون للأخ في الدين و الإنسانية </a:t>
            </a:r>
            <a:r>
              <a:rPr lang="ar-IQ" sz="4000" dirty="0"/>
              <a:t>في جميع الأحوال و الظروف و المأمول من أفراد المجتمع أن يكون العمل التطوعي الخيري حالة متجذرة في النفس يشعر بها الفرد في كل </a:t>
            </a:r>
            <a:r>
              <a:rPr lang="ar-IQ" sz="4000" b="1" dirty="0">
                <a:solidFill>
                  <a:srgbClr val="FF0000"/>
                </a:solidFill>
              </a:rPr>
              <a:t>زمان و مكان </a:t>
            </a:r>
            <a:r>
              <a:rPr lang="ar-IQ" sz="4000" dirty="0"/>
              <a:t>و لا تكون حالة طارئة في الحوادث و الكوارث ، و يجب أن تتضافر جهود المؤسسات و الجهات الوطنية مع جهود المواطنين في الرقي بالمجتمع و السعي وراء تنمية مستدامة لرفع مستوى الفرد و الأسرة نحو الأفضل معيشيا و </a:t>
            </a:r>
            <a:r>
              <a:rPr lang="ar-IQ" sz="4000" dirty="0" smtClean="0"/>
              <a:t>معنويا.</a:t>
            </a:r>
            <a:endParaRPr lang="ar-IQ" sz="4000" dirty="0"/>
          </a:p>
        </p:txBody>
      </p:sp>
    </p:spTree>
    <p:extLst>
      <p:ext uri="{BB962C8B-B14F-4D97-AF65-F5344CB8AC3E}">
        <p14:creationId xmlns:p14="http://schemas.microsoft.com/office/powerpoint/2010/main" val="428142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640960" cy="6186309"/>
          </a:xfrm>
          <a:prstGeom prst="rect">
            <a:avLst/>
          </a:prstGeom>
        </p:spPr>
        <p:txBody>
          <a:bodyPr wrap="square">
            <a:spAutoFit/>
          </a:bodyPr>
          <a:lstStyle/>
          <a:p>
            <a:pPr algn="just"/>
            <a:r>
              <a:rPr lang="ar-IQ" sz="3600" dirty="0" smtClean="0"/>
              <a:t>4-لذا </a:t>
            </a:r>
            <a:r>
              <a:rPr lang="ar-IQ" sz="3600" dirty="0"/>
              <a:t>فأن التوعية بأهمية العمل التطوعي الخيري يعود على المجتمع  بفوائد جمة لا يمكن حصرها فهي تؤدي إلى تخفيف العبء الاقتصادي و الاجتماعي على الدولة .</a:t>
            </a:r>
          </a:p>
          <a:p>
            <a:pPr algn="just"/>
            <a:r>
              <a:rPr lang="ar-IQ" sz="3600" dirty="0" smtClean="0"/>
              <a:t>5-تدفع </a:t>
            </a:r>
            <a:r>
              <a:rPr lang="ar-IQ" sz="3600" dirty="0"/>
              <a:t>بروح التعاون بين المؤسسات و الهيئات و الجهات الرسمية و الحكومية و المجتمع و تزيد أواصر الأخوة و المحبة بين أفراد المجتمع و تقلل التكلفة المادية عن بعض الوزارات و الهيئات الرسمية .</a:t>
            </a:r>
          </a:p>
          <a:p>
            <a:pPr algn="just"/>
            <a:r>
              <a:rPr lang="ar-IQ" sz="3600" dirty="0" smtClean="0"/>
              <a:t>6- تخفض </a:t>
            </a:r>
            <a:r>
              <a:rPr lang="ar-IQ" sz="3600" dirty="0"/>
              <a:t>مستوى الفراغ لدى الشباب و ابتعادهم عن شبح و مساوئ الفراغ فتقلل من مستوى الانحراف و تجعل الدولة في مصاف البلدان المتقدمة التي تثمن العمل التطوعي و تربطه بالتنمية الاجتماعية . </a:t>
            </a:r>
          </a:p>
        </p:txBody>
      </p:sp>
    </p:spTree>
    <p:extLst>
      <p:ext uri="{BB962C8B-B14F-4D97-AF65-F5344CB8AC3E}">
        <p14:creationId xmlns:p14="http://schemas.microsoft.com/office/powerpoint/2010/main" val="3361639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solidFill>
            <a:srgbClr val="FFFF00"/>
          </a:solidFill>
        </p:spPr>
        <p:txBody>
          <a:bodyPr/>
          <a:lstStyle/>
          <a:p>
            <a:r>
              <a:rPr lang="ar-IQ" b="1" dirty="0">
                <a:solidFill>
                  <a:srgbClr val="FF0000"/>
                </a:solidFill>
              </a:rPr>
              <a:t>العمل التطوعي و المجتمع </a:t>
            </a:r>
          </a:p>
        </p:txBody>
      </p:sp>
      <p:sp>
        <p:nvSpPr>
          <p:cNvPr id="3" name="مستطيل 2"/>
          <p:cNvSpPr/>
          <p:nvPr/>
        </p:nvSpPr>
        <p:spPr>
          <a:xfrm>
            <a:off x="107504" y="1052736"/>
            <a:ext cx="8856984" cy="6186309"/>
          </a:xfrm>
          <a:prstGeom prst="rect">
            <a:avLst/>
          </a:prstGeom>
        </p:spPr>
        <p:txBody>
          <a:bodyPr wrap="square">
            <a:spAutoFit/>
          </a:bodyPr>
          <a:lstStyle/>
          <a:p>
            <a:pPr algn="just"/>
            <a:r>
              <a:rPr lang="ar-IQ" sz="4400" dirty="0"/>
              <a:t>لم يعد العمل التطوعي مقتصرا على المساعدات المادية و هي جمع الأموال </a:t>
            </a:r>
            <a:r>
              <a:rPr lang="ar-IQ" sz="4400" dirty="0" smtClean="0"/>
              <a:t>والهبات </a:t>
            </a:r>
            <a:r>
              <a:rPr lang="ar-IQ" sz="4400" dirty="0"/>
              <a:t>و المساعدات العينية و توزيعها ، بل تعدى الأمر إلى أبعد من ذلك من الأمور الاجتماعية التي تهم الإنسان بصورة عامة </a:t>
            </a:r>
            <a:r>
              <a:rPr lang="ar-IQ" sz="4400" b="1" dirty="0">
                <a:solidFill>
                  <a:srgbClr val="FF0000"/>
                </a:solidFill>
              </a:rPr>
              <a:t>كالحفاظ على البيئة </a:t>
            </a:r>
            <a:r>
              <a:rPr lang="ar-IQ" sz="4400" b="1" dirty="0" smtClean="0">
                <a:solidFill>
                  <a:srgbClr val="FF0000"/>
                </a:solidFill>
              </a:rPr>
              <a:t>والاهتمام </a:t>
            </a:r>
            <a:r>
              <a:rPr lang="ar-IQ" sz="4400" b="1" dirty="0">
                <a:solidFill>
                  <a:srgbClr val="FF0000"/>
                </a:solidFill>
              </a:rPr>
              <a:t>بالثقافة </a:t>
            </a:r>
            <a:r>
              <a:rPr lang="ar-IQ" sz="4400" b="1" dirty="0" smtClean="0">
                <a:solidFill>
                  <a:srgbClr val="FF0000"/>
                </a:solidFill>
              </a:rPr>
              <a:t>والتعليم والصحة وبرامج المرور والسلامة </a:t>
            </a:r>
            <a:r>
              <a:rPr lang="ar-IQ" sz="4400" b="1" dirty="0">
                <a:solidFill>
                  <a:srgbClr val="FF0000"/>
                </a:solidFill>
              </a:rPr>
              <a:t>و نشر الوعي الديني و التعليمي و رفع مستوى المواطنين ماديا و معنويا و رعاية ذوي الاحتياجات الخاصة </a:t>
            </a:r>
          </a:p>
        </p:txBody>
      </p:sp>
    </p:spTree>
    <p:extLst>
      <p:ext uri="{BB962C8B-B14F-4D97-AF65-F5344CB8AC3E}">
        <p14:creationId xmlns:p14="http://schemas.microsoft.com/office/powerpoint/2010/main" val="400153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8712968" cy="4401205"/>
          </a:xfrm>
          <a:prstGeom prst="rect">
            <a:avLst/>
          </a:prstGeom>
        </p:spPr>
        <p:txBody>
          <a:bodyPr wrap="square">
            <a:spAutoFit/>
          </a:bodyPr>
          <a:lstStyle/>
          <a:p>
            <a:pPr algn="just"/>
            <a:r>
              <a:rPr lang="ar-IQ" sz="4000" dirty="0"/>
              <a:t>و ينبغي  تبادل المنافع بين الجمعيات و أفراد المجتمع بأن تستقطب </a:t>
            </a:r>
            <a:r>
              <a:rPr lang="ar-IQ" sz="4000" dirty="0" smtClean="0"/>
              <a:t>هذه المنظمات والجمعيات </a:t>
            </a:r>
            <a:r>
              <a:rPr lang="ar-IQ" sz="4000" dirty="0"/>
              <a:t>الكفاءات و الطاقات البشرية الراغبة في العمل الاجتماعي التطوعي و العمل على استقطاب متخصصين في ميدان العمل الاجتماعي و الترويج لرجال البر و المؤسسات و الشركات للتبرع لأعمال الخير بأن يزكوا مبالغهم للجمعيات الخيرية حتى تعطى من يستحقها .</a:t>
            </a:r>
          </a:p>
        </p:txBody>
      </p:sp>
    </p:spTree>
    <p:extLst>
      <p:ext uri="{BB962C8B-B14F-4D97-AF65-F5344CB8AC3E}">
        <p14:creationId xmlns:p14="http://schemas.microsoft.com/office/powerpoint/2010/main" val="96929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C000"/>
          </a:solidFill>
        </p:spPr>
        <p:txBody>
          <a:bodyPr/>
          <a:lstStyle/>
          <a:p>
            <a:r>
              <a:rPr lang="ar-IQ" b="1" dirty="0">
                <a:solidFill>
                  <a:srgbClr val="FF0000"/>
                </a:solidFill>
              </a:rPr>
              <a:t>عوامل جذب المتطوعين</a:t>
            </a:r>
          </a:p>
        </p:txBody>
      </p:sp>
      <p:sp>
        <p:nvSpPr>
          <p:cNvPr id="3" name="مستطيل 2"/>
          <p:cNvSpPr/>
          <p:nvPr/>
        </p:nvSpPr>
        <p:spPr>
          <a:xfrm>
            <a:off x="179512" y="1484784"/>
            <a:ext cx="8784976" cy="5078313"/>
          </a:xfrm>
          <a:prstGeom prst="rect">
            <a:avLst/>
          </a:prstGeom>
        </p:spPr>
        <p:txBody>
          <a:bodyPr wrap="square">
            <a:spAutoFit/>
          </a:bodyPr>
          <a:lstStyle/>
          <a:p>
            <a:pPr algn="just"/>
            <a:endParaRPr lang="ar-IQ" sz="3600" dirty="0"/>
          </a:p>
          <a:p>
            <a:pPr algn="just"/>
            <a:r>
              <a:rPr lang="ar-IQ" sz="3600" dirty="0"/>
              <a:t>1 – التنشئة </a:t>
            </a:r>
            <a:r>
              <a:rPr lang="ar-IQ" sz="3600" dirty="0" smtClean="0"/>
              <a:t> الأسرية التربوية </a:t>
            </a:r>
            <a:r>
              <a:rPr lang="ar-IQ" sz="3600" dirty="0"/>
              <a:t>و الاجتماعية لحب الخير .</a:t>
            </a:r>
          </a:p>
          <a:p>
            <a:pPr algn="just"/>
            <a:r>
              <a:rPr lang="ar-IQ" sz="3600" dirty="0"/>
              <a:t>2 – الترويج بالمجالس و المساجد و الأماكن العامة لأعمال التطوع .</a:t>
            </a:r>
          </a:p>
          <a:p>
            <a:pPr algn="just"/>
            <a:r>
              <a:rPr lang="ar-IQ" sz="3600" dirty="0"/>
              <a:t>3 – تكثيف المحاضرات و الندوات لأهمية العمل التطوعي .</a:t>
            </a:r>
          </a:p>
          <a:p>
            <a:pPr algn="just"/>
            <a:r>
              <a:rPr lang="ar-IQ" sz="3600" dirty="0"/>
              <a:t>4 – التوجيه الصحيح للمتطوعين في الخدمات الملائمة لهم .</a:t>
            </a:r>
          </a:p>
          <a:p>
            <a:pPr algn="just"/>
            <a:r>
              <a:rPr lang="ar-IQ" sz="3600" dirty="0"/>
              <a:t>5 – إنشاء </a:t>
            </a:r>
            <a:r>
              <a:rPr lang="ar-IQ" sz="3600" dirty="0" smtClean="0"/>
              <a:t>مراكز </a:t>
            </a:r>
            <a:r>
              <a:rPr lang="ar-IQ" sz="3600" dirty="0"/>
              <a:t>و مكاتب خاصة للتعريف بالعمل التطوعي الاجتماعي </a:t>
            </a:r>
            <a:r>
              <a:rPr lang="ar-IQ" sz="3600" dirty="0" smtClean="0"/>
              <a:t>.</a:t>
            </a:r>
          </a:p>
          <a:p>
            <a:pPr algn="just"/>
            <a:r>
              <a:rPr lang="ar-IQ" sz="3600" dirty="0" smtClean="0"/>
              <a:t>6- وسائل الأعلام </a:t>
            </a:r>
            <a:endParaRPr lang="ar-IQ" sz="3600" dirty="0"/>
          </a:p>
        </p:txBody>
      </p:sp>
    </p:spTree>
    <p:extLst>
      <p:ext uri="{BB962C8B-B14F-4D97-AF65-F5344CB8AC3E}">
        <p14:creationId xmlns:p14="http://schemas.microsoft.com/office/powerpoint/2010/main" val="301240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7007433"/>
          </a:xfrm>
          <a:prstGeom prst="rect">
            <a:avLst/>
          </a:prstGeom>
        </p:spPr>
        <p:txBody>
          <a:bodyPr wrap="square">
            <a:spAutoFit/>
          </a:bodyPr>
          <a:lstStyle/>
          <a:p>
            <a:pPr algn="just"/>
            <a:r>
              <a:rPr lang="ar-IQ" sz="4000" dirty="0" smtClean="0"/>
              <a:t>6- تنسيق </a:t>
            </a:r>
            <a:r>
              <a:rPr lang="ar-IQ" sz="4000" dirty="0"/>
              <a:t>جهود المتطوعين و تصنيفهم .</a:t>
            </a:r>
          </a:p>
          <a:p>
            <a:pPr algn="just"/>
            <a:r>
              <a:rPr lang="ar-IQ" sz="4000" dirty="0"/>
              <a:t>7 – تعريف الأفراد بأهداف و احتياجات العمل التطوعي .</a:t>
            </a:r>
          </a:p>
          <a:p>
            <a:pPr algn="just"/>
            <a:r>
              <a:rPr lang="ar-IQ" sz="4000" dirty="0"/>
              <a:t>8 – تقديم المكافآت و الحوافز المادية و المعنوية للمتطوعين .</a:t>
            </a:r>
          </a:p>
          <a:p>
            <a:pPr algn="just"/>
            <a:r>
              <a:rPr lang="ar-IQ" sz="4000" dirty="0"/>
              <a:t>9 – إعداد مناهج دراسية تحث على التطوع في المراحل الدراسية الأولى .</a:t>
            </a:r>
          </a:p>
          <a:p>
            <a:pPr algn="just"/>
            <a:r>
              <a:rPr lang="ar-IQ" sz="4000" dirty="0"/>
              <a:t>10 – تبادل التجارب و الخبرات بين الجمعيات و المؤسسات الخيرية .</a:t>
            </a:r>
          </a:p>
          <a:p>
            <a:pPr algn="just"/>
            <a:r>
              <a:rPr lang="ar-IQ" sz="4000" dirty="0"/>
              <a:t>11 – القيام بالأبحاث و الدراسات الميدانية على الأعمال التطوعية .</a:t>
            </a:r>
          </a:p>
        </p:txBody>
      </p:sp>
    </p:spTree>
    <p:extLst>
      <p:ext uri="{BB962C8B-B14F-4D97-AF65-F5344CB8AC3E}">
        <p14:creationId xmlns:p14="http://schemas.microsoft.com/office/powerpoint/2010/main" val="1696106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B0F0"/>
          </a:solidFill>
        </p:spPr>
        <p:txBody>
          <a:bodyPr/>
          <a:lstStyle/>
          <a:p>
            <a:r>
              <a:rPr lang="ar-IQ" b="1" dirty="0">
                <a:solidFill>
                  <a:srgbClr val="FF0000"/>
                </a:solidFill>
              </a:rPr>
              <a:t> التوصيات:</a:t>
            </a:r>
          </a:p>
        </p:txBody>
      </p:sp>
      <p:sp>
        <p:nvSpPr>
          <p:cNvPr id="3" name="مستطيل 2"/>
          <p:cNvSpPr/>
          <p:nvPr/>
        </p:nvSpPr>
        <p:spPr>
          <a:xfrm>
            <a:off x="251520" y="2132856"/>
            <a:ext cx="8352928" cy="4524315"/>
          </a:xfrm>
          <a:prstGeom prst="rect">
            <a:avLst/>
          </a:prstGeom>
        </p:spPr>
        <p:txBody>
          <a:bodyPr wrap="square">
            <a:spAutoFit/>
          </a:bodyPr>
          <a:lstStyle/>
          <a:p>
            <a:pPr algn="just"/>
            <a:r>
              <a:rPr lang="ar-IQ" sz="3600" dirty="0" smtClean="0"/>
              <a:t>1- ضرورة </a:t>
            </a:r>
            <a:r>
              <a:rPr lang="ar-IQ" sz="3600" dirty="0"/>
              <a:t>تضمين مفردات المنهج في مادة التربية الوطنية والاخلاقية مواد عن العمل التطوعي والعمل الجماعي وحب المساعدة.</a:t>
            </a:r>
          </a:p>
          <a:p>
            <a:pPr algn="just"/>
            <a:r>
              <a:rPr lang="ar-IQ" sz="3600" dirty="0" smtClean="0"/>
              <a:t>2- ضرورة </a:t>
            </a:r>
            <a:r>
              <a:rPr lang="ar-IQ" sz="3600" dirty="0"/>
              <a:t>تضمين مفردات مادة حقوق الانسان مواد عن العمل الجماعي واهمية العمل التطوعي للفرد والمجتمع .</a:t>
            </a:r>
          </a:p>
          <a:p>
            <a:pPr algn="just"/>
            <a:r>
              <a:rPr lang="ar-IQ" sz="3600" dirty="0" smtClean="0"/>
              <a:t>3- ضرورة </a:t>
            </a:r>
            <a:r>
              <a:rPr lang="ar-IQ" sz="3600" dirty="0"/>
              <a:t>استخدام طرق تدريس حديثة في المراحل الابتدائية مثل طرق تدريس المجموعات وطريقة تدريس التعاوني.</a:t>
            </a:r>
          </a:p>
        </p:txBody>
      </p:sp>
    </p:spTree>
    <p:extLst>
      <p:ext uri="{BB962C8B-B14F-4D97-AF65-F5344CB8AC3E}">
        <p14:creationId xmlns:p14="http://schemas.microsoft.com/office/powerpoint/2010/main" val="350473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856984" cy="7582337"/>
          </a:xfrm>
          <a:prstGeom prst="rect">
            <a:avLst/>
          </a:prstGeom>
        </p:spPr>
        <p:txBody>
          <a:bodyPr wrap="square">
            <a:spAutoFit/>
          </a:bodyPr>
          <a:lstStyle/>
          <a:p>
            <a:pPr algn="just"/>
            <a:r>
              <a:rPr lang="ar-IQ" sz="3600" dirty="0" smtClean="0"/>
              <a:t>4- العمل </a:t>
            </a:r>
            <a:r>
              <a:rPr lang="ar-IQ" sz="3600" dirty="0"/>
              <a:t>التطوعي أصبح مهما في حياة الأفراد و المنظمات و المؤسسات و الهيئات لأنه يلعب دور ملموسا في مرافق العامة و الخاصة و يتكامل مع مؤسسات رسمية في التعاون و التضامن في سد حاجات المجتمع و يستطيع القيام بالخدمات الخيرية .</a:t>
            </a:r>
          </a:p>
          <a:p>
            <a:pPr algn="just"/>
            <a:r>
              <a:rPr lang="ar-IQ" sz="3600" dirty="0" smtClean="0"/>
              <a:t>5- يساهم </a:t>
            </a:r>
            <a:r>
              <a:rPr lang="ar-IQ" sz="3600" dirty="0"/>
              <a:t>بشكل فعال في حركة المجتمع  اجتماعيا و اقتصاديا و بسبب أهمية العمل الاجتماعي التطوعي أولت الدول المتقدمة هذا المجال أهمية قصوى في التربية الاجتماعية و أعدت أجيالا للتطوع من خلال المناهج الدراسية في حياة الشباب الدراسية و أقامت المحاضرات والندوات لترسيخ منهج العمل التطوعي لتستفيد من طاقات المواطنين و المؤسسات الخيرية الأهلية في إشباع حاجات نفسية و شخصية لدى المتطوعين.</a:t>
            </a:r>
          </a:p>
        </p:txBody>
      </p:sp>
    </p:spTree>
    <p:extLst>
      <p:ext uri="{BB962C8B-B14F-4D97-AF65-F5344CB8AC3E}">
        <p14:creationId xmlns:p14="http://schemas.microsoft.com/office/powerpoint/2010/main" val="427595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856984" cy="6863417"/>
          </a:xfrm>
          <a:prstGeom prst="rect">
            <a:avLst/>
          </a:prstGeom>
        </p:spPr>
        <p:txBody>
          <a:bodyPr wrap="square">
            <a:spAutoFit/>
          </a:bodyPr>
          <a:lstStyle/>
          <a:p>
            <a:pPr algn="just"/>
            <a:r>
              <a:rPr lang="ar-IQ" sz="4400" dirty="0"/>
              <a:t>قال الله تعالى ( </a:t>
            </a:r>
            <a:r>
              <a:rPr lang="ar-IQ" sz="4400" b="1" dirty="0">
                <a:solidFill>
                  <a:srgbClr val="FF0000"/>
                </a:solidFill>
              </a:rPr>
              <a:t>و لتكن منكم أمة يدعون إلى الخير و يأمرون بالمعروف و ينهون عن المنكر</a:t>
            </a:r>
            <a:r>
              <a:rPr lang="ar-IQ" sz="4400" dirty="0"/>
              <a:t> ) و قال تعالى (</a:t>
            </a:r>
            <a:r>
              <a:rPr lang="ar-IQ" sz="4400" b="1" dirty="0">
                <a:solidFill>
                  <a:srgbClr val="FF0000"/>
                </a:solidFill>
              </a:rPr>
              <a:t>أنهم كانوا يسارعون في الخيرات و يدعوننا رغبا و رهبا و كانوا لنا خاشعين </a:t>
            </a:r>
            <a:r>
              <a:rPr lang="ar-IQ" sz="4400" dirty="0"/>
              <a:t>) سورة الأنبياء آية 90 ، " لا يؤمن أحدكم حتى يحب لأخيه ما يحب لنفسه " حديث شريف ، حث الإسلام على </a:t>
            </a:r>
            <a:r>
              <a:rPr lang="ar-IQ" sz="4400" dirty="0" smtClean="0"/>
              <a:t>العمل التطوعي </a:t>
            </a:r>
            <a:r>
              <a:rPr lang="ar-IQ" sz="4400" dirty="0"/>
              <a:t>الاجتماعي و حث على خاصية تكاد تكون غريزية لدى الإنسان و </a:t>
            </a:r>
            <a:r>
              <a:rPr lang="ar-IQ" sz="4400" b="1" dirty="0">
                <a:solidFill>
                  <a:srgbClr val="FF0000"/>
                </a:solidFill>
              </a:rPr>
              <a:t>هي حب مساعدة الآخرين و نجدتهم و لاسيما في الظروف الحرجة و الطارئة </a:t>
            </a:r>
          </a:p>
        </p:txBody>
      </p:sp>
    </p:spTree>
    <p:extLst>
      <p:ext uri="{BB962C8B-B14F-4D97-AF65-F5344CB8AC3E}">
        <p14:creationId xmlns:p14="http://schemas.microsoft.com/office/powerpoint/2010/main" val="262173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247864"/>
          </a:xfrm>
          <a:prstGeom prst="rect">
            <a:avLst/>
          </a:prstGeom>
        </p:spPr>
        <p:txBody>
          <a:bodyPr wrap="square">
            <a:spAutoFit/>
          </a:bodyPr>
          <a:lstStyle/>
          <a:p>
            <a:pPr algn="just"/>
            <a:r>
              <a:rPr lang="ar-IQ" sz="4000" dirty="0"/>
              <a:t>قال تعالى </a:t>
            </a:r>
            <a:r>
              <a:rPr lang="ar-IQ" sz="4000" b="1" dirty="0">
                <a:solidFill>
                  <a:srgbClr val="FF0000"/>
                </a:solidFill>
              </a:rPr>
              <a:t>( و تعاونوا على البر و التقوى و لا تعاونوا على الإثم و العدوان </a:t>
            </a:r>
            <a:r>
              <a:rPr lang="ar-IQ" sz="4000" dirty="0"/>
              <a:t>) و قال تعالى ( </a:t>
            </a:r>
            <a:r>
              <a:rPr lang="ar-IQ" sz="4000" b="1" dirty="0">
                <a:solidFill>
                  <a:srgbClr val="FF0000"/>
                </a:solidFill>
              </a:rPr>
              <a:t>فمن تطوع خيرا فهو خيرا له</a:t>
            </a:r>
            <a:r>
              <a:rPr lang="ar-IQ" sz="4000" dirty="0"/>
              <a:t> ) و الآيات القرآنية و الأحاديث كثيرة في الحث على العمل </a:t>
            </a:r>
            <a:r>
              <a:rPr lang="ar-IQ" sz="4000" dirty="0" smtClean="0"/>
              <a:t>التطوعي الاجتماعي </a:t>
            </a:r>
            <a:r>
              <a:rPr lang="ar-IQ" sz="4000" dirty="0"/>
              <a:t>الذي يعود على المجتمع بالفائدة و تبرز روح التعاون و التظافر و التكافل الاجتماعي حتى يصل إلى التكامل في العطاء  </a:t>
            </a:r>
            <a:r>
              <a:rPr lang="ar-IQ" sz="4000" dirty="0" smtClean="0"/>
              <a:t>واهتم </a:t>
            </a:r>
            <a:r>
              <a:rPr lang="ar-IQ" sz="4000" dirty="0"/>
              <a:t>الدين الإسلامي بالأمور الصغيرة في خدمة المجتمع من إماطة الأذى عن الطريق و فيها أجر كبير و حث على الإيثار و حب الخير للآخرين حتى ولو كان به خصاصة .</a:t>
            </a:r>
          </a:p>
        </p:txBody>
      </p:sp>
    </p:spTree>
    <p:extLst>
      <p:ext uri="{BB962C8B-B14F-4D97-AF65-F5344CB8AC3E}">
        <p14:creationId xmlns:p14="http://schemas.microsoft.com/office/powerpoint/2010/main" val="58525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224136"/>
          </a:xfrm>
          <a:solidFill>
            <a:schemeClr val="accent3"/>
          </a:solidFill>
        </p:spPr>
        <p:txBody>
          <a:bodyPr/>
          <a:lstStyle/>
          <a:p>
            <a:r>
              <a:rPr lang="ar-IQ" b="1" dirty="0">
                <a:solidFill>
                  <a:srgbClr val="FF0000"/>
                </a:solidFill>
              </a:rPr>
              <a:t>مفهوم العمل التطوعي </a:t>
            </a:r>
          </a:p>
        </p:txBody>
      </p:sp>
      <p:sp>
        <p:nvSpPr>
          <p:cNvPr id="3" name="مستطيل 2"/>
          <p:cNvSpPr/>
          <p:nvPr/>
        </p:nvSpPr>
        <p:spPr>
          <a:xfrm>
            <a:off x="251520" y="1700808"/>
            <a:ext cx="8568952" cy="5632311"/>
          </a:xfrm>
          <a:prstGeom prst="rect">
            <a:avLst/>
          </a:prstGeom>
        </p:spPr>
        <p:txBody>
          <a:bodyPr wrap="square">
            <a:spAutoFit/>
          </a:bodyPr>
          <a:lstStyle/>
          <a:p>
            <a:pPr algn="just"/>
            <a:r>
              <a:rPr lang="ar-IQ" dirty="0" smtClean="0"/>
              <a:t>• </a:t>
            </a:r>
            <a:r>
              <a:rPr lang="ar-IQ" sz="3600" dirty="0" smtClean="0"/>
              <a:t>"</a:t>
            </a:r>
            <a:r>
              <a:rPr lang="ar-IQ" sz="3600" dirty="0"/>
              <a:t>السلوك التطوعي اللاشعوري الذي يعني مجموعة من التصرفات نتيجة حالة طارئة في ظرف طارئ " كإنقاذ غريق و يعتبر هذا سلوك أنساني أخلاقي استجابة لحالة لا إرادية .</a:t>
            </a:r>
          </a:p>
          <a:p>
            <a:pPr algn="just"/>
            <a:r>
              <a:rPr lang="ar-IQ" sz="3600" dirty="0" smtClean="0"/>
              <a:t>• " </a:t>
            </a:r>
            <a:r>
              <a:rPr lang="ar-IQ" sz="3600" dirty="0"/>
              <a:t>الذي يقدم نتيجة استجابة لا شعورية أو أمر طارئ نتيجة أيمان بالعمل و عن قصد مثل مساعدة الفقير و المحتاج و التنظيم العام و خدمة المجتمع تعليميا و ثقافيا و صحيا الذي لا ينتج عنه مردود مادي أو مقابل دنيوي للمتطوع و لكن يرتجي الثواب في الآخرة  و لهذا العمل شكلان .</a:t>
            </a:r>
          </a:p>
        </p:txBody>
      </p:sp>
    </p:spTree>
    <p:extLst>
      <p:ext uri="{BB962C8B-B14F-4D97-AF65-F5344CB8AC3E}">
        <p14:creationId xmlns:p14="http://schemas.microsoft.com/office/powerpoint/2010/main" val="277043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6186309"/>
          </a:xfrm>
          <a:prstGeom prst="rect">
            <a:avLst/>
          </a:prstGeom>
        </p:spPr>
        <p:txBody>
          <a:bodyPr wrap="square">
            <a:spAutoFit/>
          </a:bodyPr>
          <a:lstStyle/>
          <a:p>
            <a:pPr marL="285750" indent="-285750" algn="just">
              <a:buFont typeface="Arial" pitchFamily="34" charset="0"/>
              <a:buChar char="•"/>
            </a:pPr>
            <a:r>
              <a:rPr lang="ar-IQ" dirty="0" smtClean="0"/>
              <a:t> </a:t>
            </a:r>
            <a:r>
              <a:rPr lang="ar-IQ" sz="4000" dirty="0" smtClean="0"/>
              <a:t> </a:t>
            </a:r>
            <a:r>
              <a:rPr lang="ar-IQ" sz="4400" dirty="0" smtClean="0"/>
              <a:t>العمل </a:t>
            </a:r>
            <a:r>
              <a:rPr lang="ar-IQ" sz="4400" dirty="0"/>
              <a:t>التطوعي الخيري هو تقديم كل أعمال البر و الخير لأفراد المجتمع و بيئته و كل ما يؤدي إلى مصلحة البيئة الاجتماعية بدون مقابل مادي </a:t>
            </a:r>
            <a:r>
              <a:rPr lang="ar-IQ" sz="4400" dirty="0" smtClean="0"/>
              <a:t>.</a:t>
            </a:r>
            <a:endParaRPr lang="ar-IQ" sz="4400" dirty="0"/>
          </a:p>
          <a:p>
            <a:pPr algn="just"/>
            <a:r>
              <a:rPr lang="ar-IQ" sz="4400" dirty="0" smtClean="0"/>
              <a:t>• "</a:t>
            </a:r>
            <a:r>
              <a:rPr lang="ar-IQ" sz="4400" dirty="0"/>
              <a:t>العمل التطوعي هو القيام  بأعمال الخير و إيصال المنافع إلى الغير بدون مقابل مادي أو عائد دنيوي محسوس ، بل طمعا في رضا الله و كسب الثواب و تحقيقا للقيم الإنسانية و مُثلِها الراقية و تعبيرا عن الفطرة البشرية السليمة " </a:t>
            </a:r>
          </a:p>
        </p:txBody>
      </p:sp>
    </p:spTree>
    <p:extLst>
      <p:ext uri="{BB962C8B-B14F-4D97-AF65-F5344CB8AC3E}">
        <p14:creationId xmlns:p14="http://schemas.microsoft.com/office/powerpoint/2010/main" val="208464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260648"/>
            <a:ext cx="7756263" cy="1152128"/>
          </a:xfrm>
          <a:solidFill>
            <a:srgbClr val="92D050"/>
          </a:solidFill>
        </p:spPr>
        <p:txBody>
          <a:bodyPr/>
          <a:lstStyle/>
          <a:p>
            <a:r>
              <a:rPr lang="ar-IQ" b="1" dirty="0">
                <a:solidFill>
                  <a:srgbClr val="FF0000"/>
                </a:solidFill>
              </a:rPr>
              <a:t>أهمية العمل التطوعي </a:t>
            </a:r>
          </a:p>
        </p:txBody>
      </p:sp>
      <p:sp>
        <p:nvSpPr>
          <p:cNvPr id="3" name="مستطيل 2"/>
          <p:cNvSpPr/>
          <p:nvPr/>
        </p:nvSpPr>
        <p:spPr>
          <a:xfrm>
            <a:off x="179512" y="1484784"/>
            <a:ext cx="8784976" cy="5078313"/>
          </a:xfrm>
          <a:prstGeom prst="rect">
            <a:avLst/>
          </a:prstGeom>
        </p:spPr>
        <p:txBody>
          <a:bodyPr wrap="square">
            <a:spAutoFit/>
          </a:bodyPr>
          <a:lstStyle/>
          <a:p>
            <a:pPr algn="just"/>
            <a:r>
              <a:rPr lang="ar-IQ" sz="3600" dirty="0" smtClean="0"/>
              <a:t>1-مشاركة الجهات أهلية و رسمية لتلبية حاجات المجتمع .</a:t>
            </a:r>
            <a:endParaRPr lang="ar-IQ" sz="3600" dirty="0"/>
          </a:p>
          <a:p>
            <a:pPr algn="just"/>
            <a:r>
              <a:rPr lang="ar-IQ" sz="3600" dirty="0" smtClean="0"/>
              <a:t>2- لا </a:t>
            </a:r>
            <a:r>
              <a:rPr lang="ar-IQ" sz="3600" dirty="0"/>
              <a:t>يستطيع القطاع الحكومي منفرداً أن يلبي طلبات المجتمع بسبب البيروقراطية و المركزية .</a:t>
            </a:r>
          </a:p>
          <a:p>
            <a:pPr algn="just"/>
            <a:r>
              <a:rPr lang="ar-IQ" sz="3600" dirty="0" smtClean="0"/>
              <a:t>3- مرونة </a:t>
            </a:r>
            <a:r>
              <a:rPr lang="ar-IQ" sz="3600" dirty="0"/>
              <a:t>المؤسسات التطوعية في سد حاجات المجتمع .</a:t>
            </a:r>
          </a:p>
          <a:p>
            <a:pPr algn="just"/>
            <a:r>
              <a:rPr lang="ar-IQ" sz="3600" dirty="0" smtClean="0"/>
              <a:t>4- العمل </a:t>
            </a:r>
            <a:r>
              <a:rPr lang="ar-IQ" sz="3600" dirty="0"/>
              <a:t>التطوعي هو أعرف بمتطلبات و تلمس حاجات المجتمع .</a:t>
            </a:r>
          </a:p>
          <a:p>
            <a:pPr algn="just"/>
            <a:r>
              <a:rPr lang="ar-IQ" sz="3600" dirty="0" smtClean="0"/>
              <a:t>5- أعطاء </a:t>
            </a:r>
            <a:r>
              <a:rPr lang="ar-IQ" sz="3600" dirty="0"/>
              <a:t>المواطنين المجال لتأدية واجبات اجتماعية و إنسانية .</a:t>
            </a:r>
          </a:p>
          <a:p>
            <a:pPr algn="just"/>
            <a:r>
              <a:rPr lang="ar-IQ" sz="3600" dirty="0" smtClean="0"/>
              <a:t>6- تطبيق </a:t>
            </a:r>
            <a:r>
              <a:rPr lang="ar-IQ" sz="3600" dirty="0"/>
              <a:t>ما يتعلمه المواطن من معاني و مفاهيم اجتماعية </a:t>
            </a:r>
            <a:r>
              <a:rPr lang="ar-IQ" sz="3600" dirty="0" smtClean="0"/>
              <a:t> </a:t>
            </a:r>
            <a:endParaRPr lang="ar-IQ" sz="3600" dirty="0"/>
          </a:p>
        </p:txBody>
      </p:sp>
    </p:spTree>
    <p:extLst>
      <p:ext uri="{BB962C8B-B14F-4D97-AF65-F5344CB8AC3E}">
        <p14:creationId xmlns:p14="http://schemas.microsoft.com/office/powerpoint/2010/main" val="113417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16632"/>
            <a:ext cx="7756263" cy="1507774"/>
          </a:xfrm>
          <a:solidFill>
            <a:srgbClr val="92D050"/>
          </a:solidFill>
        </p:spPr>
        <p:txBody>
          <a:bodyPr/>
          <a:lstStyle/>
          <a:p>
            <a:r>
              <a:rPr lang="ar-IQ" sz="4000" b="1" dirty="0">
                <a:solidFill>
                  <a:srgbClr val="FF0000"/>
                </a:solidFill>
              </a:rPr>
              <a:t>أهداف العمل التطوعي على المجتمع </a:t>
            </a:r>
          </a:p>
        </p:txBody>
      </p:sp>
      <p:sp>
        <p:nvSpPr>
          <p:cNvPr id="3" name="مستطيل 2"/>
          <p:cNvSpPr/>
          <p:nvPr/>
        </p:nvSpPr>
        <p:spPr>
          <a:xfrm>
            <a:off x="251520" y="1772816"/>
            <a:ext cx="8712968" cy="4431983"/>
          </a:xfrm>
          <a:prstGeom prst="rect">
            <a:avLst/>
          </a:prstGeom>
        </p:spPr>
        <p:txBody>
          <a:bodyPr wrap="square">
            <a:spAutoFit/>
          </a:bodyPr>
          <a:lstStyle/>
          <a:p>
            <a:pPr algn="just"/>
            <a:r>
              <a:rPr lang="ar-IQ" dirty="0" smtClean="0"/>
              <a:t> </a:t>
            </a:r>
            <a:endParaRPr lang="ar-IQ" sz="4400" dirty="0"/>
          </a:p>
          <a:p>
            <a:pPr algn="just"/>
            <a:r>
              <a:rPr lang="ar-IQ" sz="4400" dirty="0" smtClean="0"/>
              <a:t>1- يساهم </a:t>
            </a:r>
            <a:r>
              <a:rPr lang="ar-IQ" sz="4400" dirty="0"/>
              <a:t>المتطوعون في التنمية الاجتماعية .</a:t>
            </a:r>
          </a:p>
          <a:p>
            <a:pPr algn="just"/>
            <a:r>
              <a:rPr lang="ar-IQ" sz="4400" dirty="0" smtClean="0"/>
              <a:t>2- تفعيل </a:t>
            </a:r>
            <a:r>
              <a:rPr lang="ar-IQ" sz="4400" dirty="0"/>
              <a:t>دور أفراد المجتمع و استثمار أوقات الفراغ </a:t>
            </a:r>
            <a:r>
              <a:rPr lang="ar-IQ" sz="4400" dirty="0" smtClean="0"/>
              <a:t> </a:t>
            </a:r>
            <a:endParaRPr lang="ar-IQ" sz="4400" dirty="0"/>
          </a:p>
          <a:p>
            <a:pPr algn="just"/>
            <a:r>
              <a:rPr lang="ar-IQ" sz="4400" dirty="0" smtClean="0"/>
              <a:t>3-  </a:t>
            </a:r>
            <a:r>
              <a:rPr lang="ar-IQ" sz="4400" dirty="0"/>
              <a:t>تعميق العمل التطوعي لدى النشء و الأجيال </a:t>
            </a:r>
            <a:r>
              <a:rPr lang="ar-IQ" sz="4400" dirty="0" smtClean="0"/>
              <a:t> </a:t>
            </a:r>
            <a:endParaRPr lang="ar-IQ" sz="4400" dirty="0"/>
          </a:p>
          <a:p>
            <a:pPr algn="just"/>
            <a:r>
              <a:rPr lang="ar-IQ" sz="4400" dirty="0" smtClean="0"/>
              <a:t>4- المساهمة </a:t>
            </a:r>
            <a:r>
              <a:rPr lang="ar-IQ" sz="4400" dirty="0"/>
              <a:t>مع الجهات الرسمية للنهوض و الرقي بالمجتمع .</a:t>
            </a:r>
          </a:p>
        </p:txBody>
      </p:sp>
    </p:spTree>
    <p:extLst>
      <p:ext uri="{BB962C8B-B14F-4D97-AF65-F5344CB8AC3E}">
        <p14:creationId xmlns:p14="http://schemas.microsoft.com/office/powerpoint/2010/main" val="174713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5" y="188640"/>
            <a:ext cx="9083243"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1235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158</TotalTime>
  <Words>1538</Words>
  <Application>Microsoft Office PowerPoint</Application>
  <PresentationFormat>عرض على الشاشة (3:4)‏</PresentationFormat>
  <Paragraphs>79</Paragraphs>
  <Slides>26</Slides>
  <Notes>0</Notes>
  <HiddenSlides>0</HiddenSlides>
  <MMClips>0</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غلاف فني</vt:lpstr>
      <vt:lpstr> العمل التطوعي  في زمن كرونا</vt:lpstr>
      <vt:lpstr>عرض تقديمي في PowerPoint</vt:lpstr>
      <vt:lpstr>عرض تقديمي في PowerPoint</vt:lpstr>
      <vt:lpstr>عرض تقديمي في PowerPoint</vt:lpstr>
      <vt:lpstr>مفهوم العمل التطوعي </vt:lpstr>
      <vt:lpstr>عرض تقديمي في PowerPoint</vt:lpstr>
      <vt:lpstr>أهمية العمل التطوعي </vt:lpstr>
      <vt:lpstr>أهداف العمل التطوعي على المجتمع </vt:lpstr>
      <vt:lpstr>عرض تقديمي في PowerPoint</vt:lpstr>
      <vt:lpstr>عرض تقديمي في PowerPoint</vt:lpstr>
      <vt:lpstr>فوائد العمل التطوعي على الفرد </vt:lpstr>
      <vt:lpstr>العمل التطوعي في زمن كرونا</vt:lpstr>
      <vt:lpstr>عرض تقديمي في PowerPoint</vt:lpstr>
      <vt:lpstr> خلايا أزمة المحلية  </vt:lpstr>
      <vt:lpstr>عرض تقديمي في PowerPoint</vt:lpstr>
      <vt:lpstr>عرض تقديمي في PowerPoint</vt:lpstr>
      <vt:lpstr>عرض تقديمي في PowerPoint</vt:lpstr>
      <vt:lpstr>العمل التطوعي و التنمية </vt:lpstr>
      <vt:lpstr>عرض تقديمي في PowerPoint</vt:lpstr>
      <vt:lpstr>عرض تقديمي في PowerPoint</vt:lpstr>
      <vt:lpstr>العمل التطوعي و المجتمع </vt:lpstr>
      <vt:lpstr>عرض تقديمي في PowerPoint</vt:lpstr>
      <vt:lpstr>عوامل جذب المتطوعين</vt:lpstr>
      <vt:lpstr>عرض تقديمي في PowerPoint</vt:lpstr>
      <vt:lpstr> التوصيات:</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دورالعمل التطوعي  في التنمية المجتمعية</dc:title>
  <dc:creator>almadar</dc:creator>
  <cp:lastModifiedBy>almadar</cp:lastModifiedBy>
  <cp:revision>12</cp:revision>
  <dcterms:created xsi:type="dcterms:W3CDTF">2020-06-18T13:41:12Z</dcterms:created>
  <dcterms:modified xsi:type="dcterms:W3CDTF">2020-06-18T20:31:01Z</dcterms:modified>
</cp:coreProperties>
</file>