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73" r:id="rId3"/>
    <p:sldId id="260" r:id="rId4"/>
    <p:sldId id="262" r:id="rId5"/>
    <p:sldId id="263" r:id="rId6"/>
    <p:sldId id="274" r:id="rId7"/>
    <p:sldId id="275" r:id="rId8"/>
    <p:sldId id="276" r:id="rId9"/>
    <p:sldId id="277" r:id="rId10"/>
    <p:sldId id="264" r:id="rId11"/>
    <p:sldId id="265" r:id="rId12"/>
    <p:sldId id="266" r:id="rId13"/>
    <p:sldId id="267" r:id="rId14"/>
    <p:sldId id="268" r:id="rId15"/>
    <p:sldId id="269" r:id="rId16"/>
    <p:sldId id="270" r:id="rId17"/>
    <p:sldId id="271" r:id="rId18"/>
    <p:sldId id="272" r:id="rId19"/>
    <p:sldId id="261" r:id="rId20"/>
    <p:sldId id="257" r:id="rId21"/>
    <p:sldId id="258" r:id="rId22"/>
    <p:sldId id="259"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25/10/1441</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25/10/1441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25/10/1441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25/10/1441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25/10/1441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25/10/1441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25/10/1441</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25/10/1441</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25/10/1441</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25/10/1441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25/10/1441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25/10/1441</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75656" y="260648"/>
            <a:ext cx="7272808" cy="2088232"/>
          </a:xfrm>
          <a:solidFill>
            <a:srgbClr val="00B0F0"/>
          </a:solidFill>
        </p:spPr>
        <p:txBody>
          <a:bodyPr>
            <a:normAutofit/>
          </a:bodyPr>
          <a:lstStyle/>
          <a:p>
            <a:pPr algn="ctr"/>
            <a:r>
              <a:rPr lang="ar-IQ" sz="8000" b="1" dirty="0" smtClean="0">
                <a:solidFill>
                  <a:srgbClr val="FF0000"/>
                </a:solidFill>
              </a:rPr>
              <a:t>الخطة الأرشادية</a:t>
            </a:r>
            <a:endParaRPr lang="ar-IQ" sz="8000" b="1" dirty="0">
              <a:solidFill>
                <a:srgbClr val="FF0000"/>
              </a:solidFill>
            </a:endParaRPr>
          </a:p>
        </p:txBody>
      </p:sp>
      <p:sp>
        <p:nvSpPr>
          <p:cNvPr id="3" name="عنوان فرعي 2"/>
          <p:cNvSpPr>
            <a:spLocks noGrp="1"/>
          </p:cNvSpPr>
          <p:nvPr>
            <p:ph type="subTitle" idx="1"/>
          </p:nvPr>
        </p:nvSpPr>
        <p:spPr>
          <a:xfrm>
            <a:off x="1432560" y="2996952"/>
            <a:ext cx="7406640" cy="3240360"/>
          </a:xfrm>
          <a:solidFill>
            <a:srgbClr val="92D050"/>
          </a:solidFill>
        </p:spPr>
        <p:txBody>
          <a:bodyPr>
            <a:normAutofit/>
          </a:bodyPr>
          <a:lstStyle/>
          <a:p>
            <a:pPr algn="ctr"/>
            <a:r>
              <a:rPr lang="ar-IQ" sz="2800" b="1" dirty="0">
                <a:solidFill>
                  <a:schemeClr val="tx1"/>
                </a:solidFill>
              </a:rPr>
              <a:t>أعداد</a:t>
            </a:r>
          </a:p>
          <a:p>
            <a:pPr algn="ctr"/>
            <a:r>
              <a:rPr lang="ar-IQ" sz="2800" b="1" dirty="0">
                <a:solidFill>
                  <a:schemeClr val="tx1"/>
                </a:solidFill>
              </a:rPr>
              <a:t>أ.م.د. علي محسن ياس العامري </a:t>
            </a:r>
          </a:p>
          <a:p>
            <a:pPr algn="ctr"/>
            <a:r>
              <a:rPr lang="ar-IQ" sz="2800" b="1" dirty="0">
                <a:solidFill>
                  <a:schemeClr val="tx1"/>
                </a:solidFill>
              </a:rPr>
              <a:t>قسم الأرشاد النفسي والتوجيه التربوي</a:t>
            </a:r>
          </a:p>
          <a:p>
            <a:pPr algn="ctr"/>
            <a:r>
              <a:rPr lang="ar-IQ" sz="2800" b="1" dirty="0">
                <a:solidFill>
                  <a:schemeClr val="tx1"/>
                </a:solidFill>
              </a:rPr>
              <a:t>كلية التربية الأساسية  / الجامعة المستنصرية</a:t>
            </a:r>
          </a:p>
          <a:p>
            <a:endParaRPr lang="ar-IQ" dirty="0"/>
          </a:p>
        </p:txBody>
      </p:sp>
    </p:spTree>
    <p:extLst>
      <p:ext uri="{BB962C8B-B14F-4D97-AF65-F5344CB8AC3E}">
        <p14:creationId xmlns:p14="http://schemas.microsoft.com/office/powerpoint/2010/main" val="275956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خطة السنوية للارشاد التربوي </a:t>
            </a:r>
          </a:p>
        </p:txBody>
      </p:sp>
      <p:sp>
        <p:nvSpPr>
          <p:cNvPr id="3" name="مستطيل 2"/>
          <p:cNvSpPr/>
          <p:nvPr/>
        </p:nvSpPr>
        <p:spPr>
          <a:xfrm>
            <a:off x="179512" y="1196752"/>
            <a:ext cx="8640960" cy="5632311"/>
          </a:xfrm>
          <a:prstGeom prst="rect">
            <a:avLst/>
          </a:prstGeom>
        </p:spPr>
        <p:txBody>
          <a:bodyPr wrap="square">
            <a:spAutoFit/>
          </a:bodyPr>
          <a:lstStyle/>
          <a:p>
            <a:pPr algn="just"/>
            <a:r>
              <a:rPr lang="ar-IQ" sz="4000" b="1" dirty="0">
                <a:solidFill>
                  <a:srgbClr val="FF0000"/>
                </a:solidFill>
              </a:rPr>
              <a:t>شهر ايلول وتشرين الاول </a:t>
            </a:r>
          </a:p>
          <a:p>
            <a:pPr algn="just"/>
            <a:r>
              <a:rPr lang="ar-IQ" sz="4000" dirty="0"/>
              <a:t>1. تهيئة السجلات الارشادية وادراج المعلومات المتعلقة بها </a:t>
            </a:r>
          </a:p>
          <a:p>
            <a:pPr algn="just"/>
            <a:r>
              <a:rPr lang="ar-IQ" sz="4000" dirty="0"/>
              <a:t>2. التعرف على الطلبة المسجلين الجدد وتعريفهم بالمدرسة وزملائهم </a:t>
            </a:r>
          </a:p>
          <a:p>
            <a:pPr algn="just"/>
            <a:r>
              <a:rPr lang="ar-IQ" sz="4000" dirty="0"/>
              <a:t>3. تشكيل لجنة الارشاد التربوي والبطاقة المدرسية </a:t>
            </a:r>
          </a:p>
          <a:p>
            <a:pPr algn="just"/>
            <a:r>
              <a:rPr lang="ar-IQ" sz="4000" dirty="0"/>
              <a:t>4. عقد اجتماع مع ادارة المدرسة للاستعداد للعام الدراسي الجديد </a:t>
            </a:r>
          </a:p>
          <a:p>
            <a:pPr algn="just"/>
            <a:r>
              <a:rPr lang="ar-IQ" sz="4000" dirty="0"/>
              <a:t>5. تهيئة الخطة السنوية </a:t>
            </a:r>
          </a:p>
        </p:txBody>
      </p:sp>
    </p:spTree>
    <p:extLst>
      <p:ext uri="{BB962C8B-B14F-4D97-AF65-F5344CB8AC3E}">
        <p14:creationId xmlns:p14="http://schemas.microsoft.com/office/powerpoint/2010/main" val="3129089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88640"/>
            <a:ext cx="9144000" cy="6186309"/>
          </a:xfrm>
          <a:prstGeom prst="rect">
            <a:avLst/>
          </a:prstGeom>
        </p:spPr>
        <p:txBody>
          <a:bodyPr wrap="square">
            <a:spAutoFit/>
          </a:bodyPr>
          <a:lstStyle/>
          <a:p>
            <a:pPr algn="just"/>
            <a:r>
              <a:rPr lang="ar-IQ" sz="3600" dirty="0"/>
              <a:t>شهر تشرين الثاني </a:t>
            </a:r>
          </a:p>
          <a:p>
            <a:pPr algn="just"/>
            <a:r>
              <a:rPr lang="ar-IQ" sz="3600" dirty="0"/>
              <a:t>1. تنظيم لقاءات مع اعضاء الهيئة المدرسية وتعريفهم بالارشاد التربوي ودوره في العملية التربوية والتدريسية وتوضيح دورهم في هذا المجال والافادة من المرشد التربوي في حل المشكلات التي تعترضهم مع الطلبة والتعاون في حلها </a:t>
            </a:r>
          </a:p>
          <a:p>
            <a:pPr algn="just"/>
            <a:r>
              <a:rPr lang="ar-IQ" sz="3600" dirty="0"/>
              <a:t>2. تعريف الطلبة بالارشاد التربوي واهمية الموضوعات التي يتم دراستها ومتابعتها </a:t>
            </a:r>
          </a:p>
          <a:p>
            <a:pPr algn="just"/>
            <a:r>
              <a:rPr lang="ar-IQ" sz="3600" dirty="0"/>
              <a:t>3. التعرف غلى الطلبة فاقدي احد الابوين او كليهما وحالتهم الاجتماعية </a:t>
            </a:r>
          </a:p>
          <a:p>
            <a:pPr algn="just"/>
            <a:r>
              <a:rPr lang="ar-IQ" sz="3600" dirty="0"/>
              <a:t>4. التعرف على الطلبة ابناء المطلقين وادراج المعلومات في سجل الحالة الاجتماعية وكذلك متابعة وحصر الطلبة المتعففين </a:t>
            </a:r>
          </a:p>
        </p:txBody>
      </p:sp>
    </p:spTree>
    <p:extLst>
      <p:ext uri="{BB962C8B-B14F-4D97-AF65-F5344CB8AC3E}">
        <p14:creationId xmlns:p14="http://schemas.microsoft.com/office/powerpoint/2010/main" val="407798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6740307"/>
          </a:xfrm>
          <a:prstGeom prst="rect">
            <a:avLst/>
          </a:prstGeom>
        </p:spPr>
        <p:txBody>
          <a:bodyPr wrap="square">
            <a:spAutoFit/>
          </a:bodyPr>
          <a:lstStyle/>
          <a:p>
            <a:pPr algn="just"/>
            <a:r>
              <a:rPr lang="ar-IQ" dirty="0"/>
              <a:t>. </a:t>
            </a:r>
            <a:r>
              <a:rPr lang="ar-IQ" sz="3600" dirty="0"/>
              <a:t>المشاركة الفعالة في مجالس الاباء والمدرسين وتوجيههم في كيفية مراقبة سلوك الابناء ومتابعتهم وتوضيح دور المرشد التربوي في المدرسة وكيفية التعاون معه </a:t>
            </a:r>
          </a:p>
          <a:p>
            <a:pPr algn="just"/>
            <a:r>
              <a:rPr lang="ar-IQ" sz="3600" dirty="0"/>
              <a:t>6. التعاون مع مرشدي الصفوف وتذليل العقبات التي تعترضهم في اداء دورهم الارشادي مع طلبتهم واحالة الطلبة الذين يجد مرشد الصف ضرورة تدخل المرشد التربوي في حل مشكلاتهم </a:t>
            </a:r>
          </a:p>
          <a:p>
            <a:pPr algn="just"/>
            <a:r>
              <a:rPr lang="ar-IQ" sz="3600" dirty="0"/>
              <a:t>7. وضع خطة لبرنامج الاحالة النفسية للطلبة المشكلين والذين يعانون من صدمات نفسية لم يتمكن المرشد التربوي والاسرة من مساعدة الطالب لتجاوزها الى مركز الرعاية الصحية النفسية في المحافظة بالتنسيق مع اللحنة الفرعية للارشاد التربوي </a:t>
            </a:r>
          </a:p>
        </p:txBody>
      </p:sp>
    </p:spTree>
    <p:extLst>
      <p:ext uri="{BB962C8B-B14F-4D97-AF65-F5344CB8AC3E}">
        <p14:creationId xmlns:p14="http://schemas.microsoft.com/office/powerpoint/2010/main" val="1617540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12968" cy="5632311"/>
          </a:xfrm>
          <a:prstGeom prst="rect">
            <a:avLst/>
          </a:prstGeom>
        </p:spPr>
        <p:txBody>
          <a:bodyPr wrap="square">
            <a:spAutoFit/>
          </a:bodyPr>
          <a:lstStyle/>
          <a:p>
            <a:pPr algn="just"/>
            <a:r>
              <a:rPr lang="ar-IQ" sz="3600" dirty="0"/>
              <a:t>كانون الاول </a:t>
            </a:r>
          </a:p>
          <a:p>
            <a:pPr algn="just"/>
            <a:r>
              <a:rPr lang="ar-IQ" sz="3600" dirty="0"/>
              <a:t>1. متابعة غيابات الطلبة من خلال سجل متابعة الغيابات ولاكثر من 3 ايام متتالية باستدعاء الطالب وولي امره للوصول الى قناعة في الغياب الحاصلوالتعاون مع ادارة المدرسة بذلك </a:t>
            </a:r>
          </a:p>
          <a:p>
            <a:pPr algn="just"/>
            <a:r>
              <a:rPr lang="ar-IQ" sz="3600" dirty="0"/>
              <a:t>2. العمل على دمج الطلبة الذين يعانون من الانطواء والانعزال مع زملائهم في الصف والمدرسة ومحاولة استخدام الاسلوب الغير مباشر مع مثل هذه الحالات والتعاون مع الاسرة </a:t>
            </a:r>
          </a:p>
          <a:p>
            <a:pPr algn="just"/>
            <a:r>
              <a:rPr lang="ar-IQ" sz="3600" dirty="0"/>
              <a:t>3. مناقشة مدى تعاون اعضاء الهيئة التدريسية مع المرشد </a:t>
            </a:r>
          </a:p>
        </p:txBody>
      </p:sp>
    </p:spTree>
    <p:extLst>
      <p:ext uri="{BB962C8B-B14F-4D97-AF65-F5344CB8AC3E}">
        <p14:creationId xmlns:p14="http://schemas.microsoft.com/office/powerpoint/2010/main" val="3423375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640960" cy="5016758"/>
          </a:xfrm>
          <a:prstGeom prst="rect">
            <a:avLst/>
          </a:prstGeom>
        </p:spPr>
        <p:txBody>
          <a:bodyPr wrap="square">
            <a:spAutoFit/>
          </a:bodyPr>
          <a:lstStyle/>
          <a:p>
            <a:pPr algn="just"/>
            <a:r>
              <a:rPr lang="ar-IQ" sz="4000" dirty="0"/>
              <a:t>تعميق الوعي الوطني للطلبة وتطوير العلاقات الانسانية بين المدرسين واولياء امور الطلبة والطلبة انفسهم واظهار دور اولياء الامور المتميزين بتعاونهم ونشاطهم </a:t>
            </a:r>
          </a:p>
          <a:p>
            <a:pPr algn="just"/>
            <a:r>
              <a:rPr lang="ar-IQ" sz="4000" dirty="0"/>
              <a:t>5. تنظيم لقاءات دورية مع مرشدي الصفوف مره واحده كل اسبوعين بحضور مدير المدرسة للمداولة في بعض مشاكل الطلبة وكيف يتم الوصول الى حلها او التي لم يتمكنوا من حلها </a:t>
            </a:r>
          </a:p>
        </p:txBody>
      </p:sp>
    </p:spTree>
    <p:extLst>
      <p:ext uri="{BB962C8B-B14F-4D97-AF65-F5344CB8AC3E}">
        <p14:creationId xmlns:p14="http://schemas.microsoft.com/office/powerpoint/2010/main" val="4253820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494085"/>
          </a:xfrm>
          <a:prstGeom prst="rect">
            <a:avLst/>
          </a:prstGeom>
        </p:spPr>
        <p:txBody>
          <a:bodyPr wrap="square">
            <a:spAutoFit/>
          </a:bodyPr>
          <a:lstStyle/>
          <a:p>
            <a:pPr algn="just"/>
            <a:r>
              <a:rPr lang="ar-IQ" sz="3200" dirty="0"/>
              <a:t>كانون </a:t>
            </a:r>
            <a:r>
              <a:rPr lang="ar-IQ" sz="3200" dirty="0" smtClean="0"/>
              <a:t>الثاني</a:t>
            </a:r>
            <a:endParaRPr lang="ar-IQ" sz="3200" dirty="0"/>
          </a:p>
          <a:p>
            <a:pPr algn="just"/>
            <a:r>
              <a:rPr lang="ar-IQ" sz="3200" dirty="0"/>
              <a:t>1. تدريب طلبة الصف الاول على في المدرسة على تحمل مسؤولية الوصول الى قرارات يشان حل مشكلاتهم بانفسهم وان لم يتمكنوا من ذلك فعليهم الاستفادة من مرشد الصف والمرشد التربوي </a:t>
            </a:r>
          </a:p>
          <a:p>
            <a:pPr algn="just"/>
            <a:r>
              <a:rPr lang="ar-IQ" sz="3200" dirty="0"/>
              <a:t>2. تهيئة برامج وانشطة ترفيهية للطلبة وعل شكل زيارات ومعارض علميه وفنيه وترفيهية </a:t>
            </a:r>
          </a:p>
          <a:p>
            <a:pPr algn="just"/>
            <a:r>
              <a:rPr lang="ar-IQ" sz="3200" dirty="0"/>
              <a:t>3. الافادة من درس التربية الاسلامية والتربية الرياضية في محاولة التعرف على بعض الظواهر السلوكية السلبية ومتابعتها ووضع الحلول المناسبة لها</a:t>
            </a:r>
          </a:p>
          <a:p>
            <a:pPr algn="just"/>
            <a:r>
              <a:rPr lang="ar-IQ" sz="3200" dirty="0"/>
              <a:t>4. والاستعانة بمدرسي هذه المواد الدراسية لما لهما مكن دور فاعل في هذا المجال </a:t>
            </a:r>
          </a:p>
          <a:p>
            <a:pPr algn="just"/>
            <a:r>
              <a:rPr lang="ar-IQ" sz="3200" dirty="0"/>
              <a:t>5. متابعة المستويات العلمية للطلبة والتاكد من حالات التدني واسبابها ومعالجتها وتهيئة الطلبة لامتحانات نصف السنة </a:t>
            </a:r>
          </a:p>
        </p:txBody>
      </p:sp>
    </p:spTree>
    <p:extLst>
      <p:ext uri="{BB962C8B-B14F-4D97-AF65-F5344CB8AC3E}">
        <p14:creationId xmlns:p14="http://schemas.microsoft.com/office/powerpoint/2010/main" val="2321378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856984" cy="9510296"/>
          </a:xfrm>
          <a:prstGeom prst="rect">
            <a:avLst/>
          </a:prstGeom>
        </p:spPr>
        <p:txBody>
          <a:bodyPr wrap="square">
            <a:spAutoFit/>
          </a:bodyPr>
          <a:lstStyle/>
          <a:p>
            <a:pPr algn="just"/>
            <a:r>
              <a:rPr lang="ar-IQ" sz="3600" dirty="0"/>
              <a:t>شباط واذار </a:t>
            </a:r>
          </a:p>
          <a:p>
            <a:pPr algn="just"/>
            <a:r>
              <a:rPr lang="ar-IQ" sz="3600" dirty="0"/>
              <a:t>1. وضع خطهخ شامله للارشاد الجمعي لجميع صفوف المدرسة وخلال الاسبوع الاول من عودة الطلبة للدراسة بعد الانتهاء من العطلة نصف السنوية للتعرف من خلالها على بعض الميول والاتجاهات التي يحملها الطلبة وابرز المشاكل التي اعترضتهم خلال الفترة المنصرمه </a:t>
            </a:r>
          </a:p>
          <a:p>
            <a:pPr algn="just"/>
            <a:r>
              <a:rPr lang="ar-IQ" sz="3600" dirty="0"/>
              <a:t>2. جمع المعلومات الواردة في الفقرة السابقة ودراستها والاستعداد لتنظيم جلسات فرديه او جماعيه لاحقه مع الطلبة وادراجها ضمن الخطة اليومية للارشاد </a:t>
            </a:r>
          </a:p>
          <a:p>
            <a:pPr algn="just"/>
            <a:r>
              <a:rPr lang="ar-IQ" sz="3600" dirty="0"/>
              <a:t>3. متابعة نتائج امتحانات نصف الاسنة والوقوف عند ابرزها سواء حالة التميز ام في حالة التدني ووضع خطة لتحسن المستوى العلمي للطالب بمساعدة ادارة المدرسة واولياء الامور </a:t>
            </a:r>
          </a:p>
          <a:p>
            <a:pPr algn="just"/>
            <a:r>
              <a:rPr lang="ar-IQ" sz="3600" dirty="0"/>
              <a:t>4. دعم اللجان المدرسية من خلال دمج الطلبة الذين تم جمع المعلومات عنهم في الفقرة الاولى والثانية لتكون هذه الجان مدخلا فاعلا لانجاح عملية الارشاد التربوي والمشاركة في نشاطاتها </a:t>
            </a:r>
          </a:p>
        </p:txBody>
      </p:sp>
    </p:spTree>
    <p:extLst>
      <p:ext uri="{BB962C8B-B14F-4D97-AF65-F5344CB8AC3E}">
        <p14:creationId xmlns:p14="http://schemas.microsoft.com/office/powerpoint/2010/main" val="1089294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1"/>
            <a:ext cx="8784976" cy="5078313"/>
          </a:xfrm>
          <a:prstGeom prst="rect">
            <a:avLst/>
          </a:prstGeom>
        </p:spPr>
        <p:txBody>
          <a:bodyPr wrap="square">
            <a:spAutoFit/>
          </a:bodyPr>
          <a:lstStyle/>
          <a:p>
            <a:pPr algn="just"/>
            <a:r>
              <a:rPr lang="ar-IQ" sz="3600" dirty="0"/>
              <a:t>نيسان </a:t>
            </a:r>
            <a:r>
              <a:rPr lang="ar-IQ" sz="3600" dirty="0" smtClean="0"/>
              <a:t>وآيار</a:t>
            </a:r>
            <a:endParaRPr lang="ar-IQ" sz="3600" dirty="0"/>
          </a:p>
          <a:p>
            <a:pPr algn="just"/>
            <a:r>
              <a:rPr lang="ar-IQ" sz="3600" dirty="0"/>
              <a:t>1. ابلاغ الهيئة التدريسية عن حالات تدني المستوى العلمي لطلبتهم ليكونوا على علم بها ومحاولة التركيز عليها اثناء الامتحانات اليومية والشهرية لهذه الفترة واحالة من يجدونه بحاجة الى الخدمات الارشادية للمرشد التربوي </a:t>
            </a:r>
          </a:p>
          <a:p>
            <a:pPr algn="just"/>
            <a:r>
              <a:rPr lang="ar-IQ" sz="3600" dirty="0"/>
              <a:t>2. اعداد دراسات او بحوث اولية عن بعض الظواهر السلوكية السلبية واسبابها وكيف تم معالجتها خلال السنة الدراسية وتقدبمها للمديرية العامة للتربية الارشاد التربوي لتكون جزء من التقييم للمرشد التربوي </a:t>
            </a:r>
          </a:p>
        </p:txBody>
      </p:sp>
    </p:spTree>
    <p:extLst>
      <p:ext uri="{BB962C8B-B14F-4D97-AF65-F5344CB8AC3E}">
        <p14:creationId xmlns:p14="http://schemas.microsoft.com/office/powerpoint/2010/main" val="2104280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568952" cy="3477875"/>
          </a:xfrm>
          <a:prstGeom prst="rect">
            <a:avLst/>
          </a:prstGeom>
        </p:spPr>
        <p:txBody>
          <a:bodyPr wrap="square">
            <a:spAutoFit/>
          </a:bodyPr>
          <a:lstStyle/>
          <a:p>
            <a:pPr algn="just"/>
            <a:r>
              <a:rPr lang="ar-IQ" sz="4400" dirty="0"/>
              <a:t>تهيئة الطلبة لامتحانات نهاية السنة الدراسية وتوجيههم للطرق الناجحه في المذاكرة السليمة والصحيحة ومراجعة الموضوعات الدراسية باسلوب يعتم الفهم والتحليل دون الحفظ والتلقين وسرعة النسيان</a:t>
            </a:r>
          </a:p>
        </p:txBody>
      </p:sp>
    </p:spTree>
    <p:extLst>
      <p:ext uri="{BB962C8B-B14F-4D97-AF65-F5344CB8AC3E}">
        <p14:creationId xmlns:p14="http://schemas.microsoft.com/office/powerpoint/2010/main" val="1735963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257427"/>
            <a:ext cx="9252520" cy="8990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05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2" y="-99392"/>
            <a:ext cx="9224225"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957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412940"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575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61" y="0"/>
            <a:ext cx="9649671"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771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20" y="-99392"/>
            <a:ext cx="10224562" cy="712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76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b="1" dirty="0">
                <a:solidFill>
                  <a:srgbClr val="FF0000"/>
                </a:solidFill>
              </a:rPr>
              <a:t>شروط بناء الخطة الإرشادية</a:t>
            </a:r>
          </a:p>
        </p:txBody>
      </p:sp>
      <p:sp>
        <p:nvSpPr>
          <p:cNvPr id="3" name="مستطيل 2"/>
          <p:cNvSpPr/>
          <p:nvPr/>
        </p:nvSpPr>
        <p:spPr>
          <a:xfrm>
            <a:off x="251520" y="1484785"/>
            <a:ext cx="8496944" cy="5078313"/>
          </a:xfrm>
          <a:prstGeom prst="rect">
            <a:avLst/>
          </a:prstGeom>
        </p:spPr>
        <p:txBody>
          <a:bodyPr wrap="square">
            <a:spAutoFit/>
          </a:bodyPr>
          <a:lstStyle/>
          <a:p>
            <a:pPr marL="285750" indent="-285750" algn="just">
              <a:buFont typeface="Arial" pitchFamily="34" charset="0"/>
              <a:buChar char="•"/>
            </a:pPr>
            <a:r>
              <a:rPr lang="ar-IQ" dirty="0" smtClean="0"/>
              <a:t>  </a:t>
            </a:r>
            <a:r>
              <a:rPr lang="ar-IQ" sz="3600" dirty="0"/>
              <a:t>أن تكون شاملة لجميع برامج الإرشاد المثبتة في دليل المرشد النفسي</a:t>
            </a:r>
          </a:p>
          <a:p>
            <a:pPr algn="just"/>
            <a:r>
              <a:rPr lang="ar-IQ" sz="3600" dirty="0"/>
              <a:t>• أن تكون شاملة لكل أشهر السنة، لاكما يفعله بعض المرشدين بأن يضع خطته لشهر أو شهرين </a:t>
            </a:r>
          </a:p>
          <a:p>
            <a:pPr algn="just"/>
            <a:r>
              <a:rPr lang="ar-IQ" sz="3600" dirty="0"/>
              <a:t>• إن تلبي حاجات طلاب مدرسته، وألا تكون منسوخة من خطط سابقة أو من خطة وضعت لغير مدرسته.</a:t>
            </a:r>
          </a:p>
          <a:p>
            <a:pPr algn="just"/>
            <a:r>
              <a:rPr lang="ar-IQ" sz="3600" dirty="0"/>
              <a:t>• أن تكون الخطة الإرشادية ملائمة للمرحلة الدراسية التي يعمل بها المرشد فخطة تلاميذ المرحلة الإعدادية تختلف عن خطة وضعت لطلاب وطالبات المرحلة الثانوية.</a:t>
            </a:r>
          </a:p>
        </p:txBody>
      </p:sp>
    </p:spTree>
    <p:extLst>
      <p:ext uri="{BB962C8B-B14F-4D97-AF65-F5344CB8AC3E}">
        <p14:creationId xmlns:p14="http://schemas.microsoft.com/office/powerpoint/2010/main" val="101823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12968" cy="5632311"/>
          </a:xfrm>
          <a:prstGeom prst="rect">
            <a:avLst/>
          </a:prstGeom>
        </p:spPr>
        <p:txBody>
          <a:bodyPr wrap="square">
            <a:spAutoFit/>
          </a:bodyPr>
          <a:lstStyle/>
          <a:p>
            <a:pPr marL="571500" indent="-571500" algn="just">
              <a:buFont typeface="Arial" pitchFamily="34" charset="0"/>
              <a:buChar char="•"/>
            </a:pPr>
            <a:r>
              <a:rPr lang="ar-IQ" sz="4000" dirty="0"/>
              <a:t>أن يضع المرشد أو المرشدة في خططهما برامج واقعية قابلة للتنفيذ وأن يلتزما بتنفيذها لاأن تكون حبرا على ورق ،مع ملاحظة أن هناك برامج ثابتة يلزم تطبيقها في كل مرحلة مثل الأسبوع التمهيدي والتعريف بواقع الإرشاد النفسي ومهنة المرشد النفسي والأسبوع المهني وهو خاص بالشهادات بالمرحلتين الإعدادية والثانوية أما تكريم المتفوقين فهو برنامج عام وكذا دراسة الحالة الفردية فهي لكل المراحل.</a:t>
            </a:r>
          </a:p>
        </p:txBody>
      </p:sp>
    </p:spTree>
    <p:extLst>
      <p:ext uri="{BB962C8B-B14F-4D97-AF65-F5344CB8AC3E}">
        <p14:creationId xmlns:p14="http://schemas.microsoft.com/office/powerpoint/2010/main" val="398996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332656"/>
            <a:ext cx="8496944" cy="4832092"/>
          </a:xfrm>
          <a:prstGeom prst="rect">
            <a:avLst/>
          </a:prstGeom>
        </p:spPr>
        <p:txBody>
          <a:bodyPr wrap="square">
            <a:spAutoFit/>
          </a:bodyPr>
          <a:lstStyle/>
          <a:p>
            <a:pPr marL="571500" indent="-571500" algn="just">
              <a:buFont typeface="Arial" pitchFamily="34" charset="0"/>
              <a:buChar char="•"/>
            </a:pPr>
            <a:r>
              <a:rPr lang="ar-IQ" sz="4400" dirty="0"/>
              <a:t>على المرشد الطلابي والمرشدة الطلابية أن يضعا في خطتهما كيفية استغلال حصة النشاط الطلابي في علاج وتنمية المهارات الطلابية والوقاية من المشكلات السلوكية فالنشاط المدرسي لب العملية الإرشادية فإذا ضَعُفَ النشاط الطلابي بالمدرسة ضَعُفَ الإرشاد تبعا لذلك</a:t>
            </a:r>
          </a:p>
        </p:txBody>
      </p:sp>
    </p:spTree>
    <p:extLst>
      <p:ext uri="{BB962C8B-B14F-4D97-AF65-F5344CB8AC3E}">
        <p14:creationId xmlns:p14="http://schemas.microsoft.com/office/powerpoint/2010/main" val="211442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b="1" dirty="0" smtClean="0">
                <a:solidFill>
                  <a:srgbClr val="FF0000"/>
                </a:solidFill>
              </a:rPr>
              <a:t>تعريف الخطة الأرشادية</a:t>
            </a:r>
            <a:endParaRPr lang="ar-IQ" b="1" dirty="0">
              <a:solidFill>
                <a:srgbClr val="FF0000"/>
              </a:solidFill>
            </a:endParaRPr>
          </a:p>
        </p:txBody>
      </p:sp>
      <p:sp>
        <p:nvSpPr>
          <p:cNvPr id="3" name="مستطيل 2"/>
          <p:cNvSpPr/>
          <p:nvPr/>
        </p:nvSpPr>
        <p:spPr>
          <a:xfrm>
            <a:off x="179512" y="1124744"/>
            <a:ext cx="8784976" cy="5848335"/>
          </a:xfrm>
          <a:prstGeom prst="rect">
            <a:avLst/>
          </a:prstGeom>
        </p:spPr>
        <p:txBody>
          <a:bodyPr wrap="square">
            <a:spAutoFit/>
          </a:bodyPr>
          <a:lstStyle/>
          <a:p>
            <a:pPr algn="just"/>
            <a:r>
              <a:rPr lang="ar-IQ" sz="3600" dirty="0"/>
              <a:t>تعدُّ الخطة الإرشادية مهمة في التعرف إلى مدى ما تحقق من الأهداف المرحلية </a:t>
            </a:r>
            <a:r>
              <a:rPr lang="ar-IQ" sz="3600" dirty="0" smtClean="0"/>
              <a:t>(</a:t>
            </a:r>
            <a:r>
              <a:rPr lang="ar-IQ" sz="3600" dirty="0"/>
              <a:t>لأهداف المتعلقة بالعملية الإرشادية المتفق عليها ، </a:t>
            </a:r>
            <a:r>
              <a:rPr lang="ar-IQ" sz="3600" dirty="0" smtClean="0"/>
              <a:t>والأهداف </a:t>
            </a:r>
            <a:r>
              <a:rPr lang="ar-IQ" sz="3600" dirty="0"/>
              <a:t>النهائية للخطة، الأهداف المتعلقة بالنتيجة). </a:t>
            </a:r>
          </a:p>
          <a:p>
            <a:pPr algn="just"/>
            <a:r>
              <a:rPr lang="ar-IQ" sz="3600" dirty="0"/>
              <a:t>• تعدُّ الخطة مفيدة للمرشد والمسترشد، وذلك لتبيان جدواها بعد الانتهاء من </a:t>
            </a:r>
            <a:r>
              <a:rPr lang="ar-IQ" sz="3600" dirty="0" smtClean="0"/>
              <a:t>تطبيقها ،</a:t>
            </a:r>
            <a:r>
              <a:rPr lang="ar-IQ" sz="3600" dirty="0"/>
              <a:t>ومعرفة الأثر الذي أحدثته في المسترشد عقلياً و سلوكياً وانفعالياً ونفسياً.</a:t>
            </a:r>
          </a:p>
          <a:p>
            <a:pPr algn="just"/>
            <a:r>
              <a:rPr lang="ar-IQ" sz="3600" dirty="0"/>
              <a:t>• تساعد الخطة المسترشد على تحليل التدخلات الإرشادية ونقدها حتى تتناسب مع تحقيق أهدافه المرحلية على أفضل صورة.</a:t>
            </a:r>
          </a:p>
        </p:txBody>
      </p:sp>
    </p:spTree>
    <p:extLst>
      <p:ext uri="{BB962C8B-B14F-4D97-AF65-F5344CB8AC3E}">
        <p14:creationId xmlns:p14="http://schemas.microsoft.com/office/powerpoint/2010/main" val="213859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b="1" dirty="0" smtClean="0">
                <a:solidFill>
                  <a:srgbClr val="FF0000"/>
                </a:solidFill>
              </a:rPr>
              <a:t>أنواع الخطة الأرشادية</a:t>
            </a:r>
            <a:endParaRPr lang="ar-IQ" b="1" dirty="0">
              <a:solidFill>
                <a:srgbClr val="FF0000"/>
              </a:solidFill>
            </a:endParaRPr>
          </a:p>
        </p:txBody>
      </p:sp>
      <p:sp>
        <p:nvSpPr>
          <p:cNvPr id="3" name="مستطيل مستدير الزوايا 2"/>
          <p:cNvSpPr/>
          <p:nvPr/>
        </p:nvSpPr>
        <p:spPr>
          <a:xfrm>
            <a:off x="3038671" y="1802791"/>
            <a:ext cx="259228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smtClean="0">
                <a:solidFill>
                  <a:srgbClr val="FFFF00"/>
                </a:solidFill>
              </a:rPr>
              <a:t>الخطة الأرشادية</a:t>
            </a:r>
            <a:endParaRPr lang="ar-IQ" sz="3200" b="1" dirty="0">
              <a:solidFill>
                <a:srgbClr val="FFFF00"/>
              </a:solidFill>
            </a:endParaRPr>
          </a:p>
        </p:txBody>
      </p:sp>
      <p:sp>
        <p:nvSpPr>
          <p:cNvPr id="4" name="مستطيل مستدير الزوايا 3"/>
          <p:cNvSpPr/>
          <p:nvPr/>
        </p:nvSpPr>
        <p:spPr>
          <a:xfrm>
            <a:off x="6799042" y="3969026"/>
            <a:ext cx="1346448"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600" dirty="0" smtClean="0">
                <a:solidFill>
                  <a:srgbClr val="FFFF00"/>
                </a:solidFill>
              </a:rPr>
              <a:t>اليومية </a:t>
            </a:r>
            <a:endParaRPr lang="ar-IQ" sz="3600" dirty="0">
              <a:solidFill>
                <a:srgbClr val="FFFF00"/>
              </a:solidFill>
            </a:endParaRPr>
          </a:p>
        </p:txBody>
      </p:sp>
      <p:sp>
        <p:nvSpPr>
          <p:cNvPr id="5" name="مستطيل مستدير الزوايا 4"/>
          <p:cNvSpPr/>
          <p:nvPr/>
        </p:nvSpPr>
        <p:spPr>
          <a:xfrm>
            <a:off x="4788024" y="3933056"/>
            <a:ext cx="1387804"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smtClean="0">
                <a:solidFill>
                  <a:srgbClr val="FFFF00"/>
                </a:solidFill>
              </a:rPr>
              <a:t>الشهرية</a:t>
            </a:r>
            <a:endParaRPr lang="ar-IQ" sz="3200" b="1" dirty="0">
              <a:solidFill>
                <a:srgbClr val="FFFF00"/>
              </a:solidFill>
            </a:endParaRPr>
          </a:p>
        </p:txBody>
      </p:sp>
      <p:sp>
        <p:nvSpPr>
          <p:cNvPr id="6" name="مستطيل مستدير الزوايا 5"/>
          <p:cNvSpPr/>
          <p:nvPr/>
        </p:nvSpPr>
        <p:spPr>
          <a:xfrm>
            <a:off x="2602632" y="3933056"/>
            <a:ext cx="1490464"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smtClean="0">
                <a:solidFill>
                  <a:srgbClr val="FFFF00"/>
                </a:solidFill>
              </a:rPr>
              <a:t>الفصلية</a:t>
            </a:r>
            <a:endParaRPr lang="ar-IQ" sz="3200" b="1" dirty="0">
              <a:solidFill>
                <a:srgbClr val="FFFF00"/>
              </a:solidFill>
            </a:endParaRPr>
          </a:p>
        </p:txBody>
      </p:sp>
      <p:sp>
        <p:nvSpPr>
          <p:cNvPr id="7" name="مستطيل مستدير الزوايا 6"/>
          <p:cNvSpPr/>
          <p:nvPr/>
        </p:nvSpPr>
        <p:spPr>
          <a:xfrm>
            <a:off x="539552" y="3933056"/>
            <a:ext cx="1562472" cy="914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smtClean="0">
                <a:solidFill>
                  <a:srgbClr val="FFFF00"/>
                </a:solidFill>
              </a:rPr>
              <a:t>السنوية</a:t>
            </a:r>
            <a:endParaRPr lang="ar-IQ" sz="3200" b="1" dirty="0">
              <a:solidFill>
                <a:srgbClr val="FFFF00"/>
              </a:solidFill>
            </a:endParaRPr>
          </a:p>
        </p:txBody>
      </p:sp>
      <p:sp>
        <p:nvSpPr>
          <p:cNvPr id="8" name="سهم للأسفل 7"/>
          <p:cNvSpPr/>
          <p:nvPr/>
        </p:nvSpPr>
        <p:spPr>
          <a:xfrm>
            <a:off x="5074319" y="287457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سهم للأسفل 8"/>
          <p:cNvSpPr/>
          <p:nvPr/>
        </p:nvSpPr>
        <p:spPr>
          <a:xfrm rot="19297504">
            <a:off x="6091017" y="2261355"/>
            <a:ext cx="484632" cy="1833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سهم للأسفل 9"/>
          <p:cNvSpPr/>
          <p:nvPr/>
        </p:nvSpPr>
        <p:spPr>
          <a:xfrm>
            <a:off x="3311646" y="284860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1" name="سهم للأسفل 10"/>
          <p:cNvSpPr/>
          <p:nvPr/>
        </p:nvSpPr>
        <p:spPr>
          <a:xfrm rot="2401391">
            <a:off x="2027068" y="2323148"/>
            <a:ext cx="484632" cy="15735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248657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 </a:t>
            </a:r>
            <a:r>
              <a:rPr lang="ar-IQ" b="1" dirty="0" smtClean="0">
                <a:solidFill>
                  <a:srgbClr val="FF0000"/>
                </a:solidFill>
              </a:rPr>
              <a:t>خطوات تحديد الخطة الأرشادية </a:t>
            </a:r>
            <a:endParaRPr lang="ar-IQ" b="1" dirty="0">
              <a:solidFill>
                <a:srgbClr val="FF0000"/>
              </a:solidFill>
            </a:endParaRPr>
          </a:p>
        </p:txBody>
      </p:sp>
      <p:sp>
        <p:nvSpPr>
          <p:cNvPr id="3" name="مستطيل 2"/>
          <p:cNvSpPr/>
          <p:nvPr/>
        </p:nvSpPr>
        <p:spPr>
          <a:xfrm>
            <a:off x="323528" y="1412776"/>
            <a:ext cx="8568952" cy="4401205"/>
          </a:xfrm>
          <a:prstGeom prst="rect">
            <a:avLst/>
          </a:prstGeom>
        </p:spPr>
        <p:txBody>
          <a:bodyPr wrap="square">
            <a:spAutoFit/>
          </a:bodyPr>
          <a:lstStyle/>
          <a:p>
            <a:pPr algn="just"/>
            <a:r>
              <a:rPr lang="ar-IQ" dirty="0"/>
              <a:t>أ- </a:t>
            </a:r>
            <a:r>
              <a:rPr lang="ar-IQ" sz="4000" dirty="0"/>
              <a:t>تحديد </a:t>
            </a:r>
            <a:r>
              <a:rPr lang="ar-IQ" sz="4000" dirty="0" smtClean="0"/>
              <a:t>اهداف: </a:t>
            </a:r>
            <a:r>
              <a:rPr lang="ar-IQ" sz="4000" dirty="0"/>
              <a:t>ويكون له هدفيان بنحو عامه علاجي أو اجرائي                                                   </a:t>
            </a:r>
          </a:p>
          <a:p>
            <a:pPr algn="just"/>
            <a:r>
              <a:rPr lang="ar-IQ" sz="4000" dirty="0"/>
              <a:t>ب- تحديد الوسائل والطرائق لتحقيق </a:t>
            </a:r>
            <a:r>
              <a:rPr lang="ar-IQ" sz="4000" dirty="0" smtClean="0"/>
              <a:t>الاهداف.  </a:t>
            </a:r>
            <a:endParaRPr lang="ar-IQ" sz="4000" dirty="0"/>
          </a:p>
          <a:p>
            <a:pPr algn="just"/>
            <a:r>
              <a:rPr lang="ar-IQ" sz="4000" dirty="0"/>
              <a:t>ج- تحديد الفنيات التي يمكن استعمالها في </a:t>
            </a:r>
            <a:r>
              <a:rPr lang="ar-IQ" sz="4000" dirty="0" smtClean="0"/>
              <a:t>المحاضرة الارشادية: </a:t>
            </a:r>
            <a:r>
              <a:rPr lang="ar-IQ" sz="4000" dirty="0"/>
              <a:t>ويستخدم فنية واحدة أو اكثر من فنيات الارشاد مثل التحكم الذاتي، التدريب على حل المشكلة، الواجبات المنزلية، الاسترخاء). </a:t>
            </a:r>
          </a:p>
        </p:txBody>
      </p:sp>
    </p:spTree>
    <p:extLst>
      <p:ext uri="{BB962C8B-B14F-4D97-AF65-F5344CB8AC3E}">
        <p14:creationId xmlns:p14="http://schemas.microsoft.com/office/powerpoint/2010/main" val="263594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b="1" dirty="0" smtClean="0">
                <a:solidFill>
                  <a:srgbClr val="FF0000"/>
                </a:solidFill>
              </a:rPr>
              <a:t>عناصر الخطة الأرشادية</a:t>
            </a:r>
            <a:endParaRPr lang="ar-IQ" b="1" dirty="0">
              <a:solidFill>
                <a:srgbClr val="FF0000"/>
              </a:solidFill>
            </a:endParaRPr>
          </a:p>
        </p:txBody>
      </p:sp>
      <p:sp>
        <p:nvSpPr>
          <p:cNvPr id="3" name="مستطيل 2"/>
          <p:cNvSpPr/>
          <p:nvPr/>
        </p:nvSpPr>
        <p:spPr>
          <a:xfrm>
            <a:off x="1619672" y="1484784"/>
            <a:ext cx="7200800" cy="4154984"/>
          </a:xfrm>
          <a:prstGeom prst="rect">
            <a:avLst/>
          </a:prstGeom>
          <a:solidFill>
            <a:srgbClr val="00B0F0"/>
          </a:solidFill>
        </p:spPr>
        <p:txBody>
          <a:bodyPr wrap="square">
            <a:spAutoFit/>
          </a:bodyPr>
          <a:lstStyle/>
          <a:p>
            <a:r>
              <a:rPr lang="ar-IQ" dirty="0" smtClean="0"/>
              <a:t> </a:t>
            </a:r>
            <a:r>
              <a:rPr lang="ar-IQ" sz="4400" b="1" dirty="0" smtClean="0">
                <a:solidFill>
                  <a:srgbClr val="FF0000"/>
                </a:solidFill>
              </a:rPr>
              <a:t>1- الهدف</a:t>
            </a:r>
          </a:p>
          <a:p>
            <a:r>
              <a:rPr lang="ar-IQ" sz="4400" b="1" dirty="0" smtClean="0">
                <a:solidFill>
                  <a:srgbClr val="FF0000"/>
                </a:solidFill>
              </a:rPr>
              <a:t>2- الوسائل المستخدمة</a:t>
            </a:r>
          </a:p>
          <a:p>
            <a:r>
              <a:rPr lang="ar-IQ" sz="4400" b="1" dirty="0" smtClean="0">
                <a:solidFill>
                  <a:srgbClr val="FF0000"/>
                </a:solidFill>
              </a:rPr>
              <a:t>3- المقدمة</a:t>
            </a:r>
          </a:p>
          <a:p>
            <a:r>
              <a:rPr lang="ar-IQ" sz="4400" b="1" dirty="0" smtClean="0">
                <a:solidFill>
                  <a:srgbClr val="FF0000"/>
                </a:solidFill>
              </a:rPr>
              <a:t>4- شرح الفنيات المستخدمة</a:t>
            </a:r>
          </a:p>
          <a:p>
            <a:r>
              <a:rPr lang="ar-IQ" sz="4400" b="1" dirty="0" smtClean="0">
                <a:solidFill>
                  <a:srgbClr val="FF0000"/>
                </a:solidFill>
              </a:rPr>
              <a:t>5- التقويم </a:t>
            </a:r>
          </a:p>
          <a:p>
            <a:r>
              <a:rPr lang="ar-IQ" sz="4400" b="1" dirty="0" smtClean="0">
                <a:solidFill>
                  <a:srgbClr val="FF0000"/>
                </a:solidFill>
              </a:rPr>
              <a:t>6- الواجب البيتي</a:t>
            </a:r>
            <a:endParaRPr lang="ar-IQ" sz="4400" b="1" dirty="0">
              <a:solidFill>
                <a:srgbClr val="FF0000"/>
              </a:solidFill>
            </a:endParaRPr>
          </a:p>
        </p:txBody>
      </p:sp>
    </p:spTree>
    <p:extLst>
      <p:ext uri="{BB962C8B-B14F-4D97-AF65-F5344CB8AC3E}">
        <p14:creationId xmlns:p14="http://schemas.microsoft.com/office/powerpoint/2010/main" val="10905538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87</TotalTime>
  <Words>1017</Words>
  <Application>Microsoft Office PowerPoint</Application>
  <PresentationFormat>عرض على الشاشة (3:4)‏</PresentationFormat>
  <Paragraphs>69</Paragraphs>
  <Slides>22</Slides>
  <Notes>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انقلاب</vt:lpstr>
      <vt:lpstr>الخطة الأرشادية</vt:lpstr>
      <vt:lpstr>عرض تقديمي في PowerPoint</vt:lpstr>
      <vt:lpstr>شروط بناء الخطة الإرشادية</vt:lpstr>
      <vt:lpstr>عرض تقديمي في PowerPoint</vt:lpstr>
      <vt:lpstr>عرض تقديمي في PowerPoint</vt:lpstr>
      <vt:lpstr>تعريف الخطة الأرشادية</vt:lpstr>
      <vt:lpstr>أنواع الخطة الأرشادية</vt:lpstr>
      <vt:lpstr> خطوات تحديد الخطة الأرشادية </vt:lpstr>
      <vt:lpstr>عناصر الخطة الأرشادية</vt:lpstr>
      <vt:lpstr>خطة السنوية للارشاد التربوي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الخطة الأرشادية</dc:title>
  <cp:lastModifiedBy>almadar</cp:lastModifiedBy>
  <cp:revision>9</cp:revision>
  <dcterms:modified xsi:type="dcterms:W3CDTF">2020-06-16T11:03:56Z</dcterms:modified>
</cp:coreProperties>
</file>