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98" r:id="rId3"/>
    <p:sldId id="258" r:id="rId4"/>
    <p:sldId id="289" r:id="rId5"/>
    <p:sldId id="299" r:id="rId6"/>
    <p:sldId id="296" r:id="rId7"/>
    <p:sldId id="297" r:id="rId8"/>
    <p:sldId id="295" r:id="rId9"/>
    <p:sldId id="294" r:id="rId10"/>
    <p:sldId id="293" r:id="rId11"/>
    <p:sldId id="292"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75848808-0191-4A0A-ABA9-E79D736CE62F}" type="datetimeFigureOut">
              <a:rPr lang="ar-IQ" smtClean="0"/>
              <a:t>27/10/1441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E948E67-D15F-4774-9815-16AE50A6F69C}" type="slidenum">
              <a:rPr lang="ar-IQ" smtClean="0"/>
              <a:t>‹#›</a:t>
            </a:fld>
            <a:endParaRPr lang="ar-IQ"/>
          </a:p>
        </p:txBody>
      </p:sp>
    </p:spTree>
    <p:extLst>
      <p:ext uri="{BB962C8B-B14F-4D97-AF65-F5344CB8AC3E}">
        <p14:creationId xmlns:p14="http://schemas.microsoft.com/office/powerpoint/2010/main" val="1646725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5848808-0191-4A0A-ABA9-E79D736CE62F}" type="datetimeFigureOut">
              <a:rPr lang="ar-IQ" smtClean="0"/>
              <a:t>27/10/1441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E948E67-D15F-4774-9815-16AE50A6F69C}" type="slidenum">
              <a:rPr lang="ar-IQ" smtClean="0"/>
              <a:t>‹#›</a:t>
            </a:fld>
            <a:endParaRPr lang="ar-IQ"/>
          </a:p>
        </p:txBody>
      </p:sp>
    </p:spTree>
    <p:extLst>
      <p:ext uri="{BB962C8B-B14F-4D97-AF65-F5344CB8AC3E}">
        <p14:creationId xmlns:p14="http://schemas.microsoft.com/office/powerpoint/2010/main" val="1582892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5848808-0191-4A0A-ABA9-E79D736CE62F}" type="datetimeFigureOut">
              <a:rPr lang="ar-IQ" smtClean="0"/>
              <a:t>27/10/1441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E948E67-D15F-4774-9815-16AE50A6F69C}" type="slidenum">
              <a:rPr lang="ar-IQ" smtClean="0"/>
              <a:t>‹#›</a:t>
            </a:fld>
            <a:endParaRPr lang="ar-IQ"/>
          </a:p>
        </p:txBody>
      </p:sp>
    </p:spTree>
    <p:extLst>
      <p:ext uri="{BB962C8B-B14F-4D97-AF65-F5344CB8AC3E}">
        <p14:creationId xmlns:p14="http://schemas.microsoft.com/office/powerpoint/2010/main" val="4290851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5848808-0191-4A0A-ABA9-E79D736CE62F}" type="datetimeFigureOut">
              <a:rPr lang="ar-IQ" smtClean="0"/>
              <a:t>27/10/1441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E948E67-D15F-4774-9815-16AE50A6F69C}" type="slidenum">
              <a:rPr lang="ar-IQ" smtClean="0"/>
              <a:t>‹#›</a:t>
            </a:fld>
            <a:endParaRPr lang="ar-IQ"/>
          </a:p>
        </p:txBody>
      </p:sp>
    </p:spTree>
    <p:extLst>
      <p:ext uri="{BB962C8B-B14F-4D97-AF65-F5344CB8AC3E}">
        <p14:creationId xmlns:p14="http://schemas.microsoft.com/office/powerpoint/2010/main" val="3540261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848808-0191-4A0A-ABA9-E79D736CE62F}" type="datetimeFigureOut">
              <a:rPr lang="ar-IQ" smtClean="0"/>
              <a:t>27/10/1441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E948E67-D15F-4774-9815-16AE50A6F69C}" type="slidenum">
              <a:rPr lang="ar-IQ" smtClean="0"/>
              <a:t>‹#›</a:t>
            </a:fld>
            <a:endParaRPr lang="ar-IQ"/>
          </a:p>
        </p:txBody>
      </p:sp>
    </p:spTree>
    <p:extLst>
      <p:ext uri="{BB962C8B-B14F-4D97-AF65-F5344CB8AC3E}">
        <p14:creationId xmlns:p14="http://schemas.microsoft.com/office/powerpoint/2010/main" val="2931120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75848808-0191-4A0A-ABA9-E79D736CE62F}" type="datetimeFigureOut">
              <a:rPr lang="ar-IQ" smtClean="0"/>
              <a:t>27/10/1441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E948E67-D15F-4774-9815-16AE50A6F69C}" type="slidenum">
              <a:rPr lang="ar-IQ" smtClean="0"/>
              <a:t>‹#›</a:t>
            </a:fld>
            <a:endParaRPr lang="ar-IQ"/>
          </a:p>
        </p:txBody>
      </p:sp>
    </p:spTree>
    <p:extLst>
      <p:ext uri="{BB962C8B-B14F-4D97-AF65-F5344CB8AC3E}">
        <p14:creationId xmlns:p14="http://schemas.microsoft.com/office/powerpoint/2010/main" val="3245249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75848808-0191-4A0A-ABA9-E79D736CE62F}" type="datetimeFigureOut">
              <a:rPr lang="ar-IQ" smtClean="0"/>
              <a:t>27/10/1441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E948E67-D15F-4774-9815-16AE50A6F69C}" type="slidenum">
              <a:rPr lang="ar-IQ" smtClean="0"/>
              <a:t>‹#›</a:t>
            </a:fld>
            <a:endParaRPr lang="ar-IQ"/>
          </a:p>
        </p:txBody>
      </p:sp>
    </p:spTree>
    <p:extLst>
      <p:ext uri="{BB962C8B-B14F-4D97-AF65-F5344CB8AC3E}">
        <p14:creationId xmlns:p14="http://schemas.microsoft.com/office/powerpoint/2010/main" val="1075759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75848808-0191-4A0A-ABA9-E79D736CE62F}" type="datetimeFigureOut">
              <a:rPr lang="ar-IQ" smtClean="0"/>
              <a:t>27/10/1441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E948E67-D15F-4774-9815-16AE50A6F69C}" type="slidenum">
              <a:rPr lang="ar-IQ" smtClean="0"/>
              <a:t>‹#›</a:t>
            </a:fld>
            <a:endParaRPr lang="ar-IQ"/>
          </a:p>
        </p:txBody>
      </p:sp>
    </p:spTree>
    <p:extLst>
      <p:ext uri="{BB962C8B-B14F-4D97-AF65-F5344CB8AC3E}">
        <p14:creationId xmlns:p14="http://schemas.microsoft.com/office/powerpoint/2010/main" val="331654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848808-0191-4A0A-ABA9-E79D736CE62F}" type="datetimeFigureOut">
              <a:rPr lang="ar-IQ" smtClean="0"/>
              <a:t>27/10/1441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E948E67-D15F-4774-9815-16AE50A6F69C}" type="slidenum">
              <a:rPr lang="ar-IQ" smtClean="0"/>
              <a:t>‹#›</a:t>
            </a:fld>
            <a:endParaRPr lang="ar-IQ"/>
          </a:p>
        </p:txBody>
      </p:sp>
    </p:spTree>
    <p:extLst>
      <p:ext uri="{BB962C8B-B14F-4D97-AF65-F5344CB8AC3E}">
        <p14:creationId xmlns:p14="http://schemas.microsoft.com/office/powerpoint/2010/main" val="3121349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848808-0191-4A0A-ABA9-E79D736CE62F}" type="datetimeFigureOut">
              <a:rPr lang="ar-IQ" smtClean="0"/>
              <a:t>27/10/1441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E948E67-D15F-4774-9815-16AE50A6F69C}" type="slidenum">
              <a:rPr lang="ar-IQ" smtClean="0"/>
              <a:t>‹#›</a:t>
            </a:fld>
            <a:endParaRPr lang="ar-IQ"/>
          </a:p>
        </p:txBody>
      </p:sp>
    </p:spTree>
    <p:extLst>
      <p:ext uri="{BB962C8B-B14F-4D97-AF65-F5344CB8AC3E}">
        <p14:creationId xmlns:p14="http://schemas.microsoft.com/office/powerpoint/2010/main" val="3772501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848808-0191-4A0A-ABA9-E79D736CE62F}" type="datetimeFigureOut">
              <a:rPr lang="ar-IQ" smtClean="0"/>
              <a:t>27/10/1441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E948E67-D15F-4774-9815-16AE50A6F69C}" type="slidenum">
              <a:rPr lang="ar-IQ" smtClean="0"/>
              <a:t>‹#›</a:t>
            </a:fld>
            <a:endParaRPr lang="ar-IQ"/>
          </a:p>
        </p:txBody>
      </p:sp>
    </p:spTree>
    <p:extLst>
      <p:ext uri="{BB962C8B-B14F-4D97-AF65-F5344CB8AC3E}">
        <p14:creationId xmlns:p14="http://schemas.microsoft.com/office/powerpoint/2010/main" val="1389124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5848808-0191-4A0A-ABA9-E79D736CE62F}" type="datetimeFigureOut">
              <a:rPr lang="ar-IQ" smtClean="0"/>
              <a:t>27/10/1441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E948E67-D15F-4774-9815-16AE50A6F69C}" type="slidenum">
              <a:rPr lang="ar-IQ" smtClean="0"/>
              <a:t>‹#›</a:t>
            </a:fld>
            <a:endParaRPr lang="ar-IQ"/>
          </a:p>
        </p:txBody>
      </p:sp>
    </p:spTree>
    <p:extLst>
      <p:ext uri="{BB962C8B-B14F-4D97-AF65-F5344CB8AC3E}">
        <p14:creationId xmlns:p14="http://schemas.microsoft.com/office/powerpoint/2010/main" val="3687823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mmm\New folder (5)\خلفيات بوربوينت 2019 HD ناعمة وهادئة بدون حقوق _ مصراوى الشامل_files\15-2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Oval Callout 1"/>
          <p:cNvSpPr/>
          <p:nvPr/>
        </p:nvSpPr>
        <p:spPr>
          <a:xfrm>
            <a:off x="2699792" y="1844824"/>
            <a:ext cx="5904656" cy="3960440"/>
          </a:xfrm>
          <a:prstGeom prst="wedgeEllipseCallou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200" b="1" dirty="0">
                <a:solidFill>
                  <a:srgbClr val="FF0000"/>
                </a:solidFill>
              </a:rPr>
              <a:t>المستنصرية</a:t>
            </a:r>
            <a:br>
              <a:rPr lang="ar-IQ" sz="3200" b="1" dirty="0">
                <a:solidFill>
                  <a:srgbClr val="FF0000"/>
                </a:solidFill>
              </a:rPr>
            </a:br>
            <a:r>
              <a:rPr lang="ar-IQ" sz="3200" b="1" dirty="0">
                <a:solidFill>
                  <a:srgbClr val="FF0000"/>
                </a:solidFill>
              </a:rPr>
              <a:t>كلية الهندسة</a:t>
            </a:r>
            <a:br>
              <a:rPr lang="ar-IQ" sz="3200" b="1" dirty="0">
                <a:solidFill>
                  <a:srgbClr val="FF0000"/>
                </a:solidFill>
              </a:rPr>
            </a:br>
            <a:r>
              <a:rPr lang="ar-IQ" sz="3200" b="1" dirty="0">
                <a:solidFill>
                  <a:srgbClr val="FF0000"/>
                </a:solidFill>
              </a:rPr>
              <a:t>قسم الميكانيك</a:t>
            </a:r>
            <a:br>
              <a:rPr lang="ar-IQ" sz="3200" b="1" dirty="0">
                <a:solidFill>
                  <a:srgbClr val="FF0000"/>
                </a:solidFill>
              </a:rPr>
            </a:br>
            <a:r>
              <a:rPr lang="ar-IQ" sz="3200" b="1" dirty="0">
                <a:solidFill>
                  <a:srgbClr val="FFFF00"/>
                </a:solidFill>
              </a:rPr>
              <a:t/>
            </a:r>
            <a:br>
              <a:rPr lang="ar-IQ" sz="3200" b="1" dirty="0">
                <a:solidFill>
                  <a:srgbClr val="FFFF00"/>
                </a:solidFill>
              </a:rPr>
            </a:br>
            <a:r>
              <a:rPr lang="ar-IQ" sz="3200" b="1" dirty="0">
                <a:solidFill>
                  <a:srgbClr val="7030A0"/>
                </a:solidFill>
              </a:rPr>
              <a:t>مادة: اللغة العربية</a:t>
            </a:r>
            <a:br>
              <a:rPr lang="ar-IQ" sz="3200" b="1" dirty="0">
                <a:solidFill>
                  <a:srgbClr val="7030A0"/>
                </a:solidFill>
              </a:rPr>
            </a:br>
            <a:r>
              <a:rPr lang="ar-IQ" sz="3200" b="1" dirty="0">
                <a:solidFill>
                  <a:srgbClr val="7030A0"/>
                </a:solidFill>
              </a:rPr>
              <a:t>م. سفانة طارق ابراهيم</a:t>
            </a:r>
            <a:br>
              <a:rPr lang="ar-IQ" sz="3200" b="1" dirty="0">
                <a:solidFill>
                  <a:srgbClr val="7030A0"/>
                </a:solidFill>
              </a:rPr>
            </a:br>
            <a:endParaRPr lang="ar-IQ" sz="3200" b="1" dirty="0"/>
          </a:p>
        </p:txBody>
      </p:sp>
    </p:spTree>
    <p:extLst>
      <p:ext uri="{BB962C8B-B14F-4D97-AF65-F5344CB8AC3E}">
        <p14:creationId xmlns:p14="http://schemas.microsoft.com/office/powerpoint/2010/main" val="197748578"/>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mmm\New folder (5)\خلفيات بوربوينت 2019 HD ناعمة وهادئة بدون حقوق _ مصراوى الشامل_files\15-2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ounded Rectangle 1"/>
          <p:cNvSpPr/>
          <p:nvPr/>
        </p:nvSpPr>
        <p:spPr>
          <a:xfrm>
            <a:off x="2339752" y="260648"/>
            <a:ext cx="3564200" cy="9144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a:solidFill>
                  <a:srgbClr val="FF0000"/>
                </a:solidFill>
              </a:rPr>
              <a:t>شرح الابيات والمعاني</a:t>
            </a:r>
            <a:endParaRPr lang="en-US" sz="2800" dirty="0">
              <a:solidFill>
                <a:srgbClr val="FF0000"/>
              </a:solidFill>
            </a:endParaRPr>
          </a:p>
        </p:txBody>
      </p:sp>
      <p:sp>
        <p:nvSpPr>
          <p:cNvPr id="4" name="Rounded Rectangle 3"/>
          <p:cNvSpPr/>
          <p:nvPr/>
        </p:nvSpPr>
        <p:spPr>
          <a:xfrm>
            <a:off x="133008" y="1412776"/>
            <a:ext cx="9010992" cy="532859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IQ" sz="2600" dirty="0" smtClean="0">
                <a:solidFill>
                  <a:schemeClr val="tx1"/>
                </a:solidFill>
              </a:rPr>
              <a:t>- </a:t>
            </a:r>
            <a:r>
              <a:rPr lang="ar-IQ" sz="2600" b="1" u="sng" dirty="0" smtClean="0">
                <a:solidFill>
                  <a:srgbClr val="FF0000"/>
                </a:solidFill>
              </a:rPr>
              <a:t>اشتهرت </a:t>
            </a:r>
            <a:r>
              <a:rPr lang="ar-IQ" sz="2600" b="1" u="sng" dirty="0">
                <a:solidFill>
                  <a:srgbClr val="FF0000"/>
                </a:solidFill>
              </a:rPr>
              <a:t>هذه القصيدة </a:t>
            </a:r>
            <a:r>
              <a:rPr lang="ar-IQ" sz="2600" dirty="0">
                <a:solidFill>
                  <a:schemeClr val="tx1"/>
                </a:solidFill>
              </a:rPr>
              <a:t>بكونها من أبرز قصائد مدح الرسول (صلى الله عليه وعلى آله وسلم)، وكان </a:t>
            </a:r>
            <a:r>
              <a:rPr lang="ar-IQ" sz="2600" b="1" u="sng" dirty="0">
                <a:solidFill>
                  <a:srgbClr val="FF0000"/>
                </a:solidFill>
              </a:rPr>
              <a:t>عدد ابياتها </a:t>
            </a:r>
            <a:r>
              <a:rPr lang="ar-IQ" sz="2600" dirty="0">
                <a:solidFill>
                  <a:schemeClr val="tx1"/>
                </a:solidFill>
              </a:rPr>
              <a:t>هو </a:t>
            </a:r>
            <a:r>
              <a:rPr lang="ar-IQ" sz="2600" b="1" u="sng" dirty="0" smtClean="0">
                <a:solidFill>
                  <a:srgbClr val="FF0000"/>
                </a:solidFill>
              </a:rPr>
              <a:t>(58 </a:t>
            </a:r>
            <a:r>
              <a:rPr lang="ar-IQ" sz="2600" b="1" u="sng" dirty="0">
                <a:solidFill>
                  <a:srgbClr val="FF0000"/>
                </a:solidFill>
              </a:rPr>
              <a:t>بيتاً</a:t>
            </a:r>
            <a:r>
              <a:rPr lang="ar-IQ" sz="2600" dirty="0">
                <a:solidFill>
                  <a:schemeClr val="tx1"/>
                </a:solidFill>
              </a:rPr>
              <a:t>) </a:t>
            </a:r>
            <a:endParaRPr lang="ar-IQ" sz="2600" dirty="0" smtClean="0">
              <a:solidFill>
                <a:schemeClr val="tx1"/>
              </a:solidFill>
            </a:endParaRPr>
          </a:p>
          <a:p>
            <a:pPr algn="just"/>
            <a:r>
              <a:rPr lang="ar-IQ" sz="2600" dirty="0" smtClean="0">
                <a:solidFill>
                  <a:schemeClr val="tx1"/>
                </a:solidFill>
              </a:rPr>
              <a:t>- جمعت </a:t>
            </a:r>
            <a:r>
              <a:rPr lang="ar-IQ" sz="2600" b="1" u="sng" dirty="0">
                <a:solidFill>
                  <a:srgbClr val="FF0000"/>
                </a:solidFill>
              </a:rPr>
              <a:t>أغراض متنوعة </a:t>
            </a:r>
            <a:r>
              <a:rPr lang="ar-IQ" sz="2600" dirty="0">
                <a:solidFill>
                  <a:schemeClr val="tx1"/>
                </a:solidFill>
              </a:rPr>
              <a:t>من ( </a:t>
            </a:r>
            <a:r>
              <a:rPr lang="ar-IQ" sz="2600" b="1" u="sng" dirty="0">
                <a:solidFill>
                  <a:srgbClr val="FF0000"/>
                </a:solidFill>
              </a:rPr>
              <a:t>غزل، مدح، اعتذار، نصح، حكمة </a:t>
            </a:r>
            <a:r>
              <a:rPr lang="ar-IQ" sz="2600" dirty="0">
                <a:solidFill>
                  <a:schemeClr val="tx1"/>
                </a:solidFill>
              </a:rPr>
              <a:t>) ضمن فيها معاني الروح الاسلامية التي تدعو إلى تثبيت دعائم الاسلام، فقد نصرت الرسول (صلى الله عليه وعلى آله وسلم) والمؤمنين من أهله </a:t>
            </a:r>
            <a:endParaRPr lang="ar-IQ" sz="2600" dirty="0" smtClean="0">
              <a:solidFill>
                <a:schemeClr val="tx1"/>
              </a:solidFill>
            </a:endParaRPr>
          </a:p>
          <a:p>
            <a:pPr algn="just"/>
            <a:r>
              <a:rPr lang="ar-IQ" sz="2600" dirty="0" smtClean="0">
                <a:solidFill>
                  <a:schemeClr val="tx1"/>
                </a:solidFill>
              </a:rPr>
              <a:t>- </a:t>
            </a:r>
            <a:r>
              <a:rPr lang="ar-IQ" sz="2600" b="1" u="sng" dirty="0" smtClean="0">
                <a:solidFill>
                  <a:srgbClr val="FF0000"/>
                </a:solidFill>
              </a:rPr>
              <a:t>وكانت </a:t>
            </a:r>
            <a:r>
              <a:rPr lang="ar-IQ" sz="2600" b="1" u="sng" dirty="0">
                <a:solidFill>
                  <a:srgbClr val="FF0000"/>
                </a:solidFill>
              </a:rPr>
              <a:t>القصيدة في عاطفتها </a:t>
            </a:r>
            <a:r>
              <a:rPr lang="ar-IQ" sz="2600" dirty="0">
                <a:solidFill>
                  <a:schemeClr val="tx1"/>
                </a:solidFill>
              </a:rPr>
              <a:t>من أصدق المشاعر وابتعادها عن المبالغة والتصنع لأنها في حقيقتها </a:t>
            </a:r>
            <a:r>
              <a:rPr lang="ar-IQ" sz="2600" b="1" u="sng" dirty="0">
                <a:solidFill>
                  <a:srgbClr val="FF0000"/>
                </a:solidFill>
              </a:rPr>
              <a:t>نظمت في حب الرسول (صلى الله عليه وعلى آله وسلم)</a:t>
            </a:r>
            <a:r>
              <a:rPr lang="ar-IQ" sz="2600" dirty="0">
                <a:solidFill>
                  <a:schemeClr val="tx1"/>
                </a:solidFill>
              </a:rPr>
              <a:t> ومدحه والتماس العفو والسماح منه.</a:t>
            </a:r>
            <a:endParaRPr lang="en-US" sz="2600" dirty="0">
              <a:solidFill>
                <a:schemeClr val="tx1"/>
              </a:solidFill>
            </a:endParaRPr>
          </a:p>
          <a:p>
            <a:pPr algn="just"/>
            <a:r>
              <a:rPr lang="ar-IQ" sz="2600" dirty="0">
                <a:solidFill>
                  <a:schemeClr val="tx1"/>
                </a:solidFill>
              </a:rPr>
              <a:t> </a:t>
            </a:r>
            <a:r>
              <a:rPr lang="ar-IQ" sz="2600" dirty="0" smtClean="0">
                <a:solidFill>
                  <a:schemeClr val="tx1"/>
                </a:solidFill>
              </a:rPr>
              <a:t>- </a:t>
            </a:r>
            <a:r>
              <a:rPr lang="ar-IQ" sz="2600" b="1" u="sng" dirty="0" smtClean="0">
                <a:solidFill>
                  <a:srgbClr val="FF0000"/>
                </a:solidFill>
              </a:rPr>
              <a:t>اما </a:t>
            </a:r>
            <a:r>
              <a:rPr lang="ar-IQ" sz="2600" b="1" u="sng" dirty="0">
                <a:solidFill>
                  <a:srgbClr val="FF0000"/>
                </a:solidFill>
              </a:rPr>
              <a:t>لغة القصيدة </a:t>
            </a:r>
            <a:r>
              <a:rPr lang="ar-IQ" sz="2600" dirty="0">
                <a:solidFill>
                  <a:schemeClr val="tx1"/>
                </a:solidFill>
              </a:rPr>
              <a:t>فهي </a:t>
            </a:r>
            <a:r>
              <a:rPr lang="ar-IQ" sz="2600" b="1" u="sng" dirty="0">
                <a:solidFill>
                  <a:srgbClr val="FF0000"/>
                </a:solidFill>
              </a:rPr>
              <a:t>عربية فصيحة وسليمة</a:t>
            </a:r>
            <a:r>
              <a:rPr lang="ar-IQ" sz="2600" dirty="0">
                <a:solidFill>
                  <a:schemeClr val="tx1"/>
                </a:solidFill>
              </a:rPr>
              <a:t> فيها قوة الأداء، وجمال التعبير، ورقة المعاني ورصانة المفردات. وظف الشاعر الاساليب البلاغية من استعارة ، جناس، </a:t>
            </a:r>
            <a:r>
              <a:rPr lang="ar-IQ" sz="2600" dirty="0" smtClean="0">
                <a:solidFill>
                  <a:schemeClr val="tx1"/>
                </a:solidFill>
              </a:rPr>
              <a:t>تشبيه.</a:t>
            </a:r>
            <a:endParaRPr lang="en-US" sz="2600" dirty="0">
              <a:solidFill>
                <a:schemeClr val="tx1"/>
              </a:solidFill>
            </a:endParaRPr>
          </a:p>
        </p:txBody>
      </p:sp>
    </p:spTree>
    <p:extLst>
      <p:ext uri="{BB962C8B-B14F-4D97-AF65-F5344CB8AC3E}">
        <p14:creationId xmlns:p14="http://schemas.microsoft.com/office/powerpoint/2010/main" val="4000161102"/>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mmm\New folder (5)\خلفيات بوربوينت 2019 HD ناعمة وهادئة بدون حقوق _ مصراوى الشامل_files\15-2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ounded Rectangle 1"/>
          <p:cNvSpPr/>
          <p:nvPr/>
        </p:nvSpPr>
        <p:spPr>
          <a:xfrm>
            <a:off x="1309152" y="1535088"/>
            <a:ext cx="6480720" cy="9144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600" b="1" dirty="0">
                <a:solidFill>
                  <a:schemeClr val="tx1"/>
                </a:solidFill>
              </a:rPr>
              <a:t>الجزء الاول </a:t>
            </a:r>
            <a:r>
              <a:rPr lang="ar-IQ" sz="2600" b="1" dirty="0">
                <a:solidFill>
                  <a:srgbClr val="FF0000"/>
                </a:solidFill>
              </a:rPr>
              <a:t>( الغزلي</a:t>
            </a:r>
            <a:r>
              <a:rPr lang="ar-IQ" sz="2600" dirty="0">
                <a:solidFill>
                  <a:srgbClr val="FF0000"/>
                </a:solidFill>
              </a:rPr>
              <a:t>)</a:t>
            </a:r>
            <a:r>
              <a:rPr lang="ar-IQ" sz="2600" b="1" dirty="0">
                <a:solidFill>
                  <a:schemeClr val="tx1"/>
                </a:solidFill>
              </a:rPr>
              <a:t>: البيت الاول والثاني والثالث</a:t>
            </a:r>
            <a:endParaRPr lang="ar-IQ" sz="2600" dirty="0">
              <a:solidFill>
                <a:schemeClr val="tx1"/>
              </a:solidFill>
            </a:endParaRPr>
          </a:p>
        </p:txBody>
      </p:sp>
      <p:sp>
        <p:nvSpPr>
          <p:cNvPr id="4" name="Rounded Rectangle 3"/>
          <p:cNvSpPr/>
          <p:nvPr/>
        </p:nvSpPr>
        <p:spPr>
          <a:xfrm>
            <a:off x="1608428" y="2781360"/>
            <a:ext cx="5882168" cy="9144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sz="2600" b="1" dirty="0">
                <a:solidFill>
                  <a:schemeClr val="tx1"/>
                </a:solidFill>
              </a:rPr>
              <a:t>الجزء الثاني: (</a:t>
            </a:r>
            <a:r>
              <a:rPr lang="ar-IQ" sz="2600" b="1" dirty="0">
                <a:solidFill>
                  <a:srgbClr val="FF0000"/>
                </a:solidFill>
              </a:rPr>
              <a:t>المعاناة</a:t>
            </a:r>
            <a:r>
              <a:rPr lang="ar-IQ" sz="2600" b="1" dirty="0">
                <a:solidFill>
                  <a:schemeClr val="tx1"/>
                </a:solidFill>
              </a:rPr>
              <a:t>) الرابع والخامس والسادس </a:t>
            </a:r>
            <a:endParaRPr lang="en-US" sz="2600" dirty="0">
              <a:solidFill>
                <a:schemeClr val="tx1"/>
              </a:solidFill>
            </a:endParaRPr>
          </a:p>
        </p:txBody>
      </p:sp>
      <p:sp>
        <p:nvSpPr>
          <p:cNvPr id="5" name="Rounded Rectangle 4"/>
          <p:cNvSpPr/>
          <p:nvPr/>
        </p:nvSpPr>
        <p:spPr>
          <a:xfrm>
            <a:off x="1885216" y="4267944"/>
            <a:ext cx="5328592" cy="9144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sz="2600" b="1" dirty="0">
                <a:solidFill>
                  <a:schemeClr val="tx1"/>
                </a:solidFill>
              </a:rPr>
              <a:t>الجزء الثالث: (</a:t>
            </a:r>
            <a:r>
              <a:rPr lang="ar-IQ" sz="2600" b="1" dirty="0">
                <a:solidFill>
                  <a:srgbClr val="FF0000"/>
                </a:solidFill>
              </a:rPr>
              <a:t>المدح</a:t>
            </a:r>
            <a:r>
              <a:rPr lang="ar-IQ" sz="2600" b="1" dirty="0">
                <a:solidFill>
                  <a:schemeClr val="tx1"/>
                </a:solidFill>
              </a:rPr>
              <a:t>) البيت السابع والثامن والتاسع</a:t>
            </a:r>
            <a:endParaRPr lang="en-US" sz="2600" dirty="0">
              <a:solidFill>
                <a:schemeClr val="tx1"/>
              </a:solidFill>
            </a:endParaRPr>
          </a:p>
        </p:txBody>
      </p:sp>
      <p:sp>
        <p:nvSpPr>
          <p:cNvPr id="6" name="Rounded Rectangle 5"/>
          <p:cNvSpPr/>
          <p:nvPr/>
        </p:nvSpPr>
        <p:spPr>
          <a:xfrm>
            <a:off x="2267744" y="5589240"/>
            <a:ext cx="4176464" cy="9144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600" b="1" dirty="0">
                <a:solidFill>
                  <a:schemeClr val="tx1"/>
                </a:solidFill>
              </a:rPr>
              <a:t>(</a:t>
            </a:r>
            <a:r>
              <a:rPr lang="ar-IQ" sz="2600" b="1" dirty="0">
                <a:solidFill>
                  <a:srgbClr val="FF0000"/>
                </a:solidFill>
              </a:rPr>
              <a:t>تتمة المدح</a:t>
            </a:r>
            <a:r>
              <a:rPr lang="ar-IQ" sz="2600" b="1" dirty="0">
                <a:solidFill>
                  <a:schemeClr val="tx1"/>
                </a:solidFill>
              </a:rPr>
              <a:t>) وهي ما تبقى من الابيات إلى نهاية القصيدة </a:t>
            </a:r>
            <a:endParaRPr lang="ar-IQ" sz="2600" dirty="0">
              <a:solidFill>
                <a:schemeClr val="tx1"/>
              </a:solidFill>
            </a:endParaRPr>
          </a:p>
        </p:txBody>
      </p:sp>
      <p:sp>
        <p:nvSpPr>
          <p:cNvPr id="7" name="Rounded Rectangle 6"/>
          <p:cNvSpPr/>
          <p:nvPr/>
        </p:nvSpPr>
        <p:spPr>
          <a:xfrm>
            <a:off x="2267744" y="260296"/>
            <a:ext cx="4946064" cy="9144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IQ" sz="2800" b="1" dirty="0">
                <a:solidFill>
                  <a:srgbClr val="FF0000"/>
                </a:solidFill>
              </a:rPr>
              <a:t>وتتكون القصيدة من ثلاثة أجزاء رئيسة:</a:t>
            </a:r>
          </a:p>
        </p:txBody>
      </p:sp>
    </p:spTree>
    <p:extLst>
      <p:ext uri="{BB962C8B-B14F-4D97-AF65-F5344CB8AC3E}">
        <p14:creationId xmlns:p14="http://schemas.microsoft.com/office/powerpoint/2010/main" val="4000161102"/>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mmm\New folder (5)\خلفيات بوربوينت 2019 HD ناعمة وهادئة بدون حقوق _ مصراوى الشامل_files\15-2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ounded Rectangle 1"/>
          <p:cNvSpPr/>
          <p:nvPr/>
        </p:nvSpPr>
        <p:spPr>
          <a:xfrm>
            <a:off x="683568" y="116632"/>
            <a:ext cx="7848872" cy="1296144"/>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200" b="1" dirty="0" smtClean="0">
                <a:solidFill>
                  <a:srgbClr val="7030A0"/>
                </a:solidFill>
              </a:rPr>
              <a:t>المادة </a:t>
            </a:r>
            <a:r>
              <a:rPr lang="ar-IQ" sz="2200" b="1" dirty="0">
                <a:solidFill>
                  <a:srgbClr val="7030A0"/>
                </a:solidFill>
              </a:rPr>
              <a:t>: (اللغة العربية)                           </a:t>
            </a:r>
            <a:r>
              <a:rPr lang="ar-IQ" sz="2200" b="1" dirty="0" smtClean="0">
                <a:solidFill>
                  <a:srgbClr val="7030A0"/>
                </a:solidFill>
              </a:rPr>
              <a:t>كلية </a:t>
            </a:r>
            <a:r>
              <a:rPr lang="ar-IQ" sz="2200" b="1" dirty="0">
                <a:solidFill>
                  <a:srgbClr val="7030A0"/>
                </a:solidFill>
              </a:rPr>
              <a:t>الهندسة/ قسم الميكانيك</a:t>
            </a:r>
            <a:br>
              <a:rPr lang="ar-IQ" sz="2200" b="1" dirty="0">
                <a:solidFill>
                  <a:srgbClr val="7030A0"/>
                </a:solidFill>
              </a:rPr>
            </a:br>
            <a:r>
              <a:rPr lang="ar-IQ" sz="2200" b="1" dirty="0">
                <a:solidFill>
                  <a:srgbClr val="7030A0"/>
                </a:solidFill>
              </a:rPr>
              <a:t> الفصل الثاني</a:t>
            </a:r>
            <a:br>
              <a:rPr lang="ar-IQ" sz="2200" b="1" dirty="0">
                <a:solidFill>
                  <a:srgbClr val="7030A0"/>
                </a:solidFill>
              </a:rPr>
            </a:br>
            <a:r>
              <a:rPr lang="ar-IQ" sz="2200" b="1" dirty="0">
                <a:solidFill>
                  <a:srgbClr val="7030A0"/>
                </a:solidFill>
              </a:rPr>
              <a:t>       </a:t>
            </a:r>
            <a:r>
              <a:rPr lang="ar-IQ" sz="2200" b="1" u="sng" dirty="0">
                <a:solidFill>
                  <a:srgbClr val="0070C0"/>
                </a:solidFill>
              </a:rPr>
              <a:t>المحاضرة </a:t>
            </a:r>
            <a:r>
              <a:rPr lang="ar-IQ" sz="2200" b="1" u="sng" dirty="0" smtClean="0">
                <a:solidFill>
                  <a:srgbClr val="0070C0"/>
                </a:solidFill>
              </a:rPr>
              <a:t>السادسة: </a:t>
            </a:r>
            <a:r>
              <a:rPr lang="ar-IQ" sz="2200" b="1" u="sng" dirty="0" smtClean="0">
                <a:solidFill>
                  <a:srgbClr val="FF0000"/>
                </a:solidFill>
              </a:rPr>
              <a:t>الشعر في العصر الإسلامي</a:t>
            </a:r>
            <a:endParaRPr lang="ar-IQ" sz="2200" b="1" dirty="0">
              <a:solidFill>
                <a:srgbClr val="FF0000"/>
              </a:solidFill>
            </a:endParaRPr>
          </a:p>
        </p:txBody>
      </p:sp>
      <p:sp>
        <p:nvSpPr>
          <p:cNvPr id="4" name="Rounded Rectangle 3"/>
          <p:cNvSpPr/>
          <p:nvPr/>
        </p:nvSpPr>
        <p:spPr>
          <a:xfrm>
            <a:off x="179512" y="1700808"/>
            <a:ext cx="8784976" cy="4968552"/>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sz="2800" b="1" u="sng" dirty="0" smtClean="0">
                <a:solidFill>
                  <a:srgbClr val="FF0000"/>
                </a:solidFill>
              </a:rPr>
              <a:t>توطئة</a:t>
            </a:r>
          </a:p>
          <a:p>
            <a:pPr algn="just"/>
            <a:r>
              <a:rPr lang="ar-IQ" sz="2800" dirty="0" smtClean="0">
                <a:solidFill>
                  <a:schemeClr val="tx1"/>
                </a:solidFill>
              </a:rPr>
              <a:t>يُطلق </a:t>
            </a:r>
            <a:r>
              <a:rPr lang="ar-IQ" sz="2800" dirty="0">
                <a:solidFill>
                  <a:schemeClr val="tx1"/>
                </a:solidFill>
              </a:rPr>
              <a:t>على عصر الرسول </a:t>
            </a:r>
            <a:r>
              <a:rPr lang="ar-IQ" sz="2800" dirty="0" smtClean="0">
                <a:solidFill>
                  <a:schemeClr val="tx1"/>
                </a:solidFill>
              </a:rPr>
              <a:t>صلى الله عليه وآله وسلم وعصر </a:t>
            </a:r>
            <a:r>
              <a:rPr lang="ar-IQ" sz="2800" dirty="0">
                <a:solidFill>
                  <a:schemeClr val="tx1"/>
                </a:solidFill>
              </a:rPr>
              <a:t>الخلفاء الراشدين، وعصر بني أمية بالعصر الإسلاميّ، وقد أرّخ الدارسون زمنه منذ بداية ظهور الدين الإسلامي وانتشاره وحتى نهاية خلافة بني أميّة عام 132 للهجرة، وقد شهد هذا العصر الكثير من التغيرات والتطورات من جميع النواحي السياسيّة، والدينيّة، والأدبيّة. </a:t>
            </a:r>
            <a:r>
              <a:rPr lang="en-US" sz="2800" dirty="0">
                <a:solidFill>
                  <a:schemeClr val="tx1"/>
                </a:solidFill>
              </a:rPr>
              <a:t/>
            </a:r>
            <a:br>
              <a:rPr lang="en-US" sz="2800" dirty="0">
                <a:solidFill>
                  <a:schemeClr val="tx1"/>
                </a:solidFill>
              </a:rPr>
            </a:br>
            <a:r>
              <a:rPr lang="en-US" sz="2800" dirty="0">
                <a:solidFill>
                  <a:schemeClr val="tx1"/>
                </a:solidFill>
              </a:rPr>
              <a:t/>
            </a:r>
            <a:br>
              <a:rPr lang="en-US" sz="2800" dirty="0">
                <a:solidFill>
                  <a:schemeClr val="tx1"/>
                </a:solidFill>
              </a:rPr>
            </a:br>
            <a:endParaRPr lang="ar-IQ" sz="2800" dirty="0">
              <a:solidFill>
                <a:schemeClr val="tx1"/>
              </a:solidFill>
            </a:endParaRPr>
          </a:p>
        </p:txBody>
      </p:sp>
    </p:spTree>
    <p:extLst>
      <p:ext uri="{BB962C8B-B14F-4D97-AF65-F5344CB8AC3E}">
        <p14:creationId xmlns:p14="http://schemas.microsoft.com/office/powerpoint/2010/main" val="4000161102"/>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mmm\New folder (5)\خلفيات بوربوينت 2019 HD ناعمة وهادئة بدون حقوق _ مصراوى الشامل_files\15-2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a:xfrm>
            <a:off x="395536" y="282352"/>
            <a:ext cx="8064896" cy="1202432"/>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000" b="1" dirty="0">
                <a:solidFill>
                  <a:srgbClr val="FF0000"/>
                </a:solidFill>
              </a:rPr>
              <a:t>خصائص الشعر في العصر </a:t>
            </a:r>
            <a:r>
              <a:rPr lang="ar-IQ" sz="3000" b="1" dirty="0" smtClean="0">
                <a:solidFill>
                  <a:srgbClr val="FF0000"/>
                </a:solidFill>
              </a:rPr>
              <a:t>الإسلامي</a:t>
            </a:r>
            <a:endParaRPr lang="ar-IQ" sz="3000" b="1" dirty="0">
              <a:solidFill>
                <a:srgbClr val="FF0000"/>
              </a:solidFill>
            </a:endParaRPr>
          </a:p>
        </p:txBody>
      </p:sp>
      <p:sp>
        <p:nvSpPr>
          <p:cNvPr id="5" name="Rounded Rectangle 4"/>
          <p:cNvSpPr/>
          <p:nvPr/>
        </p:nvSpPr>
        <p:spPr>
          <a:xfrm>
            <a:off x="251520" y="1772816"/>
            <a:ext cx="8208912" cy="468052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sz="2800" b="1" u="sng" dirty="0" smtClean="0">
              <a:solidFill>
                <a:srgbClr val="FF0000"/>
              </a:solidFill>
            </a:endParaRPr>
          </a:p>
          <a:p>
            <a:pPr algn="ctr"/>
            <a:r>
              <a:rPr lang="ar-IQ" sz="2800" b="1" u="sng" dirty="0" smtClean="0">
                <a:solidFill>
                  <a:srgbClr val="FF0000"/>
                </a:solidFill>
              </a:rPr>
              <a:t>الأغراض </a:t>
            </a:r>
            <a:r>
              <a:rPr lang="ar-IQ" sz="2800" b="1" u="sng" dirty="0">
                <a:solidFill>
                  <a:srgbClr val="FF0000"/>
                </a:solidFill>
              </a:rPr>
              <a:t>الشعريّة والموضوعات </a:t>
            </a:r>
          </a:p>
          <a:p>
            <a:pPr algn="ctr"/>
            <a:endParaRPr lang="ar-IQ" sz="2800" dirty="0" smtClean="0">
              <a:solidFill>
                <a:schemeClr val="tx1"/>
              </a:solidFill>
            </a:endParaRPr>
          </a:p>
          <a:p>
            <a:pPr algn="just"/>
            <a:r>
              <a:rPr lang="ar-IQ" sz="2800" dirty="0" smtClean="0">
                <a:solidFill>
                  <a:schemeClr val="tx1"/>
                </a:solidFill>
              </a:rPr>
              <a:t>هجر </a:t>
            </a:r>
            <a:r>
              <a:rPr lang="ar-IQ" sz="2800" dirty="0">
                <a:solidFill>
                  <a:schemeClr val="tx1"/>
                </a:solidFill>
              </a:rPr>
              <a:t>الشعراء معظم الأغراض الشعريّة التي تتنافى مع تعاليم الإسلام كالغزل الفاحش، ووصف مجالس اللهو والخمر، والفخر بالباطل، والمدح المنافق والكاذب، وظهرت أغراض جديدة تتماشى مع أهداف الشريعة الإسلاميّة ومنها: الدعوة إلى الدين الجديد، والإشادة به، ومدح الرسول </a:t>
            </a:r>
            <a:r>
              <a:rPr lang="ar-IQ" sz="2800" dirty="0">
                <a:solidFill>
                  <a:schemeClr val="tx1"/>
                </a:solidFill>
              </a:rPr>
              <a:t>الرسول صلى الله عليه وآله وسلم </a:t>
            </a:r>
            <a:r>
              <a:rPr lang="ar-IQ" sz="2800" dirty="0" smtClean="0">
                <a:solidFill>
                  <a:schemeClr val="tx1"/>
                </a:solidFill>
              </a:rPr>
              <a:t>، </a:t>
            </a:r>
            <a:r>
              <a:rPr lang="ar-IQ" sz="2800" dirty="0">
                <a:solidFill>
                  <a:schemeClr val="tx1"/>
                </a:solidFill>
              </a:rPr>
              <a:t>وتهديد الأعداء، بالإضافة إلى حث الناس على نصرة ورفع راية هذا الدين الحنيف.</a:t>
            </a:r>
            <a:r>
              <a:rPr lang="ar-IQ" sz="2800" dirty="0">
                <a:solidFill>
                  <a:schemeClr val="tx1"/>
                </a:solidFill>
              </a:rPr>
              <a:t/>
            </a:r>
            <a:br>
              <a:rPr lang="ar-IQ" sz="2800" dirty="0">
                <a:solidFill>
                  <a:schemeClr val="tx1"/>
                </a:solidFill>
              </a:rPr>
            </a:br>
            <a:r>
              <a:rPr lang="ar-IQ" sz="2800" dirty="0">
                <a:solidFill>
                  <a:schemeClr val="tx1"/>
                </a:solidFill>
              </a:rPr>
              <a:t/>
            </a:r>
            <a:br>
              <a:rPr lang="ar-IQ" sz="2800" dirty="0">
                <a:solidFill>
                  <a:schemeClr val="tx1"/>
                </a:solidFill>
              </a:rPr>
            </a:br>
            <a:endParaRPr lang="ar-IQ" sz="2800" dirty="0">
              <a:solidFill>
                <a:schemeClr val="tx1"/>
              </a:solidFill>
            </a:endParaRPr>
          </a:p>
        </p:txBody>
      </p:sp>
    </p:spTree>
    <p:extLst>
      <p:ext uri="{BB962C8B-B14F-4D97-AF65-F5344CB8AC3E}">
        <p14:creationId xmlns:p14="http://schemas.microsoft.com/office/powerpoint/2010/main" val="559030149"/>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mmm\New folder (5)\خلفيات بوربوينت 2019 HD ناعمة وهادئة بدون حقوق _ مصراوى الشامل_files\15-2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ounded Rectangle 1"/>
          <p:cNvSpPr/>
          <p:nvPr/>
        </p:nvSpPr>
        <p:spPr>
          <a:xfrm>
            <a:off x="107504" y="188640"/>
            <a:ext cx="8784976" cy="1872208"/>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sz="2800" b="1" u="sng" dirty="0" smtClean="0">
              <a:solidFill>
                <a:srgbClr val="FF0000"/>
              </a:solidFill>
            </a:endParaRPr>
          </a:p>
          <a:p>
            <a:pPr algn="ctr"/>
            <a:endParaRPr lang="ar-IQ" sz="2800" b="1" u="sng" dirty="0" smtClean="0">
              <a:solidFill>
                <a:srgbClr val="FF0000"/>
              </a:solidFill>
            </a:endParaRPr>
          </a:p>
          <a:p>
            <a:pPr algn="ctr"/>
            <a:r>
              <a:rPr lang="ar-IQ" sz="2800" b="1" u="sng" dirty="0" smtClean="0">
                <a:solidFill>
                  <a:srgbClr val="FF0000"/>
                </a:solidFill>
              </a:rPr>
              <a:t>المعاني والأفكار</a:t>
            </a:r>
          </a:p>
          <a:p>
            <a:pPr algn="just"/>
            <a:r>
              <a:rPr lang="ar-IQ" sz="2800" dirty="0" smtClean="0">
                <a:solidFill>
                  <a:schemeClr val="tx1"/>
                </a:solidFill>
              </a:rPr>
              <a:t> تميزت </a:t>
            </a:r>
            <a:r>
              <a:rPr lang="ar-IQ" sz="2800" dirty="0">
                <a:solidFill>
                  <a:schemeClr val="tx1"/>
                </a:solidFill>
              </a:rPr>
              <a:t>معاني الشعر في العصر الإسلامي بدعوتها إلى المثل العليا، والأخلاق الحسنة والحميدة، والابتعاد عن المدح المزيف والمبالغ فيه، وقد اكتسبت هذه المعاني بفضل الإسلام إشراقاً واتساعاً وعمقاً كبيراً.</a:t>
            </a:r>
            <a:br>
              <a:rPr lang="ar-IQ" sz="2800" dirty="0">
                <a:solidFill>
                  <a:schemeClr val="tx1"/>
                </a:solidFill>
              </a:rPr>
            </a:br>
            <a:r>
              <a:rPr lang="ar-IQ" sz="2800" dirty="0">
                <a:solidFill>
                  <a:schemeClr val="tx1"/>
                </a:solidFill>
              </a:rPr>
              <a:t/>
            </a:r>
            <a:br>
              <a:rPr lang="ar-IQ" sz="2800" dirty="0">
                <a:solidFill>
                  <a:schemeClr val="tx1"/>
                </a:solidFill>
              </a:rPr>
            </a:br>
            <a:endParaRPr lang="ar-IQ" sz="2800" dirty="0">
              <a:solidFill>
                <a:schemeClr val="tx1"/>
              </a:solidFill>
            </a:endParaRPr>
          </a:p>
        </p:txBody>
      </p:sp>
      <p:sp>
        <p:nvSpPr>
          <p:cNvPr id="5" name="Rounded Rectangle 4"/>
          <p:cNvSpPr/>
          <p:nvPr/>
        </p:nvSpPr>
        <p:spPr>
          <a:xfrm>
            <a:off x="107504" y="2204864"/>
            <a:ext cx="8784976" cy="216024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sz="2800" dirty="0" smtClean="0">
              <a:solidFill>
                <a:schemeClr val="tx1"/>
              </a:solidFill>
            </a:endParaRPr>
          </a:p>
          <a:p>
            <a:pPr algn="ctr"/>
            <a:endParaRPr lang="ar-IQ" sz="2800" b="1" u="sng" dirty="0" smtClean="0">
              <a:solidFill>
                <a:srgbClr val="FF0000"/>
              </a:solidFill>
            </a:endParaRPr>
          </a:p>
          <a:p>
            <a:pPr algn="ctr"/>
            <a:r>
              <a:rPr lang="ar-IQ" sz="2800" b="1" u="sng" dirty="0" smtClean="0">
                <a:solidFill>
                  <a:srgbClr val="FF0000"/>
                </a:solidFill>
              </a:rPr>
              <a:t>الألفاظ </a:t>
            </a:r>
            <a:r>
              <a:rPr lang="ar-IQ" sz="2800" b="1" u="sng" dirty="0">
                <a:solidFill>
                  <a:srgbClr val="FF0000"/>
                </a:solidFill>
              </a:rPr>
              <a:t>والعبارات </a:t>
            </a:r>
            <a:endParaRPr lang="ar-IQ" sz="2800" b="1" u="sng" dirty="0" smtClean="0">
              <a:solidFill>
                <a:srgbClr val="FF0000"/>
              </a:solidFill>
            </a:endParaRPr>
          </a:p>
          <a:p>
            <a:pPr algn="just"/>
            <a:r>
              <a:rPr lang="ar-IQ" sz="2800" dirty="0" smtClean="0">
                <a:solidFill>
                  <a:schemeClr val="tx1"/>
                </a:solidFill>
              </a:rPr>
              <a:t>    أثرت </a:t>
            </a:r>
            <a:r>
              <a:rPr lang="ar-IQ" sz="2800" dirty="0">
                <a:solidFill>
                  <a:schemeClr val="tx1"/>
                </a:solidFill>
              </a:rPr>
              <a:t>الآيات القرآنيّة الشعر العربي بالكثير من الألفاظ والكلمات الجديدة، فشاعت ألفاظ مختلفة ومتنوعة، كما رقّت الألفاظ التي استعملها شعراء الحضر خاصة، وأصبحت تراكيبهم وأساليبهم أكثر </a:t>
            </a:r>
            <a:r>
              <a:rPr lang="ar-IQ" sz="2800" dirty="0" smtClean="0">
                <a:solidFill>
                  <a:schemeClr val="tx1"/>
                </a:solidFill>
              </a:rPr>
              <a:t>عذوبة وسلاسة</a:t>
            </a:r>
            <a:r>
              <a:rPr lang="ar-IQ" sz="2800" dirty="0">
                <a:solidFill>
                  <a:schemeClr val="tx1"/>
                </a:solidFill>
              </a:rPr>
              <a:t>.</a:t>
            </a:r>
            <a:r>
              <a:rPr lang="ar-IQ" sz="2800" dirty="0">
                <a:solidFill>
                  <a:schemeClr val="tx1"/>
                </a:solidFill>
              </a:rPr>
              <a:t/>
            </a:r>
            <a:br>
              <a:rPr lang="ar-IQ" sz="2800" dirty="0">
                <a:solidFill>
                  <a:schemeClr val="tx1"/>
                </a:solidFill>
              </a:rPr>
            </a:br>
            <a:r>
              <a:rPr lang="ar-IQ" sz="2800" dirty="0">
                <a:solidFill>
                  <a:schemeClr val="tx1"/>
                </a:solidFill>
              </a:rPr>
              <a:t/>
            </a:r>
            <a:br>
              <a:rPr lang="ar-IQ" sz="2800" dirty="0">
                <a:solidFill>
                  <a:schemeClr val="tx1"/>
                </a:solidFill>
              </a:rPr>
            </a:br>
            <a:endParaRPr lang="ar-IQ" sz="2800" dirty="0">
              <a:solidFill>
                <a:schemeClr val="tx1"/>
              </a:solidFill>
            </a:endParaRPr>
          </a:p>
        </p:txBody>
      </p:sp>
      <p:sp>
        <p:nvSpPr>
          <p:cNvPr id="6" name="Rounded Rectangle 5"/>
          <p:cNvSpPr/>
          <p:nvPr/>
        </p:nvSpPr>
        <p:spPr>
          <a:xfrm>
            <a:off x="107504" y="4581128"/>
            <a:ext cx="8784976" cy="216024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sz="2800" dirty="0" smtClean="0">
              <a:solidFill>
                <a:schemeClr val="tx1"/>
              </a:solidFill>
            </a:endParaRPr>
          </a:p>
          <a:p>
            <a:pPr algn="ctr"/>
            <a:r>
              <a:rPr lang="ar-IQ" sz="2800" b="1" u="sng" dirty="0" smtClean="0">
                <a:solidFill>
                  <a:srgbClr val="FF0000"/>
                </a:solidFill>
              </a:rPr>
              <a:t>الصور </a:t>
            </a:r>
            <a:r>
              <a:rPr lang="ar-IQ" sz="2800" b="1" u="sng" dirty="0">
                <a:solidFill>
                  <a:srgbClr val="FF0000"/>
                </a:solidFill>
              </a:rPr>
              <a:t>الفنيّة والخيال </a:t>
            </a:r>
            <a:endParaRPr lang="ar-IQ" sz="2800" b="1" u="sng" dirty="0" smtClean="0">
              <a:solidFill>
                <a:srgbClr val="FF0000"/>
              </a:solidFill>
            </a:endParaRPr>
          </a:p>
          <a:p>
            <a:pPr algn="just"/>
            <a:r>
              <a:rPr lang="ar-IQ" sz="2800" dirty="0" smtClean="0">
                <a:solidFill>
                  <a:schemeClr val="tx1"/>
                </a:solidFill>
              </a:rPr>
              <a:t>بقي </a:t>
            </a:r>
            <a:r>
              <a:rPr lang="ar-IQ" sz="2800" dirty="0">
                <a:solidFill>
                  <a:schemeClr val="tx1"/>
                </a:solidFill>
              </a:rPr>
              <a:t>الشعراء متأثرين بالصور الفنيّة التي شاعت في العصر العباسي، لكنّ الكثير منهم أخذوا من الصور والبيان القرآنيّ، واقتبسوا من نوره الصور التي تتصف بالعذوبة والجمال.</a:t>
            </a:r>
            <a:br>
              <a:rPr lang="ar-IQ" sz="2800" dirty="0">
                <a:solidFill>
                  <a:schemeClr val="tx1"/>
                </a:solidFill>
              </a:rPr>
            </a:br>
            <a:r>
              <a:rPr lang="ar-IQ" sz="2800" dirty="0">
                <a:solidFill>
                  <a:schemeClr val="tx1"/>
                </a:solidFill>
              </a:rPr>
              <a:t/>
            </a:r>
            <a:br>
              <a:rPr lang="ar-IQ" sz="2800" dirty="0">
                <a:solidFill>
                  <a:schemeClr val="tx1"/>
                </a:solidFill>
              </a:rPr>
            </a:br>
            <a:endParaRPr lang="ar-IQ" sz="2800" dirty="0">
              <a:solidFill>
                <a:schemeClr val="tx1"/>
              </a:solidFill>
            </a:endParaRPr>
          </a:p>
        </p:txBody>
      </p:sp>
    </p:spTree>
    <p:extLst>
      <p:ext uri="{BB962C8B-B14F-4D97-AF65-F5344CB8AC3E}">
        <p14:creationId xmlns:p14="http://schemas.microsoft.com/office/powerpoint/2010/main" val="4000161102"/>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mmm\New folder (5)\خلفيات بوربوينت 2019 HD ناعمة وهادئة بدون حقوق _ مصراوى الشامل_files\15-2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ounded Rectangle 1"/>
          <p:cNvSpPr/>
          <p:nvPr/>
        </p:nvSpPr>
        <p:spPr>
          <a:xfrm>
            <a:off x="611560" y="1268760"/>
            <a:ext cx="8208912" cy="216024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IQ" sz="2800" dirty="0" smtClean="0">
                <a:solidFill>
                  <a:schemeClr val="tx1"/>
                </a:solidFill>
              </a:rPr>
              <a:t>هو </a:t>
            </a:r>
            <a:r>
              <a:rPr lang="ar-IQ" sz="2800" dirty="0">
                <a:solidFill>
                  <a:schemeClr val="tx1"/>
                </a:solidFill>
              </a:rPr>
              <a:t>كعب بن زهير، أبوه زهير بن أبي سلمى الشاعر الجاهلي الكبير الذي كان شعره موضع التقدير في عصره وما بعد عصره، وكان الخليفة عمر بن الخطاب </a:t>
            </a:r>
            <a:r>
              <a:rPr lang="ar-IQ" sz="2800" dirty="0" smtClean="0">
                <a:solidFill>
                  <a:schemeClr val="tx1"/>
                </a:solidFill>
              </a:rPr>
              <a:t>لا </a:t>
            </a:r>
            <a:r>
              <a:rPr lang="ar-IQ" sz="2800" dirty="0">
                <a:solidFill>
                  <a:schemeClr val="tx1"/>
                </a:solidFill>
              </a:rPr>
              <a:t>يقدم شاعرا على زهير، وكان يقول: اشعر الناس الذي يقول: ومن ومن ومن، مشيرا بذلك إلى مجموعة من الحكم في معلقة زهير المشهورة:</a:t>
            </a:r>
            <a:endParaRPr lang="en-US" sz="2800" dirty="0">
              <a:solidFill>
                <a:schemeClr val="tx1"/>
              </a:solidFill>
            </a:endParaRPr>
          </a:p>
        </p:txBody>
      </p:sp>
      <p:sp>
        <p:nvSpPr>
          <p:cNvPr id="6" name="Rounded Rectangle 5"/>
          <p:cNvSpPr/>
          <p:nvPr/>
        </p:nvSpPr>
        <p:spPr>
          <a:xfrm>
            <a:off x="179512" y="3645024"/>
            <a:ext cx="8856984" cy="2952328"/>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sz="2500" b="1" u="sng" dirty="0" smtClean="0">
                <a:solidFill>
                  <a:srgbClr val="FF0000"/>
                </a:solidFill>
              </a:rPr>
              <a:t>نشأته</a:t>
            </a:r>
            <a:r>
              <a:rPr lang="ar-IQ" sz="2500" dirty="0" smtClean="0">
                <a:solidFill>
                  <a:schemeClr val="tx1"/>
                </a:solidFill>
              </a:rPr>
              <a:t> </a:t>
            </a:r>
          </a:p>
          <a:p>
            <a:r>
              <a:rPr lang="ar-IQ" sz="2500" dirty="0">
                <a:solidFill>
                  <a:schemeClr val="tx1"/>
                </a:solidFill>
              </a:rPr>
              <a:t>نشأ </a:t>
            </a:r>
            <a:r>
              <a:rPr lang="ar-IQ" sz="2500" dirty="0" smtClean="0">
                <a:solidFill>
                  <a:schemeClr val="tx1"/>
                </a:solidFill>
              </a:rPr>
              <a:t>كعب </a:t>
            </a:r>
            <a:r>
              <a:rPr lang="ar-IQ" sz="2500" dirty="0">
                <a:solidFill>
                  <a:schemeClr val="tx1"/>
                </a:solidFill>
              </a:rPr>
              <a:t>في بيت عرف بالشعر والشعراء، و وسط أسرة تقرض جميعها الشعر، فنظم الشعر منذ نعومة أظافره، كما أثرت هذه النشأة في أخيه (جير) الذي أخذ الشعر أيضا عن أبيه</a:t>
            </a:r>
            <a:r>
              <a:rPr lang="en-US" sz="2500" dirty="0">
                <a:solidFill>
                  <a:schemeClr val="tx1"/>
                </a:solidFill>
              </a:rPr>
              <a:t>.</a:t>
            </a:r>
            <a:r>
              <a:rPr lang="ar-IQ" sz="2500" dirty="0">
                <a:solidFill>
                  <a:schemeClr val="tx1"/>
                </a:solidFill>
              </a:rPr>
              <a:t> إذ ورث كعب موهبة الشعر عن والده فهو شاعر موهوب أجمع النقاد والأدباء على أنه من أعظم شعراء عصره. نظم الشعر ولكن لم ينشر شعره إلاَّ بعد أن بلغ مبلغ الشاعرية والسمو فيها. </a:t>
            </a:r>
            <a:endParaRPr lang="en-US" sz="2500" dirty="0">
              <a:solidFill>
                <a:schemeClr val="tx1"/>
              </a:solidFill>
            </a:endParaRPr>
          </a:p>
        </p:txBody>
      </p:sp>
      <p:sp>
        <p:nvSpPr>
          <p:cNvPr id="7" name="Rounded Rectangle 6"/>
          <p:cNvSpPr/>
          <p:nvPr/>
        </p:nvSpPr>
        <p:spPr>
          <a:xfrm>
            <a:off x="1115616" y="188640"/>
            <a:ext cx="7128792" cy="9144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sz="2600" b="1" dirty="0">
                <a:solidFill>
                  <a:srgbClr val="FF0000"/>
                </a:solidFill>
              </a:rPr>
              <a:t>الشاعر كعب بن زهير( قصيدة البردة- حفظ وتحليل (10) ابيات )</a:t>
            </a:r>
            <a:endParaRPr lang="en-US" sz="2600" dirty="0">
              <a:solidFill>
                <a:srgbClr val="FF0000"/>
              </a:solidFill>
            </a:endParaRPr>
          </a:p>
        </p:txBody>
      </p:sp>
    </p:spTree>
    <p:extLst>
      <p:ext uri="{BB962C8B-B14F-4D97-AF65-F5344CB8AC3E}">
        <p14:creationId xmlns:p14="http://schemas.microsoft.com/office/powerpoint/2010/main" val="4000161102"/>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mmm\New folder (5)\خلفيات بوربوينت 2019 HD ناعمة وهادئة بدون حقوق _ مصراوى الشامل_files\15-2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ounded Rectangle 1"/>
          <p:cNvSpPr/>
          <p:nvPr/>
        </p:nvSpPr>
        <p:spPr>
          <a:xfrm>
            <a:off x="179512" y="332656"/>
            <a:ext cx="8712968" cy="3888432"/>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endParaRPr lang="ar-IQ" sz="2600" dirty="0" smtClean="0">
              <a:solidFill>
                <a:schemeClr val="tx1"/>
              </a:solidFill>
            </a:endParaRPr>
          </a:p>
          <a:p>
            <a:pPr algn="just"/>
            <a:endParaRPr lang="ar-IQ" sz="2600" dirty="0" smtClean="0">
              <a:solidFill>
                <a:schemeClr val="tx1"/>
              </a:solidFill>
            </a:endParaRPr>
          </a:p>
          <a:p>
            <a:pPr algn="just"/>
            <a:endParaRPr lang="ar-IQ" sz="2600" dirty="0" smtClean="0">
              <a:solidFill>
                <a:schemeClr val="tx1"/>
              </a:solidFill>
            </a:endParaRPr>
          </a:p>
          <a:p>
            <a:pPr algn="just"/>
            <a:r>
              <a:rPr lang="ar-IQ" sz="2600" b="1" u="sng" dirty="0" smtClean="0">
                <a:solidFill>
                  <a:srgbClr val="FF0000"/>
                </a:solidFill>
              </a:rPr>
              <a:t>تنظيمه للشعر</a:t>
            </a:r>
          </a:p>
          <a:p>
            <a:pPr algn="just"/>
            <a:endParaRPr lang="ar-IQ" sz="2600" b="1" u="sng" dirty="0">
              <a:solidFill>
                <a:srgbClr val="FF0000"/>
              </a:solidFill>
            </a:endParaRPr>
          </a:p>
          <a:p>
            <a:pPr algn="just"/>
            <a:r>
              <a:rPr lang="ar-IQ" sz="2600" dirty="0" smtClean="0">
                <a:solidFill>
                  <a:schemeClr val="tx1"/>
                </a:solidFill>
              </a:rPr>
              <a:t>نظم </a:t>
            </a:r>
            <a:r>
              <a:rPr lang="ar-IQ" sz="2600" dirty="0">
                <a:solidFill>
                  <a:schemeClr val="tx1"/>
                </a:solidFill>
              </a:rPr>
              <a:t>الشعر ولكن لم ينشر شعره إلاَّ بعد أن بلغ مبلغ الشاعرية والسمو فيها. ونظم الأغراض الشعرية من الفخر والمدح والهجاء والرثاء والغزل والوصف وبعض الحكم، لكن النقاد يفرقون في شعره بين اتجاهين متباينين ؛لأنّ إسلام كعب قد غير في نهج شعره وأمده بكثير من الصور، ورقق ألفاظه ومعانيه إذ كان كعب في الجاهلية يميل إلى الشدة والتقعر وخاصة في وصف الصحراء وحيواناتها، بينما بعد الإسلام نراه كما</a:t>
            </a:r>
            <a:r>
              <a:rPr lang="en-US" sz="2600" dirty="0">
                <a:solidFill>
                  <a:schemeClr val="tx1"/>
                </a:solidFill>
              </a:rPr>
              <a:t> </a:t>
            </a:r>
            <a:r>
              <a:rPr lang="ar-IQ" sz="2600" dirty="0">
                <a:solidFill>
                  <a:schemeClr val="tx1"/>
                </a:solidFill>
              </a:rPr>
              <a:t>يقول النقاد يميل إلى إرسال الحكمة و إِلى الابتعاد عن الموضوعات الجاهلية</a:t>
            </a:r>
            <a:r>
              <a:rPr lang="en-US" sz="2600" dirty="0" smtClean="0">
                <a:solidFill>
                  <a:schemeClr val="tx1"/>
                </a:solidFill>
              </a:rPr>
              <a:t>.</a:t>
            </a:r>
          </a:p>
          <a:p>
            <a:pPr algn="just"/>
            <a:endParaRPr lang="en-US" sz="2600" dirty="0">
              <a:solidFill>
                <a:schemeClr val="tx1"/>
              </a:solidFill>
            </a:endParaRPr>
          </a:p>
          <a:p>
            <a:pPr algn="just"/>
            <a:r>
              <a:rPr lang="ar-IQ" sz="2600" dirty="0">
                <a:solidFill>
                  <a:schemeClr val="tx1"/>
                </a:solidFill>
              </a:rPr>
              <a:t>   </a:t>
            </a:r>
            <a:endParaRPr lang="en-US" sz="2600" dirty="0">
              <a:solidFill>
                <a:schemeClr val="tx1"/>
              </a:solidFill>
            </a:endParaRPr>
          </a:p>
          <a:p>
            <a:pPr algn="just"/>
            <a:endParaRPr lang="ar-IQ" sz="2600" dirty="0">
              <a:solidFill>
                <a:schemeClr val="tx1"/>
              </a:solidFill>
            </a:endParaRPr>
          </a:p>
        </p:txBody>
      </p:sp>
      <p:sp>
        <p:nvSpPr>
          <p:cNvPr id="4" name="Rounded Rectangle 3"/>
          <p:cNvSpPr/>
          <p:nvPr/>
        </p:nvSpPr>
        <p:spPr>
          <a:xfrm>
            <a:off x="179512" y="4509120"/>
            <a:ext cx="8712968" cy="223224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IQ" sz="2600" b="1" u="sng" dirty="0" smtClean="0">
                <a:solidFill>
                  <a:srgbClr val="FF0000"/>
                </a:solidFill>
              </a:rPr>
              <a:t>ظهور شهرته</a:t>
            </a:r>
          </a:p>
          <a:p>
            <a:pPr algn="just"/>
            <a:endParaRPr lang="ar-IQ" sz="2600" dirty="0" smtClean="0">
              <a:solidFill>
                <a:schemeClr val="tx1"/>
              </a:solidFill>
            </a:endParaRPr>
          </a:p>
          <a:p>
            <a:pPr algn="just"/>
            <a:r>
              <a:rPr lang="ar-IQ" sz="2600" dirty="0" smtClean="0">
                <a:solidFill>
                  <a:schemeClr val="tx1"/>
                </a:solidFill>
              </a:rPr>
              <a:t>ظهرت </a:t>
            </a:r>
            <a:r>
              <a:rPr lang="ar-IQ" sz="2600" dirty="0">
                <a:solidFill>
                  <a:schemeClr val="tx1"/>
                </a:solidFill>
              </a:rPr>
              <a:t>شهرته في الإِسلام وخصوصاً عندما ألقى قصيدته التي عرفت بالبردة أمام الرسول (صلى الله عليه وعلى آله وسلم)  فجمع فيها أغراضاً فنية مختلفة. </a:t>
            </a:r>
            <a:endParaRPr lang="ar-IQ" sz="2600" dirty="0"/>
          </a:p>
        </p:txBody>
      </p:sp>
    </p:spTree>
    <p:extLst>
      <p:ext uri="{BB962C8B-B14F-4D97-AF65-F5344CB8AC3E}">
        <p14:creationId xmlns:p14="http://schemas.microsoft.com/office/powerpoint/2010/main" val="4000161102"/>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mmm\New folder (5)\خلفيات بوربوينت 2019 HD ناعمة وهادئة بدون حقوق _ مصراوى الشامل_files\15-2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a:xfrm>
            <a:off x="2771800" y="116632"/>
            <a:ext cx="4032448" cy="9144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200" b="1" dirty="0">
                <a:solidFill>
                  <a:srgbClr val="FF0000"/>
                </a:solidFill>
              </a:rPr>
              <a:t>قصيدة البردة</a:t>
            </a:r>
            <a:endParaRPr lang="en-US" sz="3200" dirty="0">
              <a:solidFill>
                <a:srgbClr val="FF0000"/>
              </a:solidFill>
            </a:endParaRPr>
          </a:p>
        </p:txBody>
      </p:sp>
      <p:sp>
        <p:nvSpPr>
          <p:cNvPr id="5" name="Rounded Rectangle 4"/>
          <p:cNvSpPr/>
          <p:nvPr/>
        </p:nvSpPr>
        <p:spPr>
          <a:xfrm>
            <a:off x="0" y="1700808"/>
            <a:ext cx="9036496" cy="403244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en-US" sz="2800" b="1" dirty="0">
                <a:solidFill>
                  <a:schemeClr val="tx1"/>
                </a:solidFill>
              </a:rPr>
              <a:t/>
            </a:r>
            <a:br>
              <a:rPr lang="en-US" sz="2800" b="1" dirty="0">
                <a:solidFill>
                  <a:schemeClr val="tx1"/>
                </a:solidFill>
              </a:rPr>
            </a:br>
            <a:r>
              <a:rPr lang="ar-SA" sz="2800" b="1" dirty="0">
                <a:solidFill>
                  <a:schemeClr val="tx1"/>
                </a:solidFill>
              </a:rPr>
              <a:t>بانَتْ سُعادُ فَقَلبي اليومَ مَتْبولُ</a:t>
            </a:r>
            <a:r>
              <a:rPr lang="en-US" sz="2800" b="1" dirty="0">
                <a:solidFill>
                  <a:schemeClr val="tx1"/>
                </a:solidFill>
              </a:rPr>
              <a:t> </a:t>
            </a:r>
            <a:r>
              <a:rPr lang="ar-SA" sz="2800" b="1" dirty="0">
                <a:solidFill>
                  <a:schemeClr val="tx1"/>
                </a:solidFill>
              </a:rPr>
              <a:t>		مُتَيَّمٌ إثْرَها لم يُفْدَ مَكْبولُ</a:t>
            </a:r>
            <a:r>
              <a:rPr lang="en-US" sz="2800" b="1" dirty="0">
                <a:solidFill>
                  <a:schemeClr val="tx1"/>
                </a:solidFill>
              </a:rPr>
              <a:t/>
            </a:r>
            <a:br>
              <a:rPr lang="en-US" sz="2800" b="1" dirty="0">
                <a:solidFill>
                  <a:schemeClr val="tx1"/>
                </a:solidFill>
              </a:rPr>
            </a:br>
            <a:r>
              <a:rPr lang="ar-SA" sz="2800" b="1" dirty="0">
                <a:solidFill>
                  <a:schemeClr val="tx1"/>
                </a:solidFill>
              </a:rPr>
              <a:t>وما سعادُ غَداةَ البيْنِ إذ رَحَلوا</a:t>
            </a:r>
            <a:r>
              <a:rPr lang="en-US" sz="2800" b="1" dirty="0">
                <a:solidFill>
                  <a:schemeClr val="tx1"/>
                </a:solidFill>
              </a:rPr>
              <a:t> </a:t>
            </a:r>
            <a:r>
              <a:rPr lang="ar-SA" sz="2800" b="1" dirty="0">
                <a:solidFill>
                  <a:schemeClr val="tx1"/>
                </a:solidFill>
              </a:rPr>
              <a:t>	</a:t>
            </a:r>
            <a:r>
              <a:rPr lang="ar-IQ" sz="2800" b="1" dirty="0" smtClean="0">
                <a:solidFill>
                  <a:schemeClr val="tx1"/>
                </a:solidFill>
              </a:rPr>
              <a:t>         </a:t>
            </a:r>
            <a:r>
              <a:rPr lang="ar-SA" sz="2800" b="1" dirty="0" smtClean="0">
                <a:solidFill>
                  <a:schemeClr val="tx1"/>
                </a:solidFill>
              </a:rPr>
              <a:t>إلاّ </a:t>
            </a:r>
            <a:r>
              <a:rPr lang="ar-SA" sz="2800" b="1" dirty="0">
                <a:solidFill>
                  <a:schemeClr val="tx1"/>
                </a:solidFill>
              </a:rPr>
              <a:t>أَغَنُّ غَضيضُ الطَّرْفِ مَكْحولُ</a:t>
            </a:r>
            <a:r>
              <a:rPr lang="en-US" sz="2800" b="1" dirty="0">
                <a:solidFill>
                  <a:schemeClr val="tx1"/>
                </a:solidFill>
              </a:rPr>
              <a:t/>
            </a:r>
            <a:br>
              <a:rPr lang="en-US" sz="2800" b="1" dirty="0">
                <a:solidFill>
                  <a:schemeClr val="tx1"/>
                </a:solidFill>
              </a:rPr>
            </a:br>
            <a:r>
              <a:rPr lang="ar-SA" sz="2800" b="1" dirty="0">
                <a:solidFill>
                  <a:schemeClr val="tx1"/>
                </a:solidFill>
              </a:rPr>
              <a:t>تَجْلو عَوارِضَ ذي ظَلْمٍ إذا ابْتَسَمَتْ</a:t>
            </a:r>
            <a:r>
              <a:rPr lang="en-US" sz="2800" b="1" dirty="0">
                <a:solidFill>
                  <a:schemeClr val="tx1"/>
                </a:solidFill>
              </a:rPr>
              <a:t> </a:t>
            </a:r>
            <a:r>
              <a:rPr lang="ar-SA" sz="2800" b="1">
                <a:solidFill>
                  <a:schemeClr val="tx1"/>
                </a:solidFill>
              </a:rPr>
              <a:t>	</a:t>
            </a:r>
            <a:r>
              <a:rPr lang="ar-SA" sz="2800" b="1" smtClean="0">
                <a:solidFill>
                  <a:schemeClr val="tx1"/>
                </a:solidFill>
              </a:rPr>
              <a:t>كأنّهُ </a:t>
            </a:r>
            <a:r>
              <a:rPr lang="ar-SA" sz="2800" b="1" dirty="0">
                <a:solidFill>
                  <a:schemeClr val="tx1"/>
                </a:solidFill>
              </a:rPr>
              <a:t>مُنْهَلٌ بالرَّاحِ مَعْلولُ</a:t>
            </a:r>
            <a:endParaRPr lang="ar-IQ" sz="2800" b="1" dirty="0">
              <a:solidFill>
                <a:schemeClr val="tx1"/>
              </a:solidFill>
            </a:endParaRPr>
          </a:p>
          <a:p>
            <a:pPr algn="ctr"/>
            <a:endParaRPr lang="ar-IQ" sz="2800" b="1" dirty="0">
              <a:solidFill>
                <a:schemeClr val="tx1"/>
              </a:solidFill>
            </a:endParaRPr>
          </a:p>
          <a:p>
            <a:pPr algn="ctr"/>
            <a:endParaRPr lang="ar-IQ" sz="2800" b="1" dirty="0" smtClean="0">
              <a:solidFill>
                <a:schemeClr val="tx1"/>
              </a:solidFill>
            </a:endParaRPr>
          </a:p>
          <a:p>
            <a:pPr algn="ctr"/>
            <a:endParaRPr lang="ar-IQ" sz="2800" dirty="0">
              <a:solidFill>
                <a:schemeClr val="tx1"/>
              </a:solidFill>
            </a:endParaRPr>
          </a:p>
        </p:txBody>
      </p:sp>
    </p:spTree>
    <p:extLst>
      <p:ext uri="{BB962C8B-B14F-4D97-AF65-F5344CB8AC3E}">
        <p14:creationId xmlns:p14="http://schemas.microsoft.com/office/powerpoint/2010/main" val="4000161102"/>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mmm\New folder (5)\خلفيات بوربوينت 2019 HD ناعمة وهادئة بدون حقوق _ مصراوى الشامل_files\15-2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ounded Rectangle 1"/>
          <p:cNvSpPr/>
          <p:nvPr/>
        </p:nvSpPr>
        <p:spPr>
          <a:xfrm>
            <a:off x="251520" y="476672"/>
            <a:ext cx="8784976" cy="5544616"/>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a:solidFill>
                  <a:schemeClr val="tx1"/>
                </a:solidFill>
              </a:rPr>
              <a:t>قالَ كُلُّ خَليلٍ كُنْتُ آمُلُهُ</a:t>
            </a:r>
            <a:r>
              <a:rPr lang="en-US" sz="2800" b="1" dirty="0">
                <a:solidFill>
                  <a:schemeClr val="tx1"/>
                </a:solidFill>
              </a:rPr>
              <a:t> </a:t>
            </a:r>
            <a:r>
              <a:rPr lang="ar-SA" sz="2800" b="1" dirty="0">
                <a:solidFill>
                  <a:schemeClr val="tx1"/>
                </a:solidFill>
              </a:rPr>
              <a:t>		</a:t>
            </a:r>
            <a:r>
              <a:rPr lang="ar-SA" sz="2800" b="1" dirty="0" smtClean="0">
                <a:solidFill>
                  <a:schemeClr val="tx1"/>
                </a:solidFill>
              </a:rPr>
              <a:t>	لا </a:t>
            </a:r>
            <a:r>
              <a:rPr lang="ar-SA" sz="2800" b="1" dirty="0">
                <a:solidFill>
                  <a:schemeClr val="tx1"/>
                </a:solidFill>
              </a:rPr>
              <a:t>أُلْفِيَنَّكَ إنّي عَنْكَ مَشْغولُ</a:t>
            </a:r>
            <a:endParaRPr lang="ar-IQ" sz="2800" dirty="0"/>
          </a:p>
          <a:p>
            <a:pPr algn="just"/>
            <a:r>
              <a:rPr lang="ar-SA" sz="2800" b="1" dirty="0" smtClean="0">
                <a:solidFill>
                  <a:schemeClr val="tx1"/>
                </a:solidFill>
              </a:rPr>
              <a:t>فَقُلْتُ </a:t>
            </a:r>
            <a:r>
              <a:rPr lang="ar-SA" sz="2800" b="1" dirty="0">
                <a:solidFill>
                  <a:schemeClr val="tx1"/>
                </a:solidFill>
              </a:rPr>
              <a:t>خَلُّوا طَريقي لا أبا لَكُمُ</a:t>
            </a:r>
            <a:r>
              <a:rPr lang="en-US" sz="2800" b="1" dirty="0">
                <a:solidFill>
                  <a:schemeClr val="tx1"/>
                </a:solidFill>
              </a:rPr>
              <a:t> </a:t>
            </a:r>
            <a:r>
              <a:rPr lang="ar-SA" sz="2800" b="1" dirty="0">
                <a:solidFill>
                  <a:schemeClr val="tx1"/>
                </a:solidFill>
              </a:rPr>
              <a:t>		فكلُّ ما قَدَّرَ الرَّحْمنُ مَفْعولُ</a:t>
            </a:r>
            <a:r>
              <a:rPr lang="en-US" sz="2800" b="1" dirty="0">
                <a:solidFill>
                  <a:schemeClr val="tx1"/>
                </a:solidFill>
              </a:rPr>
              <a:t/>
            </a:r>
            <a:br>
              <a:rPr lang="en-US" sz="2800" b="1" dirty="0">
                <a:solidFill>
                  <a:schemeClr val="tx1"/>
                </a:solidFill>
              </a:rPr>
            </a:br>
            <a:r>
              <a:rPr lang="ar-SA" sz="2800" b="1" dirty="0">
                <a:solidFill>
                  <a:schemeClr val="tx1"/>
                </a:solidFill>
              </a:rPr>
              <a:t>كلُّ ابنِ أُنْثى وإنْ طالَتْ سَلامَتُهُ</a:t>
            </a:r>
            <a:r>
              <a:rPr lang="en-US" sz="2800" b="1" dirty="0">
                <a:solidFill>
                  <a:schemeClr val="tx1"/>
                </a:solidFill>
              </a:rPr>
              <a:t> </a:t>
            </a:r>
            <a:r>
              <a:rPr lang="ar-SA" sz="2800" b="1" dirty="0">
                <a:solidFill>
                  <a:schemeClr val="tx1"/>
                </a:solidFill>
              </a:rPr>
              <a:t>		يوماً على آلَةٍ حَدْباءَ مَحْمولُ</a:t>
            </a:r>
            <a:r>
              <a:rPr lang="en-US" sz="2800" b="1" dirty="0">
                <a:solidFill>
                  <a:schemeClr val="tx1"/>
                </a:solidFill>
              </a:rPr>
              <a:t/>
            </a:r>
            <a:br>
              <a:rPr lang="en-US" sz="2800" b="1" dirty="0">
                <a:solidFill>
                  <a:schemeClr val="tx1"/>
                </a:solidFill>
              </a:rPr>
            </a:br>
            <a:r>
              <a:rPr lang="ar-SA" sz="2800" b="1" dirty="0">
                <a:solidFill>
                  <a:schemeClr val="tx1"/>
                </a:solidFill>
              </a:rPr>
              <a:t>أُنْبِئْتُ أنَّ رسولَ اللهِ أوْعَدَني</a:t>
            </a:r>
            <a:r>
              <a:rPr lang="en-US" sz="2800" b="1" dirty="0">
                <a:solidFill>
                  <a:schemeClr val="tx1"/>
                </a:solidFill>
              </a:rPr>
              <a:t> </a:t>
            </a:r>
            <a:r>
              <a:rPr lang="ar-SA" sz="2800" b="1" dirty="0">
                <a:solidFill>
                  <a:schemeClr val="tx1"/>
                </a:solidFill>
              </a:rPr>
              <a:t>		والعَفْوُ عندَ رَسولِ اللهِ مَأْمولُ</a:t>
            </a:r>
            <a:r>
              <a:rPr lang="en-US" sz="2800" b="1" dirty="0">
                <a:solidFill>
                  <a:schemeClr val="tx1"/>
                </a:solidFill>
              </a:rPr>
              <a:t/>
            </a:r>
            <a:br>
              <a:rPr lang="en-US" sz="2800" b="1" dirty="0">
                <a:solidFill>
                  <a:schemeClr val="tx1"/>
                </a:solidFill>
              </a:rPr>
            </a:br>
            <a:r>
              <a:rPr lang="ar-SA" sz="2800" b="1" dirty="0">
                <a:solidFill>
                  <a:schemeClr val="tx1"/>
                </a:solidFill>
              </a:rPr>
              <a:t>مَهْلاً هداكَ الذي أعْطاكَ نافِلَةَ الـ</a:t>
            </a:r>
            <a:r>
              <a:rPr lang="en-US" sz="2800" b="1" dirty="0">
                <a:solidFill>
                  <a:schemeClr val="tx1"/>
                </a:solidFill>
              </a:rPr>
              <a:t> </a:t>
            </a:r>
            <a:r>
              <a:rPr lang="ar-SA" sz="2800" b="1" dirty="0">
                <a:solidFill>
                  <a:schemeClr val="tx1"/>
                </a:solidFill>
              </a:rPr>
              <a:t>	</a:t>
            </a:r>
            <a:r>
              <a:rPr lang="ar-IQ" sz="2800" b="1" dirty="0" smtClean="0">
                <a:solidFill>
                  <a:schemeClr val="tx1"/>
                </a:solidFill>
              </a:rPr>
              <a:t>         </a:t>
            </a:r>
            <a:r>
              <a:rPr lang="ar-SA" sz="2800" b="1" dirty="0" smtClean="0">
                <a:solidFill>
                  <a:schemeClr val="tx1"/>
                </a:solidFill>
              </a:rPr>
              <a:t>ـقُرآنِ </a:t>
            </a:r>
            <a:r>
              <a:rPr lang="ar-SA" sz="2800" b="1" dirty="0">
                <a:solidFill>
                  <a:schemeClr val="tx1"/>
                </a:solidFill>
              </a:rPr>
              <a:t>فيها مَواعيظٌ وتَفْصِيلُ</a:t>
            </a:r>
            <a:r>
              <a:rPr lang="en-US" sz="2800" b="1" dirty="0">
                <a:solidFill>
                  <a:schemeClr val="tx1"/>
                </a:solidFill>
              </a:rPr>
              <a:t/>
            </a:r>
            <a:br>
              <a:rPr lang="en-US" sz="2800" b="1" dirty="0">
                <a:solidFill>
                  <a:schemeClr val="tx1"/>
                </a:solidFill>
              </a:rPr>
            </a:br>
            <a:r>
              <a:rPr lang="ar-SA" sz="2800" b="1" dirty="0">
                <a:solidFill>
                  <a:schemeClr val="tx1"/>
                </a:solidFill>
              </a:rPr>
              <a:t>لا تَأْخُذَنّي بأقوالِ الوُشاةِ ولمْ		أُذْنِبْ ولو كَثُرَتْ عنِّي </a:t>
            </a:r>
            <a:r>
              <a:rPr lang="ar-SA" sz="2800" b="1" dirty="0" smtClean="0">
                <a:solidFill>
                  <a:schemeClr val="tx1"/>
                </a:solidFill>
              </a:rPr>
              <a:t>الأَقاويلُ</a:t>
            </a:r>
            <a:endParaRPr lang="ar-IQ" sz="2800" b="1" dirty="0" smtClean="0">
              <a:solidFill>
                <a:schemeClr val="tx1"/>
              </a:solidFill>
            </a:endParaRPr>
          </a:p>
          <a:p>
            <a:pPr algn="just"/>
            <a:endParaRPr lang="ar-IQ" sz="2800" b="1" dirty="0">
              <a:solidFill>
                <a:schemeClr val="tx1"/>
              </a:solidFill>
            </a:endParaRPr>
          </a:p>
          <a:p>
            <a:pPr algn="ctr"/>
            <a:r>
              <a:rPr lang="ar-IQ" sz="2800" dirty="0" smtClean="0">
                <a:solidFill>
                  <a:schemeClr val="tx1"/>
                </a:solidFill>
              </a:rPr>
              <a:t>_ _ _</a:t>
            </a:r>
            <a:endParaRPr lang="en-US" sz="2800" dirty="0" smtClean="0">
              <a:solidFill>
                <a:schemeClr val="tx1"/>
              </a:solidFill>
            </a:endParaRPr>
          </a:p>
          <a:p>
            <a:pPr algn="ctr"/>
            <a:r>
              <a:rPr lang="ar-SA" sz="2800" b="1" dirty="0" smtClean="0">
                <a:solidFill>
                  <a:schemeClr val="tx1"/>
                </a:solidFill>
              </a:rPr>
              <a:t>إنّ الرَسولَ لَسَيفٌ يُسْتَضاءُ بهِ</a:t>
            </a:r>
            <a:r>
              <a:rPr lang="en-US" sz="2800" b="1" dirty="0" smtClean="0">
                <a:solidFill>
                  <a:schemeClr val="tx1"/>
                </a:solidFill>
              </a:rPr>
              <a:t> </a:t>
            </a:r>
            <a:r>
              <a:rPr lang="ar-SA" sz="2800" b="1" dirty="0" smtClean="0">
                <a:solidFill>
                  <a:schemeClr val="tx1"/>
                </a:solidFill>
              </a:rPr>
              <a:t>		مُهَنَّدٌ من سيوف اللهِ مَسْلولُ</a:t>
            </a:r>
            <a:r>
              <a:rPr lang="en-US" sz="2800" b="1" dirty="0" smtClean="0">
                <a:solidFill>
                  <a:schemeClr val="tx1"/>
                </a:solidFill>
              </a:rPr>
              <a:t/>
            </a:r>
            <a:br>
              <a:rPr lang="en-US" sz="2800" b="1" dirty="0" smtClean="0">
                <a:solidFill>
                  <a:schemeClr val="tx1"/>
                </a:solidFill>
              </a:rPr>
            </a:br>
            <a:r>
              <a:rPr lang="ar-SA" sz="2800" b="1" dirty="0" smtClean="0">
                <a:solidFill>
                  <a:schemeClr val="tx1"/>
                </a:solidFill>
              </a:rPr>
              <a:t>في عُصبةٍ من قريشٍ قال قائلُهُمْ		ببطْنِ مكّةَ لمّا أسْلَموا زولُوا</a:t>
            </a:r>
            <a:r>
              <a:rPr lang="en-US" sz="2800" b="1" dirty="0" smtClean="0">
                <a:solidFill>
                  <a:schemeClr val="tx1"/>
                </a:solidFill>
              </a:rPr>
              <a:t/>
            </a:r>
            <a:br>
              <a:rPr lang="en-US" sz="2800" b="1" dirty="0" smtClean="0">
                <a:solidFill>
                  <a:schemeClr val="tx1"/>
                </a:solidFill>
              </a:rPr>
            </a:br>
            <a:r>
              <a:rPr lang="ar-SA" sz="2800" b="1" dirty="0" smtClean="0">
                <a:solidFill>
                  <a:schemeClr val="tx1"/>
                </a:solidFill>
              </a:rPr>
              <a:t>زالوا فما زالَ أنْكاسٌ ولا كُشُفٌ		عند اللّقاءِ ولا مِيلٌ مَعازيلُ</a:t>
            </a:r>
            <a:endParaRPr lang="en-US" sz="2800" dirty="0">
              <a:solidFill>
                <a:schemeClr val="tx1"/>
              </a:solidFill>
            </a:endParaRPr>
          </a:p>
        </p:txBody>
      </p:sp>
    </p:spTree>
    <p:extLst>
      <p:ext uri="{BB962C8B-B14F-4D97-AF65-F5344CB8AC3E}">
        <p14:creationId xmlns:p14="http://schemas.microsoft.com/office/powerpoint/2010/main" val="4000161102"/>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mmm\New folder (5)\خلفيات بوربوينت 2019 HD ناعمة وهادئة بدون حقوق _ مصراوى الشامل_files\15-2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ounded Rectangle 1"/>
          <p:cNvSpPr/>
          <p:nvPr/>
        </p:nvSpPr>
        <p:spPr>
          <a:xfrm>
            <a:off x="2382808" y="260648"/>
            <a:ext cx="4536504" cy="9144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600" b="1" dirty="0">
                <a:solidFill>
                  <a:srgbClr val="FF0000"/>
                </a:solidFill>
              </a:rPr>
              <a:t>مناسبة القصيدة </a:t>
            </a:r>
            <a:endParaRPr lang="en-US" sz="2600" dirty="0">
              <a:solidFill>
                <a:srgbClr val="FF0000"/>
              </a:solidFill>
            </a:endParaRPr>
          </a:p>
        </p:txBody>
      </p:sp>
      <p:sp>
        <p:nvSpPr>
          <p:cNvPr id="4" name="Rounded Rectangle 3"/>
          <p:cNvSpPr/>
          <p:nvPr/>
        </p:nvSpPr>
        <p:spPr>
          <a:xfrm>
            <a:off x="107504" y="1319064"/>
            <a:ext cx="8784976" cy="5538936"/>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IQ" sz="2600" dirty="0" smtClean="0">
                <a:solidFill>
                  <a:schemeClr val="tx1"/>
                </a:solidFill>
              </a:rPr>
              <a:t>عندما </a:t>
            </a:r>
            <a:r>
              <a:rPr lang="ar-IQ" sz="2600" dirty="0">
                <a:solidFill>
                  <a:schemeClr val="tx1"/>
                </a:solidFill>
              </a:rPr>
              <a:t>انتشرت الدعوة الاسلامية دخل بجير وهو أخو كعب بن زهير الإِسلام فاشتد الأَمر على كعب وعلى أهله فأرسل أبيات إلى أخيه يهجوه ويحل بها العهد الذي بينهما سبب إِسلامه.... إلى أن فتحت مكة فكتب إليه بجير يخبره بأن الرسول (صلى الله عليه وعلى آله وسلم) قد أهدر دمه، وقال له: </a:t>
            </a:r>
            <a:r>
              <a:rPr lang="ar-IQ" sz="2600" b="1" dirty="0">
                <a:solidFill>
                  <a:schemeClr val="tx1"/>
                </a:solidFill>
              </a:rPr>
              <a:t>(إن النبي قتل كل من آذاه من شعراء المشركين ... وما أحسبك ناجيا، فإن كان لك في نفسك حاجة فأقدِم على رسول الله صلى الله عليه وسلم فإنه لا يقتل أحدا جاءه تائبا)</a:t>
            </a:r>
            <a:r>
              <a:rPr lang="ar-IQ" sz="2600" dirty="0">
                <a:solidFill>
                  <a:schemeClr val="tx1"/>
                </a:solidFill>
              </a:rPr>
              <a:t>، وعندما قرأ كعب كتاب أخيه ضاقت به الدنيا حتى دخل الإِسلام قلبه ليذهب إِلى المدينة ويحضر بين يدي الرسول (صلى الله عليه وعلى آله وسلم) ليقف منشداً لاميته الرائعة </a:t>
            </a:r>
            <a:r>
              <a:rPr lang="ar-IQ" sz="2600" dirty="0" smtClean="0">
                <a:solidFill>
                  <a:schemeClr val="tx1"/>
                </a:solidFill>
              </a:rPr>
              <a:t>(</a:t>
            </a:r>
            <a:r>
              <a:rPr lang="ar-IQ" sz="2600" b="1" dirty="0" smtClean="0">
                <a:solidFill>
                  <a:schemeClr val="tx1"/>
                </a:solidFill>
              </a:rPr>
              <a:t>بانت سعاد</a:t>
            </a:r>
            <a:r>
              <a:rPr lang="ar-IQ" sz="2600" dirty="0" smtClean="0">
                <a:solidFill>
                  <a:schemeClr val="tx1"/>
                </a:solidFill>
              </a:rPr>
              <a:t>)هذه</a:t>
            </a:r>
            <a:r>
              <a:rPr lang="ar-IQ" sz="2600" dirty="0">
                <a:solidFill>
                  <a:schemeClr val="tx1"/>
                </a:solidFill>
              </a:rPr>
              <a:t>، حتى تلقي الترحيب والرضا من الرسول (صلى الله عليه وعلى آله وسلم) وكافأه عليها إذ كساه بردة بخلع بردته عليه تكريماً له فسميت القصيدة </a:t>
            </a:r>
            <a:r>
              <a:rPr lang="ar-IQ" sz="2600" b="1" dirty="0">
                <a:solidFill>
                  <a:schemeClr val="tx1"/>
                </a:solidFill>
              </a:rPr>
              <a:t>(بالبردة النبوية)</a:t>
            </a:r>
            <a:r>
              <a:rPr lang="ar-IQ" sz="2600" dirty="0">
                <a:solidFill>
                  <a:schemeClr val="tx1"/>
                </a:solidFill>
              </a:rPr>
              <a:t> أو </a:t>
            </a:r>
            <a:r>
              <a:rPr lang="ar-IQ" sz="2600" b="1" dirty="0">
                <a:solidFill>
                  <a:schemeClr val="tx1"/>
                </a:solidFill>
              </a:rPr>
              <a:t>قصيدة البردة</a:t>
            </a:r>
            <a:r>
              <a:rPr lang="ar-IQ" sz="2600" dirty="0">
                <a:solidFill>
                  <a:schemeClr val="tx1"/>
                </a:solidFill>
              </a:rPr>
              <a:t> .</a:t>
            </a:r>
            <a:endParaRPr lang="en-US" sz="2600" dirty="0">
              <a:solidFill>
                <a:schemeClr val="tx1"/>
              </a:solidFill>
            </a:endParaRPr>
          </a:p>
          <a:p>
            <a:r>
              <a:rPr lang="ar-IQ" sz="2600" b="1" dirty="0">
                <a:solidFill>
                  <a:schemeClr val="tx1"/>
                </a:solidFill>
              </a:rPr>
              <a:t> </a:t>
            </a:r>
            <a:endParaRPr lang="en-US" sz="2600" dirty="0">
              <a:solidFill>
                <a:schemeClr val="tx1"/>
              </a:solidFill>
            </a:endParaRPr>
          </a:p>
        </p:txBody>
      </p:sp>
    </p:spTree>
    <p:extLst>
      <p:ext uri="{BB962C8B-B14F-4D97-AF65-F5344CB8AC3E}">
        <p14:creationId xmlns:p14="http://schemas.microsoft.com/office/powerpoint/2010/main" val="4000161102"/>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848</Words>
  <Application>Microsoft Office PowerPoint</Application>
  <PresentationFormat>On-screen Show (4:3)</PresentationFormat>
  <Paragraphs>56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2o1O</dc:creator>
  <cp:lastModifiedBy>DR.Ahmed Saker 2o1O</cp:lastModifiedBy>
  <cp:revision>32</cp:revision>
  <dcterms:created xsi:type="dcterms:W3CDTF">2020-06-18T15:11:59Z</dcterms:created>
  <dcterms:modified xsi:type="dcterms:W3CDTF">2020-06-18T17:39:54Z</dcterms:modified>
</cp:coreProperties>
</file>