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5" r:id="rId4"/>
    <p:sldId id="264" r:id="rId5"/>
    <p:sldId id="261" r:id="rId6"/>
    <p:sldId id="260" r:id="rId7"/>
    <p:sldId id="268" r:id="rId8"/>
    <p:sldId id="259" r:id="rId9"/>
    <p:sldId id="262" r:id="rId10"/>
    <p:sldId id="263" r:id="rId11"/>
    <p:sldId id="267" r:id="rId12"/>
    <p:sldId id="270" r:id="rId13"/>
    <p:sldId id="269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FE7"/>
    <a:srgbClr val="EDE1EC"/>
    <a:srgbClr val="F4DAE0"/>
    <a:srgbClr val="EAE4E8"/>
    <a:srgbClr val="E5DFEF"/>
    <a:srgbClr val="EEE0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90" d="100"/>
          <a:sy n="90" d="100"/>
        </p:scale>
        <p:origin x="-816" y="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2ABF-8508-4858-B86E-9D36F3232103}" type="datetimeFigureOut">
              <a:rPr lang="ar-IQ" smtClean="0"/>
              <a:t>29/10/1441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7B4D-7390-4D76-8256-52838BFA6E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90522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2ABF-8508-4858-B86E-9D36F3232103}" type="datetimeFigureOut">
              <a:rPr lang="ar-IQ" smtClean="0"/>
              <a:t>29/10/1441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7B4D-7390-4D76-8256-52838BFA6E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8965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2ABF-8508-4858-B86E-9D36F3232103}" type="datetimeFigureOut">
              <a:rPr lang="ar-IQ" smtClean="0"/>
              <a:t>29/10/1441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7B4D-7390-4D76-8256-52838BFA6E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5784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2ABF-8508-4858-B86E-9D36F3232103}" type="datetimeFigureOut">
              <a:rPr lang="ar-IQ" smtClean="0"/>
              <a:t>29/10/1441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7B4D-7390-4D76-8256-52838BFA6E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99022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2ABF-8508-4858-B86E-9D36F3232103}" type="datetimeFigureOut">
              <a:rPr lang="ar-IQ" smtClean="0"/>
              <a:t>29/10/1441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7B4D-7390-4D76-8256-52838BFA6E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91016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2ABF-8508-4858-B86E-9D36F3232103}" type="datetimeFigureOut">
              <a:rPr lang="ar-IQ" smtClean="0"/>
              <a:t>29/10/1441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7B4D-7390-4D76-8256-52838BFA6E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92108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2ABF-8508-4858-B86E-9D36F3232103}" type="datetimeFigureOut">
              <a:rPr lang="ar-IQ" smtClean="0"/>
              <a:t>29/10/1441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7B4D-7390-4D76-8256-52838BFA6E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21294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2ABF-8508-4858-B86E-9D36F3232103}" type="datetimeFigureOut">
              <a:rPr lang="ar-IQ" smtClean="0"/>
              <a:t>29/10/1441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7B4D-7390-4D76-8256-52838BFA6E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58305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2ABF-8508-4858-B86E-9D36F3232103}" type="datetimeFigureOut">
              <a:rPr lang="ar-IQ" smtClean="0"/>
              <a:t>29/10/1441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7B4D-7390-4D76-8256-52838BFA6E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87052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2ABF-8508-4858-B86E-9D36F3232103}" type="datetimeFigureOut">
              <a:rPr lang="ar-IQ" smtClean="0"/>
              <a:t>29/10/1441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7B4D-7390-4D76-8256-52838BFA6E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80063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2ABF-8508-4858-B86E-9D36F3232103}" type="datetimeFigureOut">
              <a:rPr lang="ar-IQ" smtClean="0"/>
              <a:t>29/10/1441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7B4D-7390-4D76-8256-52838BFA6E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6415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E2ABF-8508-4858-B86E-9D36F3232103}" type="datetimeFigureOut">
              <a:rPr lang="ar-IQ" smtClean="0"/>
              <a:t>29/10/1441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D7B4D-7390-4D76-8256-52838BFA6E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6086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sharer.php?u=https://www.almrsal.com/post/56247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nalbahr.com/%D8%A8%D8%AD%D8%AB-%D8%B9%D9%86-%D8%A3%D8%B3%D9%85%D8%A7%D8%A1-%D8%A7%D9%84%D8%A5%D8%B4%D8%A7%D8%B1%D8%A9-%D9%81%D9%8A-%D8%A7%D9%84%D9%84%D8%BA%D8%A9-%D8%A7%D9%84%D8%B9%D8%B1%D8%A8%D9%8A%D8%A9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mrsal.com/post/548923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almrsal.com/post/552085" TargetMode="External"/><Relationship Id="rId4" Type="http://schemas.openxmlformats.org/officeDocument/2006/relationships/hyperlink" Target="https://www.almrsal.com/post/55083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mmm\New folder (5)\خلفيات بوربوينت 2019 HD ناعمة وهادئة بدون حقوق _ مصراوى الشامل_files\powerpoint-background- (4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sp>
        <p:nvSpPr>
          <p:cNvPr id="2" name="Oval 1"/>
          <p:cNvSpPr/>
          <p:nvPr/>
        </p:nvSpPr>
        <p:spPr>
          <a:xfrm>
            <a:off x="3059832" y="476672"/>
            <a:ext cx="5544616" cy="36004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200" b="1" dirty="0" smtClean="0">
                <a:solidFill>
                  <a:srgbClr val="FF0000"/>
                </a:solidFill>
              </a:rPr>
              <a:t>المستنصرية</a:t>
            </a:r>
            <a:br>
              <a:rPr lang="ar-IQ" sz="3200" b="1" dirty="0" smtClean="0">
                <a:solidFill>
                  <a:srgbClr val="FF0000"/>
                </a:solidFill>
              </a:rPr>
            </a:br>
            <a:r>
              <a:rPr lang="ar-IQ" sz="3200" b="1" dirty="0" smtClean="0">
                <a:solidFill>
                  <a:srgbClr val="FF0000"/>
                </a:solidFill>
              </a:rPr>
              <a:t>كلية الهندسة</a:t>
            </a:r>
            <a:br>
              <a:rPr lang="ar-IQ" sz="3200" b="1" dirty="0" smtClean="0">
                <a:solidFill>
                  <a:srgbClr val="FF0000"/>
                </a:solidFill>
              </a:rPr>
            </a:br>
            <a:r>
              <a:rPr lang="ar-IQ" sz="3200" b="1" dirty="0" smtClean="0">
                <a:solidFill>
                  <a:srgbClr val="FF0000"/>
                </a:solidFill>
              </a:rPr>
              <a:t>قسم الميكانيك</a:t>
            </a:r>
            <a:br>
              <a:rPr lang="ar-IQ" sz="3200" b="1" dirty="0" smtClean="0">
                <a:solidFill>
                  <a:srgbClr val="FF0000"/>
                </a:solidFill>
              </a:rPr>
            </a:br>
            <a:r>
              <a:rPr lang="ar-IQ" sz="3200" b="1" dirty="0" smtClean="0">
                <a:solidFill>
                  <a:srgbClr val="FFFF00"/>
                </a:solidFill>
              </a:rPr>
              <a:t/>
            </a:r>
            <a:br>
              <a:rPr lang="ar-IQ" sz="3200" b="1" dirty="0" smtClean="0">
                <a:solidFill>
                  <a:srgbClr val="FFFF00"/>
                </a:solidFill>
              </a:rPr>
            </a:br>
            <a:r>
              <a:rPr lang="ar-IQ" sz="3200" b="1" dirty="0" smtClean="0">
                <a:solidFill>
                  <a:srgbClr val="7030A0"/>
                </a:solidFill>
              </a:rPr>
              <a:t>مادة: اللغة العربية</a:t>
            </a:r>
            <a:br>
              <a:rPr lang="ar-IQ" sz="3200" b="1" dirty="0" smtClean="0">
                <a:solidFill>
                  <a:srgbClr val="7030A0"/>
                </a:solidFill>
              </a:rPr>
            </a:br>
            <a:r>
              <a:rPr lang="ar-IQ" sz="3200" b="1" dirty="0" smtClean="0">
                <a:solidFill>
                  <a:srgbClr val="7030A0"/>
                </a:solidFill>
              </a:rPr>
              <a:t>م. سفانة طارق ابراهيم</a:t>
            </a:r>
            <a:br>
              <a:rPr lang="ar-IQ" sz="3200" b="1" dirty="0" smtClean="0">
                <a:solidFill>
                  <a:srgbClr val="7030A0"/>
                </a:solidFill>
              </a:rPr>
            </a:br>
            <a:endParaRPr lang="ar-IQ" sz="3200" b="1" dirty="0"/>
          </a:p>
        </p:txBody>
      </p:sp>
    </p:spTree>
    <p:extLst>
      <p:ext uri="{BB962C8B-B14F-4D97-AF65-F5344CB8AC3E}">
        <p14:creationId xmlns:p14="http://schemas.microsoft.com/office/powerpoint/2010/main" val="3351389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mmm\New folder (5)\خلفيات بوربوينت 2019 HD ناعمة وهادئة بدون حقوق _ مصراوى الشامل_files\powerpoint-background- (4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sp>
        <p:nvSpPr>
          <p:cNvPr id="4" name="Rounded Rectangle 3"/>
          <p:cNvSpPr/>
          <p:nvPr/>
        </p:nvSpPr>
        <p:spPr>
          <a:xfrm>
            <a:off x="2409096" y="116632"/>
            <a:ext cx="4874840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26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ar-SA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أنواع الظروف من حيث التصريف</a:t>
            </a:r>
            <a:r>
              <a:rPr lang="en-US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ar-IQ" sz="2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7504" y="1484784"/>
            <a:ext cx="8856984" cy="1800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IQ" sz="2800" b="1" u="sng" dirty="0" smtClean="0">
              <a:solidFill>
                <a:schemeClr val="tx1"/>
              </a:solidFill>
            </a:endParaRPr>
          </a:p>
          <a:p>
            <a:endParaRPr lang="ar-IQ" sz="2800" b="1" u="sng" dirty="0">
              <a:solidFill>
                <a:schemeClr val="tx1"/>
              </a:solidFill>
            </a:endParaRPr>
          </a:p>
          <a:p>
            <a:r>
              <a:rPr lang="ar-IQ" sz="2800" b="1" u="sng" dirty="0" smtClean="0">
                <a:solidFill>
                  <a:srgbClr val="FF0000"/>
                </a:solidFill>
              </a:rPr>
              <a:t>1- </a:t>
            </a:r>
            <a:r>
              <a:rPr lang="ar-SA" sz="2800" b="1" u="sng" dirty="0" smtClean="0">
                <a:solidFill>
                  <a:srgbClr val="FF0000"/>
                </a:solidFill>
              </a:rPr>
              <a:t>الظرف </a:t>
            </a:r>
            <a:r>
              <a:rPr lang="ar-SA" sz="2800" b="1" u="sng" dirty="0">
                <a:solidFill>
                  <a:srgbClr val="FF0000"/>
                </a:solidFill>
              </a:rPr>
              <a:t>المتصرف</a:t>
            </a:r>
            <a:r>
              <a:rPr lang="en-US" sz="2800" dirty="0">
                <a:solidFill>
                  <a:schemeClr val="tx1"/>
                </a:solidFill>
              </a:rPr>
              <a:t>: </a:t>
            </a:r>
            <a:r>
              <a:rPr lang="ar-SA" sz="2800" dirty="0">
                <a:solidFill>
                  <a:schemeClr val="tx1"/>
                </a:solidFill>
              </a:rPr>
              <a:t>وهو الذي لا يلزم الظرفية بمعنى أنه قد يأتي بمعانٍ أخرى، فعندما ننظر إلى كلمة </a:t>
            </a:r>
            <a:r>
              <a:rPr lang="ar-SA" sz="2800" b="1" u="sng" dirty="0">
                <a:solidFill>
                  <a:srgbClr val="FF0000"/>
                </a:solidFill>
              </a:rPr>
              <a:t>مساء</a:t>
            </a:r>
            <a:r>
              <a:rPr lang="ar-SA" sz="2800" dirty="0">
                <a:solidFill>
                  <a:schemeClr val="tx1"/>
                </a:solidFill>
              </a:rPr>
              <a:t> </a:t>
            </a:r>
            <a:endParaRPr lang="ar-IQ" sz="2800" dirty="0" smtClean="0">
              <a:solidFill>
                <a:schemeClr val="tx1"/>
              </a:solidFill>
            </a:endParaRPr>
          </a:p>
          <a:p>
            <a:r>
              <a:rPr lang="ar-SA" sz="2800" dirty="0" smtClean="0">
                <a:solidFill>
                  <a:schemeClr val="tx1"/>
                </a:solidFill>
              </a:rPr>
              <a:t>قد </a:t>
            </a:r>
            <a:r>
              <a:rPr lang="ar-SA" sz="2800" dirty="0">
                <a:solidFill>
                  <a:schemeClr val="tx1"/>
                </a:solidFill>
              </a:rPr>
              <a:t>تأتي </a:t>
            </a:r>
            <a:r>
              <a:rPr lang="ar-SA" sz="2800" b="1" u="sng" dirty="0">
                <a:solidFill>
                  <a:srgbClr val="FF0000"/>
                </a:solidFill>
              </a:rPr>
              <a:t>ظرف زمان </a:t>
            </a:r>
            <a:r>
              <a:rPr lang="ar-SA" sz="2800" dirty="0">
                <a:solidFill>
                  <a:schemeClr val="tx1"/>
                </a:solidFill>
              </a:rPr>
              <a:t>عندما </a:t>
            </a:r>
            <a:r>
              <a:rPr lang="ar-SA" sz="2800" dirty="0" smtClean="0">
                <a:solidFill>
                  <a:schemeClr val="tx1"/>
                </a:solidFill>
              </a:rPr>
              <a:t>نقول</a:t>
            </a:r>
            <a:r>
              <a:rPr lang="ar-IQ" sz="2800" dirty="0" smtClean="0">
                <a:solidFill>
                  <a:schemeClr val="tx1"/>
                </a:solidFill>
              </a:rPr>
              <a:t>:</a:t>
            </a:r>
            <a:r>
              <a:rPr lang="ar-SA" sz="2800" dirty="0" smtClean="0">
                <a:solidFill>
                  <a:schemeClr val="tx1"/>
                </a:solidFill>
              </a:rPr>
              <a:t> </a:t>
            </a:r>
            <a:r>
              <a:rPr lang="ar-SA" sz="2800" b="1" dirty="0" smtClean="0">
                <a:solidFill>
                  <a:srgbClr val="FF0000"/>
                </a:solidFill>
              </a:rPr>
              <a:t>ذهبت </a:t>
            </a:r>
            <a:r>
              <a:rPr lang="ar-SA" sz="2800" b="1" dirty="0">
                <a:solidFill>
                  <a:srgbClr val="FF0000"/>
                </a:solidFill>
              </a:rPr>
              <a:t>إلى أقاربي </a:t>
            </a:r>
            <a:r>
              <a:rPr lang="ar-SA" sz="2800" b="1" u="sng" dirty="0" smtClean="0">
                <a:solidFill>
                  <a:srgbClr val="FF0000"/>
                </a:solidFill>
              </a:rPr>
              <a:t>مساءً</a:t>
            </a:r>
            <a:endParaRPr lang="ar-IQ" sz="2800" dirty="0" smtClean="0">
              <a:solidFill>
                <a:schemeClr val="tx1"/>
              </a:solidFill>
            </a:endParaRPr>
          </a:p>
          <a:p>
            <a:r>
              <a:rPr lang="ar-SA" sz="2800" dirty="0" smtClean="0">
                <a:solidFill>
                  <a:schemeClr val="tx1"/>
                </a:solidFill>
              </a:rPr>
              <a:t>وقد </a:t>
            </a:r>
            <a:r>
              <a:rPr lang="ar-SA" sz="2800" dirty="0">
                <a:solidFill>
                  <a:schemeClr val="tx1"/>
                </a:solidFill>
              </a:rPr>
              <a:t>تأتي </a:t>
            </a:r>
            <a:r>
              <a:rPr lang="ar-SA" sz="2800" b="1" u="sng" dirty="0">
                <a:solidFill>
                  <a:srgbClr val="FF0000"/>
                </a:solidFill>
              </a:rPr>
              <a:t>اسم كان </a:t>
            </a:r>
            <a:r>
              <a:rPr lang="ar-SA" sz="2800" dirty="0">
                <a:solidFill>
                  <a:schemeClr val="tx1"/>
                </a:solidFill>
              </a:rPr>
              <a:t>عندما </a:t>
            </a:r>
            <a:r>
              <a:rPr lang="ar-SA" sz="2800" dirty="0" smtClean="0">
                <a:solidFill>
                  <a:schemeClr val="tx1"/>
                </a:solidFill>
              </a:rPr>
              <a:t>نقول</a:t>
            </a:r>
            <a:r>
              <a:rPr lang="ar-IQ" sz="2800" dirty="0" smtClean="0">
                <a:solidFill>
                  <a:schemeClr val="tx1"/>
                </a:solidFill>
              </a:rPr>
              <a:t>:</a:t>
            </a:r>
            <a:r>
              <a:rPr lang="ar-SA" sz="2800" dirty="0" smtClean="0">
                <a:solidFill>
                  <a:schemeClr val="tx1"/>
                </a:solidFill>
              </a:rPr>
              <a:t> </a:t>
            </a:r>
            <a:r>
              <a:rPr lang="ar-SA" sz="2800" b="1" dirty="0">
                <a:solidFill>
                  <a:srgbClr val="FF0000"/>
                </a:solidFill>
              </a:rPr>
              <a:t>كان </a:t>
            </a:r>
            <a:r>
              <a:rPr lang="ar-SA" sz="2800" b="1" u="sng" dirty="0">
                <a:solidFill>
                  <a:srgbClr val="FF0000"/>
                </a:solidFill>
              </a:rPr>
              <a:t>المساء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r>
              <a:rPr lang="ar-SA" sz="2800" b="1" dirty="0" smtClean="0">
                <a:solidFill>
                  <a:srgbClr val="FF0000"/>
                </a:solidFill>
              </a:rPr>
              <a:t>رومانسيًا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  <a:hlinkClick r:id="rId3"/>
              </a:rPr>
              <a:t/>
            </a:r>
            <a:br>
              <a:rPr lang="en-US" sz="2800" dirty="0">
                <a:solidFill>
                  <a:schemeClr val="tx1"/>
                </a:solidFill>
                <a:hlinkClick r:id="rId3"/>
              </a:rPr>
            </a:b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51520" y="3645024"/>
            <a:ext cx="8712968" cy="30243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800" dirty="0" smtClean="0">
                <a:solidFill>
                  <a:schemeClr val="tx1"/>
                </a:solidFill>
              </a:rPr>
              <a:t>2-</a:t>
            </a:r>
            <a:r>
              <a:rPr lang="en-US" sz="2800" dirty="0" smtClean="0">
                <a:solidFill>
                  <a:schemeClr val="tx1"/>
                </a:solidFill>
              </a:rPr>
              <a:t> </a:t>
            </a:r>
            <a:r>
              <a:rPr lang="ar-SA" sz="2800" b="1" u="sng" dirty="0" smtClean="0">
                <a:solidFill>
                  <a:srgbClr val="FF0000"/>
                </a:solidFill>
              </a:rPr>
              <a:t>الظرف غير المتصرف</a:t>
            </a:r>
            <a:r>
              <a:rPr lang="en-US" sz="2800" b="1" u="sng" dirty="0" smtClean="0">
                <a:solidFill>
                  <a:srgbClr val="FF0000"/>
                </a:solidFill>
              </a:rPr>
              <a:t>: </a:t>
            </a:r>
            <a:r>
              <a:rPr lang="ar-IQ" sz="2800" b="1" u="sng" dirty="0" smtClean="0">
                <a:solidFill>
                  <a:srgbClr val="FF0000"/>
                </a:solidFill>
              </a:rPr>
              <a:t> </a:t>
            </a:r>
            <a:r>
              <a:rPr lang="ar-IQ" sz="2800" b="1" u="sng" dirty="0" smtClean="0">
                <a:solidFill>
                  <a:schemeClr val="tx1"/>
                </a:solidFill>
              </a:rPr>
              <a:t>و</a:t>
            </a:r>
            <a:r>
              <a:rPr lang="ar-SA" sz="2800" dirty="0" smtClean="0">
                <a:solidFill>
                  <a:schemeClr val="tx1"/>
                </a:solidFill>
              </a:rPr>
              <a:t>هو الذي يلزم الظرفية، أي لا يمكن أن يأتي سوى ظرف ولا يمكن تصريفه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ar-SA" sz="2800" b="1" dirty="0" smtClean="0">
                <a:solidFill>
                  <a:schemeClr val="tx1"/>
                </a:solidFill>
              </a:rPr>
              <a:t>مثال</a:t>
            </a: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 – </a:t>
            </a:r>
            <a:r>
              <a:rPr lang="ar-SA" sz="2800" b="1" dirty="0" smtClean="0">
                <a:solidFill>
                  <a:srgbClr val="FF0000"/>
                </a:solidFill>
              </a:rPr>
              <a:t>رأيت الطائر </a:t>
            </a:r>
            <a:r>
              <a:rPr lang="ar-SA" sz="2800" b="1" u="sng" dirty="0" smtClean="0">
                <a:solidFill>
                  <a:srgbClr val="FF0000"/>
                </a:solidFill>
              </a:rPr>
              <a:t>فوق</a:t>
            </a:r>
            <a:r>
              <a:rPr lang="ar-SA" sz="2800" b="1" dirty="0" smtClean="0">
                <a:solidFill>
                  <a:srgbClr val="FF0000"/>
                </a:solidFill>
              </a:rPr>
              <a:t> الشجرة</a:t>
            </a:r>
            <a:r>
              <a:rPr lang="ar-IQ" sz="2800" b="1" dirty="0" smtClean="0">
                <a:solidFill>
                  <a:srgbClr val="FF0000"/>
                </a:solidFill>
              </a:rPr>
              <a:t>،</a:t>
            </a:r>
            <a:r>
              <a:rPr lang="ar-IQ" sz="2800" dirty="0" smtClean="0">
                <a:solidFill>
                  <a:schemeClr val="tx1"/>
                </a:solidFill>
              </a:rPr>
              <a:t> </a:t>
            </a:r>
            <a:r>
              <a:rPr lang="ar-SA" sz="2800" b="1" u="sng" dirty="0" smtClean="0">
                <a:solidFill>
                  <a:srgbClr val="FF0000"/>
                </a:solidFill>
              </a:rPr>
              <a:t>فوق</a:t>
            </a:r>
            <a:r>
              <a:rPr lang="ar-SA" sz="2800" dirty="0" smtClean="0">
                <a:solidFill>
                  <a:schemeClr val="tx1"/>
                </a:solidFill>
              </a:rPr>
              <a:t>: ظرف مكان منصوب وعلامة نصبه الفتحة الظاهرة على آخره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–</a:t>
            </a:r>
            <a:r>
              <a:rPr lang="en-US" sz="2800" b="1" dirty="0" smtClean="0">
                <a:solidFill>
                  <a:schemeClr val="tx1"/>
                </a:solidFill>
              </a:rPr>
              <a:t> </a:t>
            </a:r>
            <a:r>
              <a:rPr lang="ar-IQ" sz="2800" b="1" dirty="0" smtClean="0">
                <a:solidFill>
                  <a:schemeClr val="tx1"/>
                </a:solidFill>
              </a:rPr>
              <a:t> </a:t>
            </a:r>
            <a:r>
              <a:rPr lang="ar-SA" sz="2800" b="1" dirty="0" smtClean="0">
                <a:solidFill>
                  <a:srgbClr val="FF0000"/>
                </a:solidFill>
              </a:rPr>
              <a:t>إن الحقيقة </a:t>
            </a:r>
            <a:r>
              <a:rPr lang="ar-SA" sz="2800" b="1" u="sng" dirty="0" smtClean="0">
                <a:solidFill>
                  <a:srgbClr val="FF0000"/>
                </a:solidFill>
              </a:rPr>
              <a:t>فوق</a:t>
            </a:r>
            <a:r>
              <a:rPr lang="ar-SA" sz="2800" b="1" dirty="0" smtClean="0">
                <a:solidFill>
                  <a:srgbClr val="FF0000"/>
                </a:solidFill>
              </a:rPr>
              <a:t> كل شيء</a:t>
            </a:r>
            <a:r>
              <a:rPr lang="ar-IQ" sz="2800" dirty="0" smtClean="0">
                <a:solidFill>
                  <a:schemeClr val="tx1"/>
                </a:solidFill>
              </a:rPr>
              <a:t>، </a:t>
            </a:r>
            <a:r>
              <a:rPr lang="ar-SA" sz="2800" b="1" u="sng" dirty="0" smtClean="0">
                <a:solidFill>
                  <a:srgbClr val="FF0000"/>
                </a:solidFill>
              </a:rPr>
              <a:t>فوق</a:t>
            </a:r>
            <a:r>
              <a:rPr lang="ar-SA" sz="2800" dirty="0" smtClean="0">
                <a:solidFill>
                  <a:schemeClr val="tx1"/>
                </a:solidFill>
              </a:rPr>
              <a:t>: ظرف مكان منصوب في محل رفع خبر إن</a:t>
            </a:r>
            <a:r>
              <a:rPr lang="ar-IQ" sz="2800" dirty="0" smtClean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143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mmm\New folder (5)\خلفيات بوربوينت 2019 HD ناعمة وهادئة بدون حقوق _ مصراوى الشامل_files\powerpoint-background- (4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sp>
        <p:nvSpPr>
          <p:cNvPr id="3" name="Rectangle 2"/>
          <p:cNvSpPr/>
          <p:nvPr/>
        </p:nvSpPr>
        <p:spPr>
          <a:xfrm>
            <a:off x="2134580" y="548680"/>
            <a:ext cx="487484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600" b="1" dirty="0">
                <a:solidFill>
                  <a:srgbClr val="FF0000"/>
                </a:solidFill>
              </a:rPr>
              <a:t>ما ينوب عن ظرف الزمان والمكان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916832"/>
            <a:ext cx="8784976" cy="46805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800" dirty="0">
                <a:solidFill>
                  <a:schemeClr val="tx1"/>
                </a:solidFill>
              </a:rPr>
              <a:t> </a:t>
            </a:r>
          </a:p>
          <a:p>
            <a:r>
              <a:rPr lang="ar-SA" sz="2800" dirty="0">
                <a:solidFill>
                  <a:schemeClr val="tx1"/>
                </a:solidFill>
              </a:rPr>
              <a:t>ينوب عن ظرف الزمان والمكان ما يدل عليهما من أسماء وهي</a:t>
            </a:r>
            <a:r>
              <a:rPr lang="en-US" sz="2800" dirty="0">
                <a:solidFill>
                  <a:schemeClr val="tx1"/>
                </a:solidFill>
              </a:rPr>
              <a:t> : </a:t>
            </a:r>
          </a:p>
          <a:p>
            <a:r>
              <a:rPr lang="ar-IQ" sz="2800" dirty="0" smtClean="0">
                <a:solidFill>
                  <a:schemeClr val="tx1"/>
                </a:solidFill>
              </a:rPr>
              <a:t>1- </a:t>
            </a:r>
            <a:r>
              <a:rPr lang="ar-SA" sz="2800" dirty="0" smtClean="0">
                <a:solidFill>
                  <a:schemeClr val="tx1"/>
                </a:solidFill>
              </a:rPr>
              <a:t>ا</a:t>
            </a:r>
            <a:r>
              <a:rPr lang="ar-SA" sz="2800" b="1" u="sng" dirty="0" smtClean="0">
                <a:solidFill>
                  <a:srgbClr val="FF0000"/>
                </a:solidFill>
              </a:rPr>
              <a:t>لمصدر</a:t>
            </a:r>
            <a:r>
              <a:rPr lang="ar-SA" sz="2800" dirty="0" smtClean="0">
                <a:solidFill>
                  <a:schemeClr val="tx1"/>
                </a:solidFill>
              </a:rPr>
              <a:t> </a:t>
            </a:r>
            <a:r>
              <a:rPr lang="ar-SA" sz="2800" dirty="0">
                <a:solidFill>
                  <a:schemeClr val="tx1"/>
                </a:solidFill>
              </a:rPr>
              <a:t>الدال على زمن معين أو مسافة معينة</a:t>
            </a:r>
            <a:r>
              <a:rPr lang="en-US" sz="2800" dirty="0">
                <a:solidFill>
                  <a:schemeClr val="tx1"/>
                </a:solidFill>
              </a:rPr>
              <a:t> </a:t>
            </a:r>
            <a:r>
              <a:rPr lang="ar-SA" sz="2800" dirty="0">
                <a:solidFill>
                  <a:schemeClr val="tx1"/>
                </a:solidFill>
              </a:rPr>
              <a:t>، مثل : ارتحلتُ</a:t>
            </a:r>
            <a:r>
              <a:rPr lang="en-US" sz="2800" dirty="0">
                <a:solidFill>
                  <a:schemeClr val="tx1"/>
                </a:solidFill>
              </a:rPr>
              <a:t> </a:t>
            </a:r>
            <a:r>
              <a:rPr lang="ar-SA" sz="2800" b="1" u="sng" dirty="0">
                <a:solidFill>
                  <a:srgbClr val="FF0000"/>
                </a:solidFill>
              </a:rPr>
              <a:t>شروقَ</a:t>
            </a:r>
            <a:r>
              <a:rPr lang="en-US" sz="2800" dirty="0">
                <a:solidFill>
                  <a:schemeClr val="tx1"/>
                </a:solidFill>
              </a:rPr>
              <a:t> </a:t>
            </a:r>
            <a:r>
              <a:rPr lang="ar-SA" sz="2800" dirty="0">
                <a:solidFill>
                  <a:schemeClr val="tx1"/>
                </a:solidFill>
              </a:rPr>
              <a:t>الشمس – جلست</a:t>
            </a:r>
            <a:r>
              <a:rPr lang="en-US" sz="2800" dirty="0">
                <a:solidFill>
                  <a:schemeClr val="tx1"/>
                </a:solidFill>
              </a:rPr>
              <a:t> </a:t>
            </a:r>
            <a:r>
              <a:rPr lang="ar-SA" sz="2800" b="1" dirty="0">
                <a:solidFill>
                  <a:srgbClr val="FF0000"/>
                </a:solidFill>
              </a:rPr>
              <a:t>قربَ</a:t>
            </a:r>
            <a:r>
              <a:rPr lang="en-US" sz="2800" b="1" dirty="0">
                <a:solidFill>
                  <a:srgbClr val="FF0000"/>
                </a:solidFill>
              </a:rPr>
              <a:t> </a:t>
            </a:r>
            <a:r>
              <a:rPr lang="ar-SA" sz="2800" dirty="0">
                <a:solidFill>
                  <a:schemeClr val="tx1"/>
                </a:solidFill>
              </a:rPr>
              <a:t>المنبر</a:t>
            </a:r>
            <a:r>
              <a:rPr lang="en-US" sz="2800" dirty="0">
                <a:solidFill>
                  <a:schemeClr val="tx1"/>
                </a:solidFill>
              </a:rPr>
              <a:t> .</a:t>
            </a:r>
          </a:p>
          <a:p>
            <a:r>
              <a:rPr lang="ar-IQ" sz="2800" dirty="0" smtClean="0">
                <a:solidFill>
                  <a:schemeClr val="tx1"/>
                </a:solidFill>
              </a:rPr>
              <a:t>2- </a:t>
            </a:r>
            <a:r>
              <a:rPr lang="ar-SA" sz="2800" b="1" u="sng" dirty="0" smtClean="0">
                <a:solidFill>
                  <a:srgbClr val="FF0000"/>
                </a:solidFill>
              </a:rPr>
              <a:t>الاسم </a:t>
            </a:r>
            <a:r>
              <a:rPr lang="ar-SA" sz="2800" b="1" u="sng" dirty="0">
                <a:solidFill>
                  <a:srgbClr val="FF0000"/>
                </a:solidFill>
              </a:rPr>
              <a:t>المضاف إلى الظرف</a:t>
            </a:r>
            <a:r>
              <a:rPr lang="en-US" sz="2800" b="1" u="sng" dirty="0">
                <a:solidFill>
                  <a:srgbClr val="FF0000"/>
                </a:solidFill>
              </a:rPr>
              <a:t> </a:t>
            </a:r>
            <a:r>
              <a:rPr lang="ar-SA" sz="2800" dirty="0">
                <a:solidFill>
                  <a:schemeClr val="tx1"/>
                </a:solidFill>
              </a:rPr>
              <a:t>، مثل : مشيت</a:t>
            </a:r>
            <a:r>
              <a:rPr lang="en-US" sz="2800" dirty="0">
                <a:solidFill>
                  <a:schemeClr val="tx1"/>
                </a:solidFill>
              </a:rPr>
              <a:t> </a:t>
            </a:r>
            <a:r>
              <a:rPr lang="ar-SA" sz="2800" u="sng" dirty="0">
                <a:solidFill>
                  <a:schemeClr val="tx1"/>
                </a:solidFill>
              </a:rPr>
              <a:t>كلَّ</a:t>
            </a:r>
            <a:r>
              <a:rPr lang="en-US" sz="2800" dirty="0">
                <a:solidFill>
                  <a:schemeClr val="tx1"/>
                </a:solidFill>
              </a:rPr>
              <a:t> </a:t>
            </a:r>
            <a:r>
              <a:rPr lang="ar-SA" sz="2800" dirty="0">
                <a:solidFill>
                  <a:schemeClr val="tx1"/>
                </a:solidFill>
              </a:rPr>
              <a:t>الليل – 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ar-SA" sz="2800" dirty="0" smtClean="0">
                <a:solidFill>
                  <a:schemeClr val="tx1"/>
                </a:solidFill>
              </a:rPr>
              <a:t>أقوم الليل</a:t>
            </a:r>
            <a:r>
              <a:rPr lang="en-US" sz="2800" dirty="0" smtClean="0">
                <a:solidFill>
                  <a:schemeClr val="tx1"/>
                </a:solidFill>
              </a:rPr>
              <a:t> </a:t>
            </a:r>
            <a:r>
              <a:rPr lang="ar-SA" sz="2800" b="1" u="sng" dirty="0" smtClean="0">
                <a:solidFill>
                  <a:srgbClr val="FF0000"/>
                </a:solidFill>
              </a:rPr>
              <a:t>بعض</a:t>
            </a:r>
            <a:r>
              <a:rPr lang="ar-IQ" sz="2800" b="1" u="sng" dirty="0" smtClean="0">
                <a:solidFill>
                  <a:srgbClr val="FF0000"/>
                </a:solidFill>
              </a:rPr>
              <a:t>َ</a:t>
            </a:r>
            <a:r>
              <a:rPr lang="ar-IQ" sz="2800" u="sng" dirty="0" smtClean="0">
                <a:solidFill>
                  <a:schemeClr val="tx1"/>
                </a:solidFill>
              </a:rPr>
              <a:t> </a:t>
            </a:r>
            <a:r>
              <a:rPr lang="ar-SA" sz="2800" dirty="0" smtClean="0">
                <a:solidFill>
                  <a:schemeClr val="tx1"/>
                </a:solidFill>
              </a:rPr>
              <a:t>الأحيان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r>
              <a:rPr lang="ar-IQ" sz="2800" dirty="0" smtClean="0">
                <a:solidFill>
                  <a:schemeClr val="tx1"/>
                </a:solidFill>
              </a:rPr>
              <a:t>3- </a:t>
            </a:r>
            <a:r>
              <a:rPr lang="ar-SA" sz="2800" b="1" u="sng" dirty="0" smtClean="0">
                <a:solidFill>
                  <a:srgbClr val="FF0000"/>
                </a:solidFill>
              </a:rPr>
              <a:t>الصفة</a:t>
            </a:r>
            <a:r>
              <a:rPr lang="en-US" sz="2800" b="1" u="sng" dirty="0">
                <a:solidFill>
                  <a:srgbClr val="FF0000"/>
                </a:solidFill>
              </a:rPr>
              <a:t> </a:t>
            </a:r>
            <a:r>
              <a:rPr lang="ar-SA" sz="2800" dirty="0">
                <a:solidFill>
                  <a:schemeClr val="tx1"/>
                </a:solidFill>
              </a:rPr>
              <a:t>، مثل : نمت</a:t>
            </a:r>
            <a:r>
              <a:rPr lang="en-US" sz="2800" dirty="0">
                <a:solidFill>
                  <a:schemeClr val="tx1"/>
                </a:solidFill>
              </a:rPr>
              <a:t> </a:t>
            </a:r>
            <a:r>
              <a:rPr lang="ar-SA" sz="2800" b="1" u="sng" dirty="0">
                <a:solidFill>
                  <a:srgbClr val="FF0000"/>
                </a:solidFill>
              </a:rPr>
              <a:t>قليل</a:t>
            </a:r>
            <a:r>
              <a:rPr lang="ar-SA" sz="2800" b="1" u="sng" dirty="0">
                <a:solidFill>
                  <a:schemeClr val="tx1"/>
                </a:solidFill>
              </a:rPr>
              <a:t>ا</a:t>
            </a:r>
            <a:r>
              <a:rPr lang="en-US" sz="2800" dirty="0">
                <a:solidFill>
                  <a:schemeClr val="tx1"/>
                </a:solidFill>
              </a:rPr>
              <a:t> .</a:t>
            </a:r>
          </a:p>
          <a:p>
            <a:r>
              <a:rPr lang="ar-IQ" sz="2800" dirty="0" smtClean="0">
                <a:solidFill>
                  <a:schemeClr val="tx1"/>
                </a:solidFill>
                <a:hlinkClick r:id="rId3"/>
              </a:rPr>
              <a:t>4- </a:t>
            </a:r>
            <a:r>
              <a:rPr lang="ar-IQ" sz="2800" b="1" u="sng" dirty="0" smtClean="0">
                <a:solidFill>
                  <a:srgbClr val="FF0000"/>
                </a:solidFill>
              </a:rPr>
              <a:t>اسم الإشارة</a:t>
            </a:r>
            <a:r>
              <a:rPr lang="ar-SA" sz="2800" dirty="0" smtClean="0">
                <a:solidFill>
                  <a:schemeClr val="tx1"/>
                </a:solidFill>
              </a:rPr>
              <a:t>، </a:t>
            </a:r>
            <a:r>
              <a:rPr lang="ar-SA" sz="2800" dirty="0">
                <a:solidFill>
                  <a:schemeClr val="tx1"/>
                </a:solidFill>
              </a:rPr>
              <a:t>مثل : عانيت</a:t>
            </a:r>
            <a:r>
              <a:rPr lang="en-US" sz="2800" dirty="0">
                <a:solidFill>
                  <a:schemeClr val="tx1"/>
                </a:solidFill>
              </a:rPr>
              <a:t> </a:t>
            </a:r>
            <a:r>
              <a:rPr lang="ar-SA" sz="2800" b="1" u="sng" dirty="0">
                <a:solidFill>
                  <a:srgbClr val="FF0000"/>
                </a:solidFill>
              </a:rPr>
              <a:t>هذا</a:t>
            </a:r>
            <a:r>
              <a:rPr lang="en-US" sz="2800" b="1" dirty="0">
                <a:solidFill>
                  <a:srgbClr val="FF0000"/>
                </a:solidFill>
              </a:rPr>
              <a:t> </a:t>
            </a:r>
            <a:r>
              <a:rPr lang="ar-SA" sz="2800" dirty="0">
                <a:solidFill>
                  <a:schemeClr val="tx1"/>
                </a:solidFill>
              </a:rPr>
              <a:t>اليوم كثيرا</a:t>
            </a:r>
            <a:r>
              <a:rPr lang="en-US" sz="2800" dirty="0">
                <a:solidFill>
                  <a:schemeClr val="tx1"/>
                </a:solidFill>
              </a:rPr>
              <a:t> .</a:t>
            </a:r>
          </a:p>
          <a:p>
            <a:r>
              <a:rPr lang="ar-IQ" sz="2800" dirty="0" smtClean="0">
                <a:solidFill>
                  <a:schemeClr val="tx1"/>
                </a:solidFill>
              </a:rPr>
              <a:t>5- </a:t>
            </a:r>
            <a:r>
              <a:rPr lang="ar-SA" sz="2800" b="1" u="sng" dirty="0" smtClean="0">
                <a:solidFill>
                  <a:srgbClr val="FF0000"/>
                </a:solidFill>
              </a:rPr>
              <a:t>العدد </a:t>
            </a:r>
            <a:r>
              <a:rPr lang="ar-SA" sz="2800" b="1" u="sng" dirty="0">
                <a:solidFill>
                  <a:srgbClr val="FF0000"/>
                </a:solidFill>
              </a:rPr>
              <a:t>المميز للظرف أو المضاف </a:t>
            </a:r>
            <a:r>
              <a:rPr lang="ar-SA" sz="2800" u="sng" dirty="0">
                <a:solidFill>
                  <a:srgbClr val="FF0000"/>
                </a:solidFill>
              </a:rPr>
              <a:t>إلى الظرف</a:t>
            </a:r>
            <a:r>
              <a:rPr lang="en-US" sz="2800" u="sng" dirty="0">
                <a:solidFill>
                  <a:srgbClr val="FF0000"/>
                </a:solidFill>
              </a:rPr>
              <a:t> </a:t>
            </a:r>
            <a:r>
              <a:rPr lang="ar-SA" sz="2800" dirty="0">
                <a:solidFill>
                  <a:schemeClr val="tx1"/>
                </a:solidFill>
              </a:rPr>
              <a:t>، مثل : سافرت</a:t>
            </a:r>
            <a:r>
              <a:rPr lang="en-US" sz="2800" dirty="0">
                <a:solidFill>
                  <a:schemeClr val="tx1"/>
                </a:solidFill>
              </a:rPr>
              <a:t> </a:t>
            </a:r>
            <a:r>
              <a:rPr lang="ar-SA" sz="2800" b="1" u="sng" dirty="0">
                <a:solidFill>
                  <a:srgbClr val="FF0000"/>
                </a:solidFill>
              </a:rPr>
              <a:t>ثلاث</a:t>
            </a:r>
            <a:r>
              <a:rPr lang="en-US" sz="2800" dirty="0">
                <a:solidFill>
                  <a:schemeClr val="tx1"/>
                </a:solidFill>
              </a:rPr>
              <a:t> </a:t>
            </a:r>
            <a:r>
              <a:rPr lang="ar-SA" sz="2800" dirty="0">
                <a:solidFill>
                  <a:schemeClr val="tx1"/>
                </a:solidFill>
              </a:rPr>
              <a:t>ليال – مشيت</a:t>
            </a:r>
            <a:r>
              <a:rPr lang="en-US" sz="2800" dirty="0">
                <a:solidFill>
                  <a:schemeClr val="tx1"/>
                </a:solidFill>
              </a:rPr>
              <a:t> </a:t>
            </a:r>
            <a:r>
              <a:rPr lang="ar-SA" sz="2800" b="1" u="sng" dirty="0">
                <a:solidFill>
                  <a:srgbClr val="FF0000"/>
                </a:solidFill>
              </a:rPr>
              <a:t>أربعين</a:t>
            </a:r>
            <a:r>
              <a:rPr lang="en-US" sz="2800" b="1" dirty="0">
                <a:solidFill>
                  <a:srgbClr val="FF0000"/>
                </a:solidFill>
              </a:rPr>
              <a:t> </a:t>
            </a:r>
            <a:r>
              <a:rPr lang="ar-SA" sz="2800" dirty="0">
                <a:solidFill>
                  <a:schemeClr val="tx1"/>
                </a:solidFill>
              </a:rPr>
              <a:t>كيلو مترا</a:t>
            </a:r>
            <a:r>
              <a:rPr lang="en-US" sz="2800" dirty="0">
                <a:solidFill>
                  <a:schemeClr val="tx1"/>
                </a:solidFill>
              </a:rPr>
              <a:t> .</a:t>
            </a:r>
          </a:p>
          <a:p>
            <a:r>
              <a:rPr lang="en-US" sz="2800" dirty="0">
                <a:solidFill>
                  <a:schemeClr val="tx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99466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mmm\New folder (5)\خلفيات بوربوينت 2019 HD ناعمة وهادئة بدون حقوق _ مصراوى الشامل_files\powerpoint-background- (4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sp>
        <p:nvSpPr>
          <p:cNvPr id="3" name="Rounded Rectangle 2"/>
          <p:cNvSpPr/>
          <p:nvPr/>
        </p:nvSpPr>
        <p:spPr>
          <a:xfrm>
            <a:off x="2438244" y="379512"/>
            <a:ext cx="4248472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600" dirty="0" smtClean="0">
                <a:solidFill>
                  <a:srgbClr val="FF0000"/>
                </a:solidFill>
              </a:rPr>
              <a:t>ملحوظة</a:t>
            </a:r>
            <a:endParaRPr lang="ar-IQ" sz="3600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83568" y="2291328"/>
            <a:ext cx="7992888" cy="38884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800" dirty="0" smtClean="0">
                <a:solidFill>
                  <a:schemeClr val="tx1"/>
                </a:solidFill>
              </a:rPr>
              <a:t>- </a:t>
            </a:r>
            <a:r>
              <a:rPr lang="ar-SA" sz="2800" b="1" u="sng" dirty="0" smtClean="0">
                <a:solidFill>
                  <a:srgbClr val="FF0000"/>
                </a:solidFill>
              </a:rPr>
              <a:t>ظروف </a:t>
            </a:r>
            <a:r>
              <a:rPr lang="ar-SA" sz="2800" b="1" u="sng" dirty="0">
                <a:solidFill>
                  <a:srgbClr val="FF0000"/>
                </a:solidFill>
              </a:rPr>
              <a:t>الزمان منصوبة </a:t>
            </a:r>
            <a:endParaRPr lang="ar-IQ" sz="2800" b="1" u="sng" dirty="0" smtClean="0">
              <a:solidFill>
                <a:srgbClr val="FF0000"/>
              </a:solidFill>
            </a:endParaRPr>
          </a:p>
          <a:p>
            <a:endParaRPr lang="ar-IQ" sz="2800" dirty="0">
              <a:solidFill>
                <a:schemeClr val="tx1"/>
              </a:solidFill>
            </a:endParaRPr>
          </a:p>
          <a:p>
            <a:pPr marL="457200" indent="-457200">
              <a:buFontTx/>
              <a:buChar char="-"/>
            </a:pPr>
            <a:r>
              <a:rPr lang="ar-SA" sz="2800" dirty="0" smtClean="0">
                <a:solidFill>
                  <a:schemeClr val="tx1"/>
                </a:solidFill>
              </a:rPr>
              <a:t>أما </a:t>
            </a:r>
            <a:r>
              <a:rPr lang="ar-SA" sz="2800" dirty="0">
                <a:solidFill>
                  <a:srgbClr val="FF0000"/>
                </a:solidFill>
              </a:rPr>
              <a:t>ظروف المكان فهي مبنية </a:t>
            </a:r>
            <a:r>
              <a:rPr lang="ar-SA" sz="2800" dirty="0">
                <a:solidFill>
                  <a:schemeClr val="tx1"/>
                </a:solidFill>
              </a:rPr>
              <a:t>، </a:t>
            </a:r>
            <a:endParaRPr lang="ar-IQ" sz="2800" dirty="0" smtClean="0">
              <a:solidFill>
                <a:schemeClr val="tx1"/>
              </a:solidFill>
            </a:endParaRPr>
          </a:p>
          <a:p>
            <a:pPr marL="457200" indent="-457200">
              <a:buFontTx/>
              <a:buChar char="-"/>
            </a:pPr>
            <a:r>
              <a:rPr lang="ar-SA" sz="2800" dirty="0" smtClean="0">
                <a:solidFill>
                  <a:schemeClr val="tx1"/>
                </a:solidFill>
              </a:rPr>
              <a:t>ما </a:t>
            </a:r>
            <a:r>
              <a:rPr lang="ar-SA" sz="2800" dirty="0">
                <a:solidFill>
                  <a:schemeClr val="tx1"/>
                </a:solidFill>
              </a:rPr>
              <a:t>عدا أسماء </a:t>
            </a:r>
            <a:r>
              <a:rPr lang="ar-SA" sz="2800" b="1" dirty="0">
                <a:solidFill>
                  <a:srgbClr val="FF0000"/>
                </a:solidFill>
              </a:rPr>
              <a:t>الجهات الست فهي منصوبة </a:t>
            </a:r>
            <a:r>
              <a:rPr lang="ar-SA" sz="2800" dirty="0">
                <a:solidFill>
                  <a:schemeClr val="tx1"/>
                </a:solidFill>
              </a:rPr>
              <a:t>( </a:t>
            </a:r>
            <a:r>
              <a:rPr lang="ar-SA" sz="2800" b="1" u="sng" dirty="0">
                <a:solidFill>
                  <a:srgbClr val="FF0000"/>
                </a:solidFill>
              </a:rPr>
              <a:t>أمام ، وراء ، خلف ، يمين ، يسار ، فوق ، تحت</a:t>
            </a:r>
            <a:r>
              <a:rPr lang="ar-SA" sz="2800" dirty="0">
                <a:solidFill>
                  <a:schemeClr val="tx1"/>
                </a:solidFill>
              </a:rPr>
              <a:t> ) ، وما يشبهها مثل : </a:t>
            </a:r>
            <a:r>
              <a:rPr lang="ar-SA" sz="2800" b="1" dirty="0" smtClean="0">
                <a:solidFill>
                  <a:srgbClr val="FF0000"/>
                </a:solidFill>
              </a:rPr>
              <a:t>ناحية </a:t>
            </a:r>
            <a:r>
              <a:rPr lang="ar-SA" sz="2800" b="1" dirty="0">
                <a:solidFill>
                  <a:srgbClr val="FF0000"/>
                </a:solidFill>
              </a:rPr>
              <a:t>، جنب ، عند ، لدى </a:t>
            </a:r>
            <a:r>
              <a:rPr lang="ar-SA" sz="2800" dirty="0">
                <a:solidFill>
                  <a:schemeClr val="tx1"/>
                </a:solidFill>
              </a:rPr>
              <a:t>) ، وكذلك المقادير ( </a:t>
            </a:r>
            <a:r>
              <a:rPr lang="ar-SA" sz="2800" b="1" dirty="0">
                <a:solidFill>
                  <a:srgbClr val="FF0000"/>
                </a:solidFill>
              </a:rPr>
              <a:t>ميل ، </a:t>
            </a:r>
            <a:r>
              <a:rPr lang="ar-SA" sz="2800" b="1" dirty="0" smtClean="0">
                <a:solidFill>
                  <a:srgbClr val="FF0000"/>
                </a:solidFill>
              </a:rPr>
              <a:t>فرسخ</a:t>
            </a:r>
            <a:r>
              <a:rPr lang="en-US" sz="2800" dirty="0" smtClean="0">
                <a:solidFill>
                  <a:schemeClr val="tx1"/>
                </a:solidFill>
              </a:rPr>
              <a:t>( 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7976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mmm\New folder (5)\خلفيات بوربوينت 2019 HD ناعمة وهادئة بدون حقوق _ مصراوى الشامل_files\powerpoint-background- (4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sp>
        <p:nvSpPr>
          <p:cNvPr id="3" name="Rounded Rectangle 2"/>
          <p:cNvSpPr/>
          <p:nvPr/>
        </p:nvSpPr>
        <p:spPr>
          <a:xfrm>
            <a:off x="2104688" y="692736"/>
            <a:ext cx="415476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rgbClr val="FF0000"/>
                </a:solidFill>
              </a:rPr>
              <a:t>أمثلة</a:t>
            </a:r>
            <a:endParaRPr lang="ar-IQ" sz="2800" b="1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51520" y="1772816"/>
            <a:ext cx="8424936" cy="43924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2400" b="1" dirty="0" smtClean="0">
              <a:solidFill>
                <a:schemeClr val="tx1"/>
              </a:solidFill>
            </a:endParaRPr>
          </a:p>
          <a:p>
            <a:pPr algn="ctr"/>
            <a:r>
              <a:rPr lang="ar-IQ" sz="2400" b="1" dirty="0" smtClean="0">
                <a:solidFill>
                  <a:schemeClr val="tx1"/>
                </a:solidFill>
              </a:rPr>
              <a:t>(</a:t>
            </a:r>
            <a:r>
              <a:rPr lang="ar-SA" sz="2400" b="1" dirty="0" smtClean="0">
                <a:solidFill>
                  <a:schemeClr val="tx1"/>
                </a:solidFill>
              </a:rPr>
              <a:t>ا</a:t>
            </a:r>
            <a:r>
              <a:rPr lang="ar-SA" sz="2400" dirty="0" smtClean="0">
                <a:solidFill>
                  <a:schemeClr val="tx1"/>
                </a:solidFill>
              </a:rPr>
              <a:t>قْتُلُوا </a:t>
            </a:r>
            <a:r>
              <a:rPr lang="ar-SA" sz="2400" dirty="0">
                <a:solidFill>
                  <a:schemeClr val="tx1"/>
                </a:solidFill>
              </a:rPr>
              <a:t>يُوسُفَ أَوِ اطْرَحُوهُ</a:t>
            </a:r>
            <a:r>
              <a:rPr lang="en-US" sz="2400" u="sng" dirty="0">
                <a:solidFill>
                  <a:schemeClr val="tx1"/>
                </a:solidFill>
              </a:rPr>
              <a:t> </a:t>
            </a:r>
            <a:r>
              <a:rPr lang="ar-SA" sz="2400" b="1" u="sng" dirty="0">
                <a:solidFill>
                  <a:srgbClr val="FF0000"/>
                </a:solidFill>
              </a:rPr>
              <a:t>أَرْضًا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( </a:t>
            </a:r>
            <a:r>
              <a:rPr lang="ar-SA" sz="2400" dirty="0">
                <a:solidFill>
                  <a:schemeClr val="tx1"/>
                </a:solidFill>
              </a:rPr>
              <a:t>يوسف </a:t>
            </a:r>
            <a:r>
              <a:rPr lang="ar-SA" sz="2400" dirty="0" smtClean="0">
                <a:solidFill>
                  <a:schemeClr val="tx1"/>
                </a:solidFill>
              </a:rPr>
              <a:t>9</a:t>
            </a:r>
            <a:endParaRPr lang="en-US" sz="2400" dirty="0">
              <a:solidFill>
                <a:schemeClr val="tx1"/>
              </a:solidFill>
            </a:endParaRPr>
          </a:p>
          <a:p>
            <a:pPr algn="ctr"/>
            <a:r>
              <a:rPr lang="ar-SA" sz="2400" b="1" u="sng" dirty="0" smtClean="0">
                <a:solidFill>
                  <a:srgbClr val="FF0000"/>
                </a:solidFill>
              </a:rPr>
              <a:t>أَرْضًا</a:t>
            </a:r>
            <a:r>
              <a:rPr lang="ar-IQ" sz="2400" b="1" u="sng" dirty="0" smtClean="0">
                <a:solidFill>
                  <a:srgbClr val="FF0000"/>
                </a:solidFill>
              </a:rPr>
              <a:t>- ظرف مكان</a:t>
            </a:r>
            <a:endParaRPr lang="ar-IQ" sz="2400" dirty="0" smtClean="0">
              <a:solidFill>
                <a:schemeClr val="tx1"/>
              </a:solidFill>
            </a:endParaRPr>
          </a:p>
          <a:p>
            <a:pPr algn="ctr"/>
            <a:r>
              <a:rPr lang="ar-SA" sz="2400" dirty="0">
                <a:solidFill>
                  <a:schemeClr val="tx1"/>
                </a:solidFill>
              </a:rPr>
              <a:t>وَأَنَّا كُنَّا نَقْعُدُ مِنْهَا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ar-SA" sz="2400" b="1" u="sng" dirty="0">
                <a:solidFill>
                  <a:srgbClr val="FF0000"/>
                </a:solidFill>
              </a:rPr>
              <a:t>مَقَاعِدَ</a:t>
            </a:r>
            <a:r>
              <a:rPr lang="en-US" sz="2400" b="1" u="sng" dirty="0">
                <a:solidFill>
                  <a:srgbClr val="FF0000"/>
                </a:solidFill>
              </a:rPr>
              <a:t> </a:t>
            </a:r>
            <a:r>
              <a:rPr lang="ar-SA" sz="2400" dirty="0" smtClean="0">
                <a:solidFill>
                  <a:schemeClr val="tx1"/>
                </a:solidFill>
              </a:rPr>
              <a:t>لِلسَّمْعِ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( </a:t>
            </a:r>
            <a:r>
              <a:rPr lang="ar-SA" sz="2400" dirty="0">
                <a:solidFill>
                  <a:schemeClr val="tx1"/>
                </a:solidFill>
              </a:rPr>
              <a:t>الجن </a:t>
            </a:r>
            <a:r>
              <a:rPr lang="ar-SA" sz="2400" dirty="0" smtClean="0">
                <a:solidFill>
                  <a:schemeClr val="tx1"/>
                </a:solidFill>
              </a:rPr>
              <a:t>9</a:t>
            </a:r>
            <a:endParaRPr lang="ar-IQ" sz="2400" dirty="0" smtClean="0">
              <a:solidFill>
                <a:schemeClr val="tx1"/>
              </a:solidFill>
            </a:endParaRPr>
          </a:p>
          <a:p>
            <a:pPr algn="ctr"/>
            <a:r>
              <a:rPr lang="ar-SA" sz="2400" b="1" u="sng" dirty="0" smtClean="0">
                <a:solidFill>
                  <a:srgbClr val="FF0000"/>
                </a:solidFill>
              </a:rPr>
              <a:t>مَقَاعِدَ</a:t>
            </a:r>
            <a:r>
              <a:rPr lang="ar-IQ" sz="2400" b="1" u="sng" dirty="0" smtClean="0">
                <a:solidFill>
                  <a:srgbClr val="FF0000"/>
                </a:solidFill>
              </a:rPr>
              <a:t>- ظرف مكان</a:t>
            </a:r>
            <a:endParaRPr lang="ar-IQ" sz="2400" dirty="0" smtClean="0">
              <a:solidFill>
                <a:schemeClr val="tx1"/>
              </a:solidFill>
            </a:endParaRPr>
          </a:p>
          <a:p>
            <a:pPr algn="ctr"/>
            <a:r>
              <a:rPr lang="ar-IQ" sz="2400" dirty="0" smtClean="0">
                <a:solidFill>
                  <a:schemeClr val="tx1"/>
                </a:solidFill>
              </a:rPr>
              <a:t>(</a:t>
            </a:r>
            <a:r>
              <a:rPr lang="ar-SA" sz="2400" dirty="0" smtClean="0">
                <a:solidFill>
                  <a:schemeClr val="tx1"/>
                </a:solidFill>
              </a:rPr>
              <a:t>وَ</a:t>
            </a:r>
            <a:r>
              <a:rPr lang="ar-SA" sz="2400" u="sng" dirty="0" smtClean="0">
                <a:solidFill>
                  <a:srgbClr val="FF0000"/>
                </a:solidFill>
              </a:rPr>
              <a:t>فَوْقَ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ar-SA" sz="2400" dirty="0">
                <a:solidFill>
                  <a:schemeClr val="tx1"/>
                </a:solidFill>
              </a:rPr>
              <a:t>كُلِّ ذِي عِلْمٍ عَلِيمٌ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( </a:t>
            </a:r>
            <a:r>
              <a:rPr lang="ar-SA" sz="2400" dirty="0">
                <a:solidFill>
                  <a:schemeClr val="tx1"/>
                </a:solidFill>
              </a:rPr>
              <a:t>يوسف 76 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وَ</a:t>
            </a:r>
            <a:r>
              <a:rPr lang="ar-SA" sz="2400" u="sng" dirty="0" smtClean="0">
                <a:solidFill>
                  <a:srgbClr val="FF0000"/>
                </a:solidFill>
              </a:rPr>
              <a:t>فَوْقَ</a:t>
            </a:r>
            <a:r>
              <a:rPr lang="en-US" sz="2400" u="sng" dirty="0" smtClean="0">
                <a:solidFill>
                  <a:srgbClr val="FF0000"/>
                </a:solidFill>
              </a:rPr>
              <a:t>- /</a:t>
            </a:r>
            <a:r>
              <a:rPr lang="ar-IQ" sz="2400" u="sng" dirty="0" smtClean="0">
                <a:solidFill>
                  <a:srgbClr val="FF0000"/>
                </a:solidFill>
              </a:rPr>
              <a:t> ظرف مكان</a:t>
            </a:r>
            <a:endParaRPr lang="en-US" sz="2400" u="sng" dirty="0" smtClean="0">
              <a:solidFill>
                <a:srgbClr val="FF0000"/>
              </a:solidFill>
            </a:endParaRPr>
          </a:p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حضرتُ </a:t>
            </a:r>
            <a:r>
              <a:rPr lang="ar-SA" sz="2400" u="sng" dirty="0">
                <a:solidFill>
                  <a:srgbClr val="FF0000"/>
                </a:solidFill>
              </a:rPr>
              <a:t>يومَ</a:t>
            </a:r>
            <a:r>
              <a:rPr lang="ar-SA" sz="2400" u="sng" dirty="0">
                <a:solidFill>
                  <a:schemeClr val="tx1"/>
                </a:solidFill>
              </a:rPr>
              <a:t> </a:t>
            </a:r>
            <a:r>
              <a:rPr lang="ar-SA" sz="2400" dirty="0" smtClean="0">
                <a:solidFill>
                  <a:schemeClr val="tx1"/>
                </a:solidFill>
              </a:rPr>
              <a:t>الخميسِ</a:t>
            </a:r>
            <a:endParaRPr lang="ar-IQ" sz="2400" dirty="0" smtClean="0">
              <a:solidFill>
                <a:schemeClr val="tx1"/>
              </a:solidFill>
            </a:endParaRPr>
          </a:p>
          <a:p>
            <a:pPr algn="ctr"/>
            <a:r>
              <a:rPr lang="ar-SA" sz="2400" dirty="0">
                <a:solidFill>
                  <a:schemeClr val="tx1"/>
                </a:solidFill>
              </a:rPr>
              <a:t>سرتُ </a:t>
            </a:r>
            <a:r>
              <a:rPr lang="ar-SA" sz="2400" b="1" u="sng" dirty="0">
                <a:solidFill>
                  <a:srgbClr val="FF0000"/>
                </a:solidFill>
              </a:rPr>
              <a:t>ميلا</a:t>
            </a:r>
            <a:r>
              <a:rPr lang="ar-SA" sz="2400" b="1" dirty="0">
                <a:solidFill>
                  <a:srgbClr val="FF0000"/>
                </a:solidFill>
              </a:rPr>
              <a:t> </a:t>
            </a:r>
            <a:r>
              <a:rPr lang="ar-IQ" sz="2400" b="1" dirty="0" smtClean="0">
                <a:solidFill>
                  <a:srgbClr val="FF0000"/>
                </a:solidFill>
              </a:rPr>
              <a:t>  /    (ميلاً) – ظرف مكان</a:t>
            </a:r>
          </a:p>
          <a:p>
            <a:pPr algn="ctr"/>
            <a:r>
              <a:rPr lang="ar-SA" sz="2400" dirty="0">
                <a:solidFill>
                  <a:schemeClr val="tx1"/>
                </a:solidFill>
              </a:rPr>
              <a:t>المشيُ </a:t>
            </a:r>
            <a:r>
              <a:rPr lang="ar-SA" sz="2400" b="1" u="sng" dirty="0">
                <a:solidFill>
                  <a:srgbClr val="FF0000"/>
                </a:solidFill>
              </a:rPr>
              <a:t>صباحا</a:t>
            </a:r>
            <a:r>
              <a:rPr lang="ar-SA" sz="2400" dirty="0">
                <a:solidFill>
                  <a:schemeClr val="tx1"/>
                </a:solidFill>
              </a:rPr>
              <a:t> </a:t>
            </a:r>
            <a:r>
              <a:rPr lang="ar-SA" sz="2400" dirty="0" smtClean="0">
                <a:solidFill>
                  <a:schemeClr val="tx1"/>
                </a:solidFill>
              </a:rPr>
              <a:t>مفيدٌ</a:t>
            </a:r>
            <a:r>
              <a:rPr lang="ar-IQ" sz="2400" dirty="0" smtClean="0">
                <a:solidFill>
                  <a:schemeClr val="tx1"/>
                </a:solidFill>
              </a:rPr>
              <a:t>/ </a:t>
            </a:r>
            <a:r>
              <a:rPr lang="ar-SA" sz="2400" b="1" u="sng" dirty="0" smtClean="0">
                <a:solidFill>
                  <a:srgbClr val="FF0000"/>
                </a:solidFill>
              </a:rPr>
              <a:t>صباحا</a:t>
            </a:r>
            <a:r>
              <a:rPr lang="ar-IQ" sz="2400" b="1" u="sng" dirty="0" smtClean="0">
                <a:solidFill>
                  <a:srgbClr val="FF0000"/>
                </a:solidFill>
              </a:rPr>
              <a:t>- ظرف زمان</a:t>
            </a:r>
            <a:r>
              <a:rPr lang="ar-SA" sz="2400" dirty="0" smtClean="0">
                <a:solidFill>
                  <a:schemeClr val="tx1"/>
                </a:solidFill>
              </a:rPr>
              <a:t> </a:t>
            </a:r>
            <a:endParaRPr lang="ar-IQ" sz="2400" dirty="0" smtClean="0">
              <a:solidFill>
                <a:schemeClr val="tx1"/>
              </a:solidFill>
            </a:endParaRPr>
          </a:p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وجدتُ </a:t>
            </a:r>
            <a:r>
              <a:rPr lang="ar-SA" sz="2400" dirty="0">
                <a:solidFill>
                  <a:schemeClr val="tx1"/>
                </a:solidFill>
              </a:rPr>
              <a:t>عليا </a:t>
            </a:r>
            <a:r>
              <a:rPr lang="ar-SA" sz="2400" b="1" u="sng" dirty="0">
                <a:solidFill>
                  <a:srgbClr val="FF0000"/>
                </a:solidFill>
              </a:rPr>
              <a:t>أمامَ</a:t>
            </a:r>
            <a:r>
              <a:rPr lang="ar-SA" sz="2400" u="sng" dirty="0">
                <a:solidFill>
                  <a:schemeClr val="tx1"/>
                </a:solidFill>
              </a:rPr>
              <a:t> </a:t>
            </a:r>
            <a:r>
              <a:rPr lang="ar-SA" sz="2400" dirty="0">
                <a:solidFill>
                  <a:schemeClr val="tx1"/>
                </a:solidFill>
              </a:rPr>
              <a:t>الملعبِ </a:t>
            </a:r>
            <a:r>
              <a:rPr lang="ar-IQ" sz="2400" dirty="0" smtClean="0">
                <a:solidFill>
                  <a:schemeClr val="tx1"/>
                </a:solidFill>
              </a:rPr>
              <a:t>/ </a:t>
            </a:r>
            <a:r>
              <a:rPr lang="ar-SA" sz="2400" b="1" u="sng" dirty="0">
                <a:solidFill>
                  <a:srgbClr val="FF0000"/>
                </a:solidFill>
              </a:rPr>
              <a:t>أمامَ </a:t>
            </a:r>
            <a:r>
              <a:rPr lang="ar-IQ" sz="2400" b="1" u="sng" dirty="0" smtClean="0">
                <a:solidFill>
                  <a:srgbClr val="FF0000"/>
                </a:solidFill>
              </a:rPr>
              <a:t>- </a:t>
            </a:r>
            <a:r>
              <a:rPr lang="ar-IQ" sz="2400" dirty="0" smtClean="0">
                <a:solidFill>
                  <a:schemeClr val="tx1"/>
                </a:solidFill>
              </a:rPr>
              <a:t>ظرف مكان</a:t>
            </a:r>
          </a:p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الامتحانُ </a:t>
            </a:r>
            <a:r>
              <a:rPr lang="ar-SA" sz="2400" b="1" u="sng" dirty="0">
                <a:solidFill>
                  <a:srgbClr val="FF0000"/>
                </a:solidFill>
              </a:rPr>
              <a:t>بعدَ</a:t>
            </a:r>
            <a:r>
              <a:rPr lang="ar-SA" sz="2400" dirty="0">
                <a:solidFill>
                  <a:schemeClr val="tx1"/>
                </a:solidFill>
              </a:rPr>
              <a:t> أسبوعٍ </a:t>
            </a:r>
            <a:r>
              <a:rPr lang="ar-IQ" sz="2400" dirty="0" smtClean="0">
                <a:solidFill>
                  <a:schemeClr val="tx1"/>
                </a:solidFill>
              </a:rPr>
              <a:t>/ </a:t>
            </a:r>
            <a:r>
              <a:rPr lang="ar-SA" sz="2400" b="1" u="sng" dirty="0">
                <a:solidFill>
                  <a:srgbClr val="FF0000"/>
                </a:solidFill>
              </a:rPr>
              <a:t>بعدَ </a:t>
            </a:r>
            <a:r>
              <a:rPr lang="ar-IQ" sz="2400" b="1" u="sng" dirty="0" smtClean="0">
                <a:solidFill>
                  <a:srgbClr val="FF0000"/>
                </a:solidFill>
              </a:rPr>
              <a:t>- </a:t>
            </a:r>
            <a:r>
              <a:rPr lang="ar-IQ" sz="2400" dirty="0" smtClean="0">
                <a:solidFill>
                  <a:schemeClr val="tx1"/>
                </a:solidFill>
              </a:rPr>
              <a:t>ظرف مكان</a:t>
            </a:r>
          </a:p>
          <a:p>
            <a:pPr algn="ctr"/>
            <a:endParaRPr lang="ar-IQ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976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mmm\New folder (5)\خلفيات بوربوينت 2019 HD ناعمة وهادئة بدون حقوق _ مصراوى الشامل_files\powerpoint-background- (4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sp>
        <p:nvSpPr>
          <p:cNvPr id="3" name="Rounded Rectangle 2"/>
          <p:cNvSpPr/>
          <p:nvPr/>
        </p:nvSpPr>
        <p:spPr>
          <a:xfrm>
            <a:off x="467544" y="0"/>
            <a:ext cx="8280920" cy="1268760"/>
          </a:xfrm>
          <a:prstGeom prst="roundRect">
            <a:avLst/>
          </a:prstGeom>
          <a:solidFill>
            <a:srgbClr val="EFDF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200" b="1" dirty="0" smtClean="0">
                <a:solidFill>
                  <a:srgbClr val="7030A0"/>
                </a:solidFill>
              </a:rPr>
              <a:t> المادة : (اللغة العربية)                                    كلية الهندسة/ قسم الميكانيك</a:t>
            </a:r>
            <a:br>
              <a:rPr lang="ar-IQ" sz="2200" b="1" dirty="0" smtClean="0">
                <a:solidFill>
                  <a:srgbClr val="7030A0"/>
                </a:solidFill>
              </a:rPr>
            </a:br>
            <a:r>
              <a:rPr lang="ar-IQ" sz="2200" b="1" dirty="0" smtClean="0">
                <a:solidFill>
                  <a:srgbClr val="7030A0"/>
                </a:solidFill>
              </a:rPr>
              <a:t> الفصل الثاني</a:t>
            </a:r>
            <a:br>
              <a:rPr lang="ar-IQ" sz="2200" b="1" dirty="0" smtClean="0">
                <a:solidFill>
                  <a:srgbClr val="7030A0"/>
                </a:solidFill>
              </a:rPr>
            </a:br>
            <a:r>
              <a:rPr lang="ar-IQ" sz="2200" b="1" dirty="0" smtClean="0">
                <a:solidFill>
                  <a:srgbClr val="7030A0"/>
                </a:solidFill>
              </a:rPr>
              <a:t>       </a:t>
            </a:r>
            <a:r>
              <a:rPr lang="ar-IQ" sz="2200" b="1" u="sng" dirty="0" smtClean="0">
                <a:solidFill>
                  <a:srgbClr val="0070C0"/>
                </a:solidFill>
              </a:rPr>
              <a:t>المحاضرة الخامسة: </a:t>
            </a:r>
            <a:r>
              <a:rPr lang="ar-IQ" sz="2200" b="1" u="sng" dirty="0" smtClean="0">
                <a:solidFill>
                  <a:srgbClr val="FF0000"/>
                </a:solidFill>
              </a:rPr>
              <a:t>المفعول فيه</a:t>
            </a:r>
            <a:endParaRPr lang="ar-IQ" sz="2200" b="1" dirty="0">
              <a:solidFill>
                <a:srgbClr val="FF0000"/>
              </a:solidFill>
            </a:endParaRPr>
          </a:p>
        </p:txBody>
      </p:sp>
      <p:sp>
        <p:nvSpPr>
          <p:cNvPr id="5" name="AutoShape 2" descr="blob:https://web.telegram.org/f9b20aee-ff6a-4f14-a633-c0c6d0788bc6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6" name="Rounded Rectangle 5"/>
          <p:cNvSpPr/>
          <p:nvPr/>
        </p:nvSpPr>
        <p:spPr>
          <a:xfrm>
            <a:off x="323528" y="1412776"/>
            <a:ext cx="8599810" cy="12241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ar-IQ" sz="2800" dirty="0" smtClean="0">
                <a:solidFill>
                  <a:schemeClr val="tx1"/>
                </a:solidFill>
              </a:rPr>
              <a:t>      </a:t>
            </a:r>
            <a:r>
              <a:rPr lang="ar-SA" sz="2800" dirty="0" smtClean="0">
                <a:solidFill>
                  <a:schemeClr val="tx1"/>
                </a:solidFill>
              </a:rPr>
              <a:t>اللغة العربية </a:t>
            </a:r>
            <a:r>
              <a:rPr lang="ar-IQ" sz="2800" dirty="0" smtClean="0">
                <a:solidFill>
                  <a:schemeClr val="tx1"/>
                </a:solidFill>
              </a:rPr>
              <a:t>ضمت </a:t>
            </a:r>
            <a:r>
              <a:rPr lang="ar-SA" sz="2800" dirty="0" smtClean="0">
                <a:solidFill>
                  <a:schemeClr val="tx1"/>
                </a:solidFill>
              </a:rPr>
              <a:t>مجموعة من المنصوبات التي تُستخدم لتوضيح المعنى وتأكيده ومن ضمن هذه المنصوبات مجموعة المفاعيل ومنها</a:t>
            </a:r>
            <a:r>
              <a:rPr lang="en-US" sz="2800" dirty="0" smtClean="0">
                <a:solidFill>
                  <a:schemeClr val="tx1"/>
                </a:solidFill>
              </a:rPr>
              <a:t>  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  <a:r>
              <a:rPr lang="ar-SA" sz="2800" dirty="0" smtClean="0">
                <a:solidFill>
                  <a:schemeClr val="tx1"/>
                </a:solidFill>
              </a:rPr>
              <a:t> </a:t>
            </a:r>
            <a:endParaRPr lang="ar-IQ" sz="2800" dirty="0"/>
          </a:p>
        </p:txBody>
      </p:sp>
      <p:sp>
        <p:nvSpPr>
          <p:cNvPr id="7" name="Oval 6"/>
          <p:cNvSpPr/>
          <p:nvPr/>
        </p:nvSpPr>
        <p:spPr>
          <a:xfrm>
            <a:off x="7526248" y="3428998"/>
            <a:ext cx="1549490" cy="144016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hlinkClick r:id="rId3"/>
              </a:rPr>
              <a:t>المفعول به</a:t>
            </a:r>
            <a:endParaRPr lang="ar-IQ" sz="2800" b="1" dirty="0"/>
          </a:p>
        </p:txBody>
      </p:sp>
      <p:sp>
        <p:nvSpPr>
          <p:cNvPr id="8" name="Oval 7"/>
          <p:cNvSpPr/>
          <p:nvPr/>
        </p:nvSpPr>
        <p:spPr>
          <a:xfrm>
            <a:off x="6757392" y="5245380"/>
            <a:ext cx="1609328" cy="13178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hlinkClick r:id="rId4" tooltip="شرح درس المفعول المطلق بالأمثلة"/>
              </a:rPr>
              <a:t>المفعول المطلق</a:t>
            </a:r>
            <a:endParaRPr lang="ar-IQ" sz="2800" b="1" dirty="0"/>
          </a:p>
        </p:txBody>
      </p:sp>
      <p:sp>
        <p:nvSpPr>
          <p:cNvPr id="12" name="Oval 11"/>
          <p:cNvSpPr/>
          <p:nvPr/>
        </p:nvSpPr>
        <p:spPr>
          <a:xfrm>
            <a:off x="4860032" y="3410703"/>
            <a:ext cx="1609328" cy="13178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u="sng" dirty="0" smtClean="0">
                <a:solidFill>
                  <a:srgbClr val="00B0F0"/>
                </a:solidFill>
              </a:rPr>
              <a:t>المفعول لأجله </a:t>
            </a:r>
            <a:endParaRPr lang="ar-IQ" sz="2800" b="1" dirty="0"/>
          </a:p>
        </p:txBody>
      </p:sp>
      <p:sp>
        <p:nvSpPr>
          <p:cNvPr id="13" name="Oval 12"/>
          <p:cNvSpPr/>
          <p:nvPr/>
        </p:nvSpPr>
        <p:spPr>
          <a:xfrm>
            <a:off x="4616584" y="5085184"/>
            <a:ext cx="1609328" cy="13178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hlinkClick r:id="rId5" tooltip="شرح درس المفعول معه بالأمثلة"/>
              </a:rPr>
              <a:t>المفعول معه</a:t>
            </a:r>
            <a:endParaRPr lang="ar-IQ" sz="2800" b="1" dirty="0"/>
          </a:p>
        </p:txBody>
      </p:sp>
      <p:sp>
        <p:nvSpPr>
          <p:cNvPr id="14" name="Oval 13"/>
          <p:cNvSpPr/>
          <p:nvPr/>
        </p:nvSpPr>
        <p:spPr>
          <a:xfrm>
            <a:off x="755576" y="2782609"/>
            <a:ext cx="1609328" cy="14700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u="sng" dirty="0" smtClean="0">
                <a:solidFill>
                  <a:srgbClr val="FF0000"/>
                </a:solidFill>
              </a:rPr>
              <a:t>المفعول فيه</a:t>
            </a:r>
            <a:endParaRPr lang="ar-IQ" sz="2800" b="1" u="sng" dirty="0"/>
          </a:p>
        </p:txBody>
      </p:sp>
      <p:sp>
        <p:nvSpPr>
          <p:cNvPr id="11" name="Rounded Rectangle 10"/>
          <p:cNvSpPr/>
          <p:nvPr/>
        </p:nvSpPr>
        <p:spPr>
          <a:xfrm>
            <a:off x="179512" y="5542384"/>
            <a:ext cx="3456384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وهو الذي يتضمن ظرفا </a:t>
            </a:r>
            <a:endParaRPr lang="ar-IQ" sz="2400" dirty="0" smtClean="0">
              <a:solidFill>
                <a:schemeClr val="tx1"/>
              </a:solidFill>
            </a:endParaRPr>
          </a:p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الزمان </a:t>
            </a:r>
            <a:r>
              <a:rPr lang="ar-SA" sz="2400" dirty="0">
                <a:solidFill>
                  <a:schemeClr val="tx1"/>
                </a:solidFill>
              </a:rPr>
              <a:t>والمكان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6" name="Down Arrow 15"/>
          <p:cNvSpPr/>
          <p:nvPr/>
        </p:nvSpPr>
        <p:spPr>
          <a:xfrm>
            <a:off x="1488366" y="4379955"/>
            <a:ext cx="242316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77903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mmm\New folder (5)\خلفيات بوربوينت 2019 HD ناعمة وهادئة بدون حقوق _ مصراوى الشامل_files\powerpoint-background- (4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sp>
        <p:nvSpPr>
          <p:cNvPr id="3" name="Rounded Rectangle 2"/>
          <p:cNvSpPr/>
          <p:nvPr/>
        </p:nvSpPr>
        <p:spPr>
          <a:xfrm>
            <a:off x="755576" y="548680"/>
            <a:ext cx="7488832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600" b="1" u="sng" dirty="0">
                <a:solidFill>
                  <a:srgbClr val="FF0000"/>
                </a:solidFill>
              </a:rPr>
              <a:t>ما العلاقة بين المفعول فيه وظرفي الزمان والمكان ، هل هما واحد ؟</a:t>
            </a:r>
            <a:endParaRPr lang="en-US" sz="2600" b="1" u="sng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99592" y="1988840"/>
            <a:ext cx="7200800" cy="388843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 smtClean="0">
                <a:solidFill>
                  <a:schemeClr val="tx1"/>
                </a:solidFill>
              </a:rPr>
              <a:t>جواب</a:t>
            </a:r>
            <a:r>
              <a:rPr lang="en-US" sz="2800" dirty="0">
                <a:solidFill>
                  <a:schemeClr val="tx1"/>
                </a:solidFill>
              </a:rPr>
              <a:t> : </a:t>
            </a:r>
            <a:r>
              <a:rPr lang="ar-IQ" sz="2800" dirty="0" smtClean="0">
                <a:solidFill>
                  <a:schemeClr val="tx1"/>
                </a:solidFill>
              </a:rPr>
              <a:t>نعم</a:t>
            </a:r>
            <a:r>
              <a:rPr lang="ar-SA" sz="2800" dirty="0" smtClean="0">
                <a:solidFill>
                  <a:schemeClr val="tx1"/>
                </a:solidFill>
              </a:rPr>
              <a:t> </a:t>
            </a:r>
            <a:r>
              <a:rPr lang="ar-SA" sz="2800" dirty="0">
                <a:solidFill>
                  <a:schemeClr val="tx1"/>
                </a:solidFill>
              </a:rPr>
              <a:t>، فكما نعلم ، فقد اشتهرت مدرستين عريقتين في علم النحو ، وهما : </a:t>
            </a:r>
            <a:r>
              <a:rPr lang="ar-SA" sz="2800" u="sng" dirty="0">
                <a:solidFill>
                  <a:srgbClr val="FF0000"/>
                </a:solidFill>
              </a:rPr>
              <a:t>مدرستي الكوفة والبصرة </a:t>
            </a:r>
            <a:r>
              <a:rPr lang="ar-SA" sz="2800" dirty="0">
                <a:solidFill>
                  <a:schemeClr val="tx1"/>
                </a:solidFill>
              </a:rPr>
              <a:t>، وعليه فإن مسمى </a:t>
            </a:r>
            <a:r>
              <a:rPr lang="ar-SA" sz="2800" b="1" u="sng" dirty="0">
                <a:solidFill>
                  <a:srgbClr val="FF0000"/>
                </a:solidFill>
              </a:rPr>
              <a:t>المفعول فيه </a:t>
            </a:r>
            <a:r>
              <a:rPr lang="ar-SA" sz="2800" dirty="0">
                <a:solidFill>
                  <a:schemeClr val="tx1"/>
                </a:solidFill>
              </a:rPr>
              <a:t>كان عند </a:t>
            </a:r>
            <a:r>
              <a:rPr lang="ar-SA" sz="2800" b="1" u="sng" dirty="0">
                <a:solidFill>
                  <a:srgbClr val="FF0000"/>
                </a:solidFill>
              </a:rPr>
              <a:t>أهل البصرة </a:t>
            </a:r>
            <a:r>
              <a:rPr lang="ar-SA" sz="2800" dirty="0">
                <a:solidFill>
                  <a:schemeClr val="tx1"/>
                </a:solidFill>
              </a:rPr>
              <a:t>، </a:t>
            </a:r>
            <a:endParaRPr lang="ar-IQ" sz="2800" dirty="0" smtClean="0">
              <a:solidFill>
                <a:schemeClr val="tx1"/>
              </a:solidFill>
            </a:endParaRPr>
          </a:p>
          <a:p>
            <a:r>
              <a:rPr lang="ar-SA" sz="2800" dirty="0" smtClean="0">
                <a:solidFill>
                  <a:schemeClr val="tx1"/>
                </a:solidFill>
              </a:rPr>
              <a:t>في </a:t>
            </a:r>
            <a:r>
              <a:rPr lang="ar-SA" sz="2800" dirty="0">
                <a:solidFill>
                  <a:schemeClr val="tx1"/>
                </a:solidFill>
              </a:rPr>
              <a:t>حين سمي عند </a:t>
            </a:r>
            <a:r>
              <a:rPr lang="ar-SA" sz="2800" b="1" u="sng" dirty="0">
                <a:solidFill>
                  <a:srgbClr val="FF0000"/>
                </a:solidFill>
              </a:rPr>
              <a:t>أهل الكوفة</a:t>
            </a:r>
            <a:r>
              <a:rPr lang="ar-SA" sz="2800" dirty="0">
                <a:solidFill>
                  <a:schemeClr val="tx1"/>
                </a:solidFill>
              </a:rPr>
              <a:t> </a:t>
            </a:r>
            <a:r>
              <a:rPr lang="ar-SA" sz="2800" b="1" u="sng" dirty="0" smtClean="0">
                <a:solidFill>
                  <a:srgbClr val="FF0000"/>
                </a:solidFill>
              </a:rPr>
              <a:t>ظرفا</a:t>
            </a:r>
            <a:r>
              <a:rPr lang="ar-SA" sz="2800" dirty="0" smtClean="0">
                <a:solidFill>
                  <a:schemeClr val="tx1"/>
                </a:solidFill>
              </a:rPr>
              <a:t>، </a:t>
            </a:r>
            <a:endParaRPr lang="ar-IQ" sz="2800" dirty="0" smtClean="0">
              <a:solidFill>
                <a:schemeClr val="tx1"/>
              </a:solidFill>
            </a:endParaRPr>
          </a:p>
          <a:p>
            <a:r>
              <a:rPr lang="ar-SA" sz="2800" b="1" u="sng" dirty="0" smtClean="0">
                <a:solidFill>
                  <a:srgbClr val="FF0000"/>
                </a:solidFill>
              </a:rPr>
              <a:t>وكلاهما </a:t>
            </a:r>
            <a:r>
              <a:rPr lang="ar-SA" sz="2800" b="1" u="sng" dirty="0">
                <a:solidFill>
                  <a:srgbClr val="FF0000"/>
                </a:solidFill>
              </a:rPr>
              <a:t>واحد</a:t>
            </a:r>
            <a:r>
              <a:rPr lang="en-US" sz="2800" b="1" u="sng" dirty="0">
                <a:solidFill>
                  <a:srgbClr val="FF0000"/>
                </a:solidFill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725785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mmm\New folder (5)\خلفيات بوربوينت 2019 HD ناعمة وهادئة بدون حقوق _ مصراوى الشامل_files\powerpoint-background- (4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sp>
        <p:nvSpPr>
          <p:cNvPr id="3" name="Rounded Rectangle 2"/>
          <p:cNvSpPr/>
          <p:nvPr/>
        </p:nvSpPr>
        <p:spPr>
          <a:xfrm>
            <a:off x="323528" y="332656"/>
            <a:ext cx="8424936" cy="1800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800" dirty="0">
                <a:solidFill>
                  <a:schemeClr val="tx1"/>
                </a:solidFill>
              </a:rPr>
              <a:t> </a:t>
            </a:r>
            <a:r>
              <a:rPr lang="ar-SA" sz="2800" b="1" u="sng" dirty="0">
                <a:solidFill>
                  <a:srgbClr val="FF0000"/>
                </a:solidFill>
              </a:rPr>
              <a:t>المفعول فيه </a:t>
            </a:r>
            <a:r>
              <a:rPr lang="ar-SA" sz="2800" b="1" dirty="0">
                <a:solidFill>
                  <a:schemeClr val="tx1"/>
                </a:solidFill>
              </a:rPr>
              <a:t>اسم منصوب يدل على زمان أو مكان وقوع الفعل متضمنا معنى </a:t>
            </a:r>
            <a:r>
              <a:rPr lang="ar-IQ" sz="2800" b="1" dirty="0" smtClean="0">
                <a:solidFill>
                  <a:schemeClr val="tx1"/>
                </a:solidFill>
              </a:rPr>
              <a:t>(</a:t>
            </a:r>
            <a:r>
              <a:rPr lang="ar-SA" sz="2800" b="1" dirty="0" smtClean="0">
                <a:solidFill>
                  <a:schemeClr val="tx1"/>
                </a:solidFill>
              </a:rPr>
              <a:t>ف</a:t>
            </a:r>
            <a:r>
              <a:rPr lang="ar-IQ" sz="2800" b="1" dirty="0" smtClean="0">
                <a:solidFill>
                  <a:schemeClr val="tx1"/>
                </a:solidFill>
              </a:rPr>
              <a:t>ي)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22000" y="2348880"/>
            <a:ext cx="8568952" cy="18722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ar-SA" sz="2800" dirty="0" smtClean="0">
                <a:solidFill>
                  <a:schemeClr val="tx1"/>
                </a:solidFill>
              </a:rPr>
              <a:t>أي</a:t>
            </a:r>
            <a:r>
              <a:rPr lang="ar-IQ" sz="2800" dirty="0" smtClean="0">
                <a:solidFill>
                  <a:schemeClr val="tx1"/>
                </a:solidFill>
              </a:rPr>
              <a:t>:</a:t>
            </a:r>
            <a:r>
              <a:rPr lang="ar-SA" sz="2800" dirty="0" smtClean="0">
                <a:solidFill>
                  <a:schemeClr val="tx1"/>
                </a:solidFill>
              </a:rPr>
              <a:t> </a:t>
            </a:r>
            <a:r>
              <a:rPr lang="ar-SA" sz="2800" dirty="0">
                <a:solidFill>
                  <a:schemeClr val="tx1"/>
                </a:solidFill>
              </a:rPr>
              <a:t>يكون </a:t>
            </a:r>
            <a:r>
              <a:rPr lang="ar-SA" sz="2800" b="1" dirty="0">
                <a:solidFill>
                  <a:srgbClr val="FF0000"/>
                </a:solidFill>
              </a:rPr>
              <a:t>ظرف الزمان أو المكان بمعنى </a:t>
            </a:r>
            <a:r>
              <a:rPr lang="ar-IQ" sz="2800" b="1" u="sng" dirty="0" smtClean="0">
                <a:solidFill>
                  <a:srgbClr val="FF0000"/>
                </a:solidFill>
              </a:rPr>
              <a:t>(</a:t>
            </a:r>
            <a:r>
              <a:rPr lang="ar-SA" sz="2800" b="1" u="sng" dirty="0" smtClean="0">
                <a:solidFill>
                  <a:srgbClr val="FF0000"/>
                </a:solidFill>
              </a:rPr>
              <a:t>في </a:t>
            </a:r>
            <a:r>
              <a:rPr lang="ar-IQ" sz="2800" b="1" u="sng" dirty="0" smtClean="0">
                <a:solidFill>
                  <a:srgbClr val="FF0000"/>
                </a:solidFill>
              </a:rPr>
              <a:t>)</a:t>
            </a:r>
            <a:r>
              <a:rPr lang="ar-SA" sz="2800" dirty="0" smtClean="0">
                <a:solidFill>
                  <a:schemeClr val="tx1"/>
                </a:solidFill>
              </a:rPr>
              <a:t>، </a:t>
            </a:r>
            <a:r>
              <a:rPr lang="ar-SA" sz="2800" dirty="0">
                <a:solidFill>
                  <a:schemeClr val="tx1"/>
                </a:solidFill>
              </a:rPr>
              <a:t>فحين تقول : </a:t>
            </a:r>
            <a:endParaRPr lang="ar-IQ" sz="2800" dirty="0" smtClean="0">
              <a:solidFill>
                <a:schemeClr val="tx1"/>
              </a:solidFill>
            </a:endParaRPr>
          </a:p>
          <a:p>
            <a:pPr algn="just"/>
            <a:r>
              <a:rPr lang="ar-SA" sz="2800" dirty="0" smtClean="0">
                <a:solidFill>
                  <a:schemeClr val="tx1"/>
                </a:solidFill>
              </a:rPr>
              <a:t>سافرَ </a:t>
            </a:r>
            <a:r>
              <a:rPr lang="ar-SA" sz="2800" b="1" u="sng" dirty="0">
                <a:solidFill>
                  <a:srgbClr val="FF0000"/>
                </a:solidFill>
              </a:rPr>
              <a:t>يومَ</a:t>
            </a:r>
            <a:r>
              <a:rPr lang="ar-SA" sz="2800" dirty="0">
                <a:solidFill>
                  <a:schemeClr val="tx1"/>
                </a:solidFill>
              </a:rPr>
              <a:t> الخميس ( أي في يوم الخميس ) ، وحين تقول : </a:t>
            </a:r>
            <a:endParaRPr lang="ar-IQ" sz="2800" dirty="0" smtClean="0">
              <a:solidFill>
                <a:schemeClr val="tx1"/>
              </a:solidFill>
            </a:endParaRPr>
          </a:p>
          <a:p>
            <a:pPr algn="just"/>
            <a:r>
              <a:rPr lang="ar-SA" sz="2800" dirty="0" smtClean="0">
                <a:solidFill>
                  <a:schemeClr val="tx1"/>
                </a:solidFill>
              </a:rPr>
              <a:t>جلستُ </a:t>
            </a:r>
            <a:r>
              <a:rPr lang="ar-SA" sz="2800" b="1" u="sng" dirty="0">
                <a:solidFill>
                  <a:srgbClr val="FF0000"/>
                </a:solidFill>
              </a:rPr>
              <a:t>أمامَ</a:t>
            </a:r>
            <a:r>
              <a:rPr lang="ar-SA" sz="2800" dirty="0">
                <a:solidFill>
                  <a:schemeClr val="tx1"/>
                </a:solidFill>
              </a:rPr>
              <a:t> المكتبِ ( أي في جهة </a:t>
            </a:r>
            <a:r>
              <a:rPr lang="ar-SA" sz="2800" dirty="0" smtClean="0">
                <a:solidFill>
                  <a:schemeClr val="tx1"/>
                </a:solidFill>
              </a:rPr>
              <a:t>المك</a:t>
            </a:r>
            <a:r>
              <a:rPr lang="ar-IQ" sz="2800" dirty="0" smtClean="0">
                <a:solidFill>
                  <a:schemeClr val="tx1"/>
                </a:solidFill>
              </a:rPr>
              <a:t>تب )</a:t>
            </a:r>
            <a:endParaRPr lang="ar-IQ" sz="28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39552" y="4437112"/>
            <a:ext cx="8352928" cy="22048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800" b="1" dirty="0" smtClean="0">
                <a:solidFill>
                  <a:srgbClr val="FF0000"/>
                </a:solidFill>
              </a:rPr>
              <a:t>أما إذا </a:t>
            </a:r>
            <a:r>
              <a:rPr lang="ar-SA" sz="2800" b="1" dirty="0" smtClean="0">
                <a:solidFill>
                  <a:srgbClr val="FF0000"/>
                </a:solidFill>
              </a:rPr>
              <a:t>لم </a:t>
            </a:r>
            <a:r>
              <a:rPr lang="ar-SA" sz="2800" b="1" dirty="0">
                <a:solidFill>
                  <a:srgbClr val="FF0000"/>
                </a:solidFill>
              </a:rPr>
              <a:t>يكن ظرف الزمان أو المكان متضمنا معنى 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r>
              <a:rPr lang="ar-SA" sz="2800" b="1" u="sng" dirty="0" smtClean="0">
                <a:solidFill>
                  <a:srgbClr val="FF0000"/>
                </a:solidFill>
              </a:rPr>
              <a:t>في </a:t>
            </a:r>
            <a:r>
              <a:rPr lang="en-US" sz="2800" b="1" u="sng" dirty="0" smtClean="0">
                <a:solidFill>
                  <a:srgbClr val="FF0000"/>
                </a:solidFill>
              </a:rPr>
              <a:t>(</a:t>
            </a:r>
            <a:r>
              <a:rPr lang="ar-SA" sz="2800" dirty="0" smtClean="0">
                <a:solidFill>
                  <a:schemeClr val="tx1"/>
                </a:solidFill>
              </a:rPr>
              <a:t>؟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ar-SA" sz="2800" dirty="0" smtClean="0">
                <a:solidFill>
                  <a:schemeClr val="tx1"/>
                </a:solidFill>
              </a:rPr>
              <a:t>في </a:t>
            </a:r>
            <a:r>
              <a:rPr lang="ar-SA" sz="2800" dirty="0">
                <a:solidFill>
                  <a:schemeClr val="tx1"/>
                </a:solidFill>
              </a:rPr>
              <a:t>هذه الحالة </a:t>
            </a:r>
            <a:r>
              <a:rPr lang="ar-SA" sz="2800" b="1" u="sng" dirty="0">
                <a:solidFill>
                  <a:srgbClr val="FF0000"/>
                </a:solidFill>
              </a:rPr>
              <a:t>يعرب حسب موقعه في الجملة</a:t>
            </a:r>
            <a:r>
              <a:rPr lang="ar-SA" sz="2800" dirty="0">
                <a:solidFill>
                  <a:schemeClr val="tx1"/>
                </a:solidFill>
              </a:rPr>
              <a:t> ، فقد يكون فاعلا أو مفعولا به أو مجرورا ، مثل</a:t>
            </a:r>
            <a:r>
              <a:rPr lang="en-US" sz="2800" dirty="0">
                <a:solidFill>
                  <a:schemeClr val="tx1"/>
                </a:solidFill>
              </a:rPr>
              <a:t> :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– </a:t>
            </a:r>
            <a:r>
              <a:rPr lang="ar-SA" sz="2800" dirty="0" smtClean="0">
                <a:solidFill>
                  <a:schemeClr val="tx1"/>
                </a:solidFill>
              </a:rPr>
              <a:t>أقبل</a:t>
            </a:r>
            <a:r>
              <a:rPr lang="en-US" sz="2800" dirty="0" smtClean="0">
                <a:solidFill>
                  <a:schemeClr val="tx1"/>
                </a:solidFill>
              </a:rPr>
              <a:t> </a:t>
            </a:r>
            <a:r>
              <a:rPr lang="ar-SA" sz="2800" b="1" u="sng" dirty="0" smtClean="0">
                <a:solidFill>
                  <a:srgbClr val="FF0000"/>
                </a:solidFill>
              </a:rPr>
              <a:t>يومُ</a:t>
            </a:r>
            <a:r>
              <a:rPr lang="en-US" sz="2800" b="1" dirty="0" smtClean="0">
                <a:solidFill>
                  <a:srgbClr val="FF0000"/>
                </a:solidFill>
              </a:rPr>
              <a:t> </a:t>
            </a:r>
            <a:r>
              <a:rPr lang="ar-SA" sz="2800" b="1" dirty="0" smtClean="0">
                <a:solidFill>
                  <a:schemeClr val="tx1"/>
                </a:solidFill>
              </a:rPr>
              <a:t>ا</a:t>
            </a:r>
            <a:r>
              <a:rPr lang="ar-SA" sz="2800" dirty="0" smtClean="0">
                <a:solidFill>
                  <a:schemeClr val="tx1"/>
                </a:solidFill>
              </a:rPr>
              <a:t>لعيد</a:t>
            </a:r>
            <a:r>
              <a:rPr lang="en-US" sz="2800" dirty="0" smtClean="0">
                <a:solidFill>
                  <a:schemeClr val="tx1"/>
                </a:solidFill>
              </a:rPr>
              <a:t> .</a:t>
            </a:r>
            <a:r>
              <a:rPr lang="ar-IQ" sz="2800" dirty="0" smtClean="0">
                <a:solidFill>
                  <a:schemeClr val="tx1"/>
                </a:solidFill>
              </a:rPr>
              <a:t>                   - تجهزتُ </a:t>
            </a:r>
            <a:r>
              <a:rPr lang="ar-IQ" sz="2800" b="1" u="sng" dirty="0" smtClean="0">
                <a:solidFill>
                  <a:srgbClr val="FF0000"/>
                </a:solidFill>
              </a:rPr>
              <a:t>ليومَ</a:t>
            </a:r>
            <a:r>
              <a:rPr lang="ar-IQ" sz="2800" dirty="0" smtClean="0">
                <a:solidFill>
                  <a:schemeClr val="tx1"/>
                </a:solidFill>
              </a:rPr>
              <a:t> التخرجِ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– </a:t>
            </a:r>
            <a:r>
              <a:rPr lang="ar-SA" sz="2800" dirty="0">
                <a:solidFill>
                  <a:schemeClr val="tx1"/>
                </a:solidFill>
              </a:rPr>
              <a:t>تذكرتُ</a:t>
            </a:r>
            <a:r>
              <a:rPr lang="en-US" sz="2800" b="1" dirty="0">
                <a:solidFill>
                  <a:srgbClr val="FF0000"/>
                </a:solidFill>
              </a:rPr>
              <a:t> </a:t>
            </a:r>
            <a:r>
              <a:rPr lang="ar-SA" sz="2800" b="1" u="sng" dirty="0">
                <a:solidFill>
                  <a:srgbClr val="FF0000"/>
                </a:solidFill>
              </a:rPr>
              <a:t>يومَ</a:t>
            </a:r>
            <a:r>
              <a:rPr lang="en-US" sz="2800" dirty="0">
                <a:solidFill>
                  <a:schemeClr val="tx1"/>
                </a:solidFill>
              </a:rPr>
              <a:t> </a:t>
            </a:r>
            <a:r>
              <a:rPr lang="ar-SA" sz="2800" dirty="0">
                <a:solidFill>
                  <a:schemeClr val="tx1"/>
                </a:solidFill>
              </a:rPr>
              <a:t>الحج</a:t>
            </a:r>
            <a:r>
              <a:rPr lang="en-US" sz="2800" dirty="0">
                <a:solidFill>
                  <a:schemeClr val="tx1"/>
                </a:solidFill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4123492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mmm\New folder (5)\خلفيات بوربوينت 2019 HD ناعمة وهادئة بدون حقوق _ مصراوى الشامل_files\powerpoint-background- (4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pic>
        <p:nvPicPr>
          <p:cNvPr id="5" name="Picture 3" descr="C:\Users\dell\Downloads\animati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2345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mmm\New folder (5)\خلفيات بوربوينت 2019 HD ناعمة وهادئة بدون حقوق _ مصراوى الشامل_files\powerpoint-background- (4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pic>
        <p:nvPicPr>
          <p:cNvPr id="4098" name="Picture 2" descr="C:\Users\dell\Downloads\photo541116731171862459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7696" y="24799"/>
            <a:ext cx="9291696" cy="6833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5407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mmm\New folder (5)\خلفيات بوربوينت 2019 HD ناعمة وهادئة بدون حقوق _ مصراوى الشامل_files\powerpoint-background- (4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sp>
        <p:nvSpPr>
          <p:cNvPr id="3" name="Rounded Rectangle 2"/>
          <p:cNvSpPr/>
          <p:nvPr/>
        </p:nvSpPr>
        <p:spPr>
          <a:xfrm>
            <a:off x="1951856" y="188640"/>
            <a:ext cx="5174312" cy="1371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2600" b="1" dirty="0" smtClean="0">
              <a:solidFill>
                <a:srgbClr val="FF0000"/>
              </a:solidFill>
            </a:endParaRPr>
          </a:p>
          <a:p>
            <a:pPr algn="ctr"/>
            <a:r>
              <a:rPr lang="ar-SA" sz="2600" b="1" dirty="0" smtClean="0">
                <a:solidFill>
                  <a:srgbClr val="FF0000"/>
                </a:solidFill>
              </a:rPr>
              <a:t>أنواع </a:t>
            </a:r>
            <a:r>
              <a:rPr lang="ar-SA" sz="2600" b="1" dirty="0">
                <a:solidFill>
                  <a:srgbClr val="FF0000"/>
                </a:solidFill>
              </a:rPr>
              <a:t>ظرف الزمان </a:t>
            </a:r>
            <a:r>
              <a:rPr lang="ar-SA" sz="2600" b="1" dirty="0" smtClean="0">
                <a:solidFill>
                  <a:srgbClr val="FF0000"/>
                </a:solidFill>
              </a:rPr>
              <a:t>والمكان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pPr algn="ctr"/>
            <a:r>
              <a:rPr lang="ar-SA" sz="2600" b="1" u="sng" dirty="0">
                <a:solidFill>
                  <a:srgbClr val="FF0000"/>
                </a:solidFill>
              </a:rPr>
              <a:t>الظرف نوعان</a:t>
            </a:r>
            <a:r>
              <a:rPr lang="en-US" sz="2600" b="1" u="sng" dirty="0">
                <a:solidFill>
                  <a:srgbClr val="FF0000"/>
                </a:solidFill>
              </a:rPr>
              <a:t> :</a:t>
            </a:r>
          </a:p>
          <a:p>
            <a:pPr algn="ctr"/>
            <a:endParaRPr lang="en-US" sz="2600" b="1" u="sng" dirty="0">
              <a:solidFill>
                <a:srgbClr val="FF0000"/>
              </a:solidFill>
            </a:endParaRPr>
          </a:p>
          <a:p>
            <a:pPr algn="ctr"/>
            <a:r>
              <a:rPr lang="en-US" sz="2600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6" name="Oval 5"/>
          <p:cNvSpPr/>
          <p:nvPr/>
        </p:nvSpPr>
        <p:spPr>
          <a:xfrm>
            <a:off x="4238777" y="1856917"/>
            <a:ext cx="1944216" cy="864096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u="sng" dirty="0" smtClean="0">
                <a:solidFill>
                  <a:srgbClr val="FF0000"/>
                </a:solidFill>
              </a:rPr>
              <a:t>1- </a:t>
            </a:r>
            <a:r>
              <a:rPr lang="ar-SA" sz="2800" b="1" u="sng" dirty="0">
                <a:solidFill>
                  <a:srgbClr val="FF0000"/>
                </a:solidFill>
              </a:rPr>
              <a:t>مبهم</a:t>
            </a:r>
            <a:endParaRPr lang="ar-IQ" sz="2800" b="1" u="sng" dirty="0">
              <a:solidFill>
                <a:srgbClr val="FF0000"/>
              </a:solidFill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3522242" y="2242143"/>
            <a:ext cx="598820" cy="2554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" name="Rounded Rectangle 7"/>
          <p:cNvSpPr/>
          <p:nvPr/>
        </p:nvSpPr>
        <p:spPr>
          <a:xfrm>
            <a:off x="251520" y="1671784"/>
            <a:ext cx="3024336" cy="82579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sz="2200" dirty="0" smtClean="0">
              <a:solidFill>
                <a:schemeClr val="tx1"/>
              </a:solidFill>
            </a:endParaRPr>
          </a:p>
          <a:p>
            <a:r>
              <a:rPr lang="ar-SA" sz="2000" b="1" dirty="0" smtClean="0">
                <a:solidFill>
                  <a:schemeClr val="tx1"/>
                </a:solidFill>
              </a:rPr>
              <a:t>وهو </a:t>
            </a:r>
            <a:r>
              <a:rPr lang="ar-SA" sz="2000" b="1" dirty="0">
                <a:solidFill>
                  <a:schemeClr val="tx1"/>
                </a:solidFill>
              </a:rPr>
              <a:t>ما دل على زمان </a:t>
            </a:r>
            <a:r>
              <a:rPr lang="ar-SA" sz="2000" b="1" dirty="0" smtClean="0">
                <a:solidFill>
                  <a:schemeClr val="tx1"/>
                </a:solidFill>
              </a:rPr>
              <a:t>غير </a:t>
            </a:r>
            <a:r>
              <a:rPr lang="ar-IQ" sz="2000" b="1" dirty="0" smtClean="0">
                <a:solidFill>
                  <a:schemeClr val="tx1"/>
                </a:solidFill>
              </a:rPr>
              <a:t>م</a:t>
            </a:r>
            <a:r>
              <a:rPr lang="ar-SA" sz="2000" b="1" dirty="0" smtClean="0">
                <a:solidFill>
                  <a:schemeClr val="tx1"/>
                </a:solidFill>
              </a:rPr>
              <a:t>عين مثل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 :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ar-SA" sz="2000" b="1" u="sng" dirty="0">
                <a:solidFill>
                  <a:srgbClr val="FF0000"/>
                </a:solidFill>
              </a:rPr>
              <a:t>حين ، لحظة ، وقت</a:t>
            </a:r>
            <a:r>
              <a:rPr lang="en-US" sz="2200" b="1" u="sng" dirty="0">
                <a:solidFill>
                  <a:srgbClr val="FF0000"/>
                </a:solidFill>
              </a:rPr>
              <a:t> </a:t>
            </a:r>
          </a:p>
          <a:p>
            <a:pPr algn="ctr"/>
            <a:endParaRPr lang="ar-IQ" sz="2200" dirty="0"/>
          </a:p>
        </p:txBody>
      </p:sp>
      <p:sp>
        <p:nvSpPr>
          <p:cNvPr id="9" name="Rounded Rectangle 8"/>
          <p:cNvSpPr/>
          <p:nvPr/>
        </p:nvSpPr>
        <p:spPr>
          <a:xfrm>
            <a:off x="7126168" y="2355304"/>
            <a:ext cx="1812344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tx1"/>
                </a:solidFill>
              </a:rPr>
              <a:t>ظرف الزمان</a:t>
            </a:r>
            <a:endParaRPr lang="ar-IQ" sz="2800" b="1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5862906" y="2497579"/>
            <a:ext cx="1330032" cy="2967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5813605" y="2812504"/>
            <a:ext cx="1330032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4166681" y="2967326"/>
            <a:ext cx="2232248" cy="1034479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u="sng" dirty="0" smtClean="0">
                <a:solidFill>
                  <a:srgbClr val="FF0000"/>
                </a:solidFill>
              </a:rPr>
              <a:t>2- محدود أو مختص</a:t>
            </a:r>
            <a:endParaRPr lang="ar-IQ" sz="2800" b="1" u="sng" dirty="0">
              <a:solidFill>
                <a:srgbClr val="FF0000"/>
              </a:solidFill>
            </a:endParaRPr>
          </a:p>
        </p:txBody>
      </p:sp>
      <p:sp>
        <p:nvSpPr>
          <p:cNvPr id="29" name="Left Arrow 28"/>
          <p:cNvSpPr/>
          <p:nvPr/>
        </p:nvSpPr>
        <p:spPr>
          <a:xfrm>
            <a:off x="3522242" y="3378191"/>
            <a:ext cx="489204" cy="2655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0" name="Rounded Rectangle 29"/>
          <p:cNvSpPr/>
          <p:nvPr/>
        </p:nvSpPr>
        <p:spPr>
          <a:xfrm>
            <a:off x="251520" y="2926804"/>
            <a:ext cx="3024336" cy="9342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IQ" sz="2200" dirty="0" smtClean="0">
              <a:solidFill>
                <a:schemeClr val="tx1"/>
              </a:solidFill>
            </a:endParaRPr>
          </a:p>
          <a:p>
            <a:r>
              <a:rPr lang="ar-SA" sz="2000" b="1" dirty="0" smtClean="0">
                <a:solidFill>
                  <a:schemeClr val="tx1"/>
                </a:solidFill>
              </a:rPr>
              <a:t>وهو </a:t>
            </a:r>
            <a:r>
              <a:rPr lang="ar-SA" sz="2000" b="1" dirty="0">
                <a:solidFill>
                  <a:schemeClr val="tx1"/>
                </a:solidFill>
              </a:rPr>
              <a:t>ما دل على زمان </a:t>
            </a:r>
            <a:r>
              <a:rPr lang="ar-SA" sz="2000" b="1" dirty="0" smtClean="0">
                <a:solidFill>
                  <a:schemeClr val="tx1"/>
                </a:solidFill>
              </a:rPr>
              <a:t>معين </a:t>
            </a:r>
            <a:r>
              <a:rPr lang="ar-SA" sz="2000" b="1" u="sng" dirty="0" smtClean="0">
                <a:solidFill>
                  <a:srgbClr val="FF0000"/>
                </a:solidFill>
              </a:rPr>
              <a:t>مثل</a:t>
            </a:r>
            <a:r>
              <a:rPr lang="en-US" sz="2000" b="1" u="sng" dirty="0" smtClean="0">
                <a:solidFill>
                  <a:srgbClr val="FF0000"/>
                </a:solidFill>
              </a:rPr>
              <a:t> </a:t>
            </a:r>
            <a:r>
              <a:rPr lang="en-US" sz="2000" b="1" u="sng" dirty="0">
                <a:solidFill>
                  <a:srgbClr val="FF0000"/>
                </a:solidFill>
              </a:rPr>
              <a:t> : </a:t>
            </a:r>
            <a:r>
              <a:rPr lang="ar-SA" sz="2000" b="1" u="sng" dirty="0">
                <a:solidFill>
                  <a:srgbClr val="FF0000"/>
                </a:solidFill>
              </a:rPr>
              <a:t>يوم ، شهر ، سنة ، ساعة</a:t>
            </a:r>
            <a:r>
              <a:rPr lang="en-US" sz="2000" dirty="0">
                <a:solidFill>
                  <a:schemeClr val="tx1"/>
                </a:solidFill>
              </a:rPr>
              <a:t> .</a:t>
            </a:r>
          </a:p>
          <a:p>
            <a:pPr algn="ctr"/>
            <a:endParaRPr lang="ar-IQ" sz="2200" dirty="0"/>
          </a:p>
        </p:txBody>
      </p:sp>
      <p:sp>
        <p:nvSpPr>
          <p:cNvPr id="32" name="Rounded Rectangle 31"/>
          <p:cNvSpPr/>
          <p:nvPr/>
        </p:nvSpPr>
        <p:spPr>
          <a:xfrm>
            <a:off x="7126168" y="5013176"/>
            <a:ext cx="1820572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tx1"/>
                </a:solidFill>
              </a:rPr>
              <a:t>ظرف </a:t>
            </a:r>
            <a:r>
              <a:rPr lang="ar-IQ" sz="2800" b="1" dirty="0" smtClean="0">
                <a:solidFill>
                  <a:schemeClr val="tx1"/>
                </a:solidFill>
              </a:rPr>
              <a:t>المكان</a:t>
            </a:r>
            <a:endParaRPr lang="ar-IQ" sz="2800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251520" y="4001805"/>
            <a:ext cx="3515324" cy="13735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200" b="1" dirty="0">
                <a:solidFill>
                  <a:schemeClr val="tx1"/>
                </a:solidFill>
              </a:rPr>
              <a:t>وهو ما دل على </a:t>
            </a:r>
            <a:r>
              <a:rPr lang="ar-IQ" sz="2200" b="1" dirty="0" smtClean="0">
                <a:solidFill>
                  <a:schemeClr val="tx1"/>
                </a:solidFill>
              </a:rPr>
              <a:t>مكان</a:t>
            </a:r>
            <a:r>
              <a:rPr lang="ar-SA" sz="2200" b="1" dirty="0" smtClean="0">
                <a:solidFill>
                  <a:schemeClr val="tx1"/>
                </a:solidFill>
              </a:rPr>
              <a:t> </a:t>
            </a:r>
            <a:r>
              <a:rPr lang="ar-SA" sz="2200" b="1" dirty="0">
                <a:solidFill>
                  <a:schemeClr val="tx1"/>
                </a:solidFill>
              </a:rPr>
              <a:t>غير معين </a:t>
            </a:r>
            <a:r>
              <a:rPr lang="ar-SA" sz="2200" b="1" u="sng" dirty="0">
                <a:solidFill>
                  <a:srgbClr val="FF0000"/>
                </a:solidFill>
              </a:rPr>
              <a:t>مثل</a:t>
            </a:r>
            <a:r>
              <a:rPr lang="en-US" sz="2200" b="1" u="sng" dirty="0">
                <a:solidFill>
                  <a:srgbClr val="FF0000"/>
                </a:solidFill>
              </a:rPr>
              <a:t>  : </a:t>
            </a:r>
            <a:r>
              <a:rPr lang="ar-SA" sz="2200" b="1" u="sng" dirty="0">
                <a:solidFill>
                  <a:srgbClr val="FF0000"/>
                </a:solidFill>
              </a:rPr>
              <a:t>أمام ، وراء ، خلف ، يمين ، يسار ، فوق ، تحت ، ميل ، كيلومتر</a:t>
            </a:r>
            <a:r>
              <a:rPr lang="en-US" sz="2200" b="1" u="sng" dirty="0">
                <a:solidFill>
                  <a:srgbClr val="FF0000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.</a:t>
            </a:r>
            <a:endParaRPr lang="ar-IQ" sz="2200" dirty="0"/>
          </a:p>
        </p:txBody>
      </p:sp>
      <p:sp>
        <p:nvSpPr>
          <p:cNvPr id="34" name="Rounded Rectangle 33"/>
          <p:cNvSpPr/>
          <p:nvPr/>
        </p:nvSpPr>
        <p:spPr>
          <a:xfrm>
            <a:off x="251520" y="5608170"/>
            <a:ext cx="3515324" cy="10611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200" b="1" dirty="0">
                <a:solidFill>
                  <a:schemeClr val="tx1"/>
                </a:solidFill>
              </a:rPr>
              <a:t>وهو ما دل على </a:t>
            </a:r>
            <a:r>
              <a:rPr lang="ar-SA" sz="2200" b="1" dirty="0" smtClean="0">
                <a:solidFill>
                  <a:schemeClr val="tx1"/>
                </a:solidFill>
              </a:rPr>
              <a:t>مكان معين</a:t>
            </a:r>
            <a:r>
              <a:rPr lang="ar-IQ" sz="2200" b="1" dirty="0" smtClean="0">
                <a:solidFill>
                  <a:schemeClr val="tx1"/>
                </a:solidFill>
              </a:rPr>
              <a:t>، مثل: </a:t>
            </a:r>
            <a:r>
              <a:rPr lang="ar-SA" sz="2200" b="1" u="sng" dirty="0">
                <a:solidFill>
                  <a:srgbClr val="FF0000"/>
                </a:solidFill>
              </a:rPr>
              <a:t>مدرسة ، مسجد ، حديقة ، مصنع</a:t>
            </a:r>
            <a:r>
              <a:rPr lang="en-US" sz="2200" b="1" u="sng" dirty="0">
                <a:solidFill>
                  <a:srgbClr val="FF0000"/>
                </a:solidFill>
              </a:rPr>
              <a:t> .</a:t>
            </a:r>
            <a:endParaRPr lang="ar-IQ" sz="2200" b="1" u="sng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6084168" y="5280259"/>
            <a:ext cx="1042000" cy="1901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5940152" y="5576664"/>
            <a:ext cx="1175541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4841160" y="4443406"/>
            <a:ext cx="1686762" cy="901497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u="sng" dirty="0">
                <a:solidFill>
                  <a:srgbClr val="FF0000"/>
                </a:solidFill>
              </a:rPr>
              <a:t>1- </a:t>
            </a:r>
            <a:r>
              <a:rPr lang="ar-SA" sz="2800" b="1" u="sng" dirty="0">
                <a:solidFill>
                  <a:srgbClr val="FF0000"/>
                </a:solidFill>
              </a:rPr>
              <a:t>مبهم</a:t>
            </a:r>
            <a:endParaRPr lang="ar-IQ" sz="2800" b="1" u="sng" dirty="0">
              <a:solidFill>
                <a:srgbClr val="FF0000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4558686" y="5477576"/>
            <a:ext cx="2160152" cy="989834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u="sng" dirty="0">
                <a:solidFill>
                  <a:srgbClr val="FF0000"/>
                </a:solidFill>
              </a:rPr>
              <a:t>2- محدود أو مختص</a:t>
            </a:r>
          </a:p>
        </p:txBody>
      </p:sp>
      <p:sp>
        <p:nvSpPr>
          <p:cNvPr id="45" name="Left Arrow 44"/>
          <p:cNvSpPr/>
          <p:nvPr/>
        </p:nvSpPr>
        <p:spPr>
          <a:xfrm>
            <a:off x="3766844" y="5932599"/>
            <a:ext cx="707348" cy="2655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6" name="Left Arrow 45"/>
          <p:cNvSpPr/>
          <p:nvPr/>
        </p:nvSpPr>
        <p:spPr>
          <a:xfrm>
            <a:off x="4011445" y="4761383"/>
            <a:ext cx="716535" cy="2655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99466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mmm\New folder (5)\خلفيات بوربوينت 2019 HD ناعمة وهادئة بدون حقوق _ مصراوى الشامل_files\powerpoint-background- (4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pic>
        <p:nvPicPr>
          <p:cNvPr id="3074" name="Picture 2" descr="C:\Users\dell\Downloads\photo5411167311718624594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224"/>
            <a:ext cx="9144000" cy="684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087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mmm\New folder (5)\خلفيات بوربوينت 2019 HD ناعمة وهادئة بدون حقوق _ مصراوى الشامل_files\powerpoint-background- (4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sp>
        <p:nvSpPr>
          <p:cNvPr id="3" name="Rectangle 2"/>
          <p:cNvSpPr/>
          <p:nvPr/>
        </p:nvSpPr>
        <p:spPr>
          <a:xfrm>
            <a:off x="2286000" y="26903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ar-IQ" dirty="0"/>
          </a:p>
        </p:txBody>
      </p:sp>
      <p:sp>
        <p:nvSpPr>
          <p:cNvPr id="4" name="Rounded Rectangle 3"/>
          <p:cNvSpPr/>
          <p:nvPr/>
        </p:nvSpPr>
        <p:spPr>
          <a:xfrm>
            <a:off x="1763688" y="339160"/>
            <a:ext cx="6368752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600" b="1" dirty="0" smtClean="0">
                <a:solidFill>
                  <a:schemeClr val="tx2"/>
                </a:solidFill>
              </a:rPr>
              <a:t>أنواع الظروف من حيث الإعراب والبناء</a:t>
            </a:r>
            <a:endParaRPr lang="en-US" sz="2600" dirty="0">
              <a:solidFill>
                <a:schemeClr val="tx2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7504" y="1961778"/>
            <a:ext cx="8928992" cy="47795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800" dirty="0" smtClean="0">
                <a:solidFill>
                  <a:schemeClr val="tx1"/>
                </a:solidFill>
              </a:rPr>
              <a:t>1-</a:t>
            </a:r>
            <a:r>
              <a:rPr lang="en-US" sz="2800" dirty="0">
                <a:solidFill>
                  <a:schemeClr val="tx1"/>
                </a:solidFill>
              </a:rPr>
              <a:t> </a:t>
            </a:r>
            <a:r>
              <a:rPr lang="ar-SA" sz="2800" b="1" u="sng" dirty="0">
                <a:solidFill>
                  <a:srgbClr val="FF0000"/>
                </a:solidFill>
              </a:rPr>
              <a:t>الظروف المعربة</a:t>
            </a:r>
            <a:r>
              <a:rPr lang="en-US" sz="2800" dirty="0">
                <a:solidFill>
                  <a:schemeClr val="tx1"/>
                </a:solidFill>
              </a:rPr>
              <a:t>: </a:t>
            </a:r>
            <a:r>
              <a:rPr lang="ar-SA" sz="2800" b="1" u="sng" dirty="0">
                <a:solidFill>
                  <a:schemeClr val="accent5">
                    <a:lumMod val="75000"/>
                  </a:schemeClr>
                </a:solidFill>
              </a:rPr>
              <a:t>معظم ظروف الزمان والمكان معربة</a:t>
            </a:r>
            <a:r>
              <a:rPr lang="ar-SA" sz="2800" dirty="0">
                <a:solidFill>
                  <a:schemeClr val="tx1"/>
                </a:solidFill>
              </a:rPr>
              <a:t>، أي أنه  تتغير حركات آخرها وتبقى منصوبة دائمًا على الظرفية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ar-SA" sz="2800" b="1" dirty="0">
                <a:solidFill>
                  <a:schemeClr val="tx1"/>
                </a:solidFill>
              </a:rPr>
              <a:t>مثال: رأيت العصفور </a:t>
            </a:r>
            <a:r>
              <a:rPr lang="ar-SA" sz="2800" b="1" u="sng" dirty="0">
                <a:solidFill>
                  <a:srgbClr val="FF0000"/>
                </a:solidFill>
              </a:rPr>
              <a:t>فوق</a:t>
            </a:r>
            <a:r>
              <a:rPr lang="ar-SA" sz="2800" b="1" dirty="0">
                <a:solidFill>
                  <a:schemeClr val="tx1"/>
                </a:solidFill>
              </a:rPr>
              <a:t> </a:t>
            </a:r>
            <a:r>
              <a:rPr lang="ar-SA" sz="2800" b="1" dirty="0" smtClean="0">
                <a:solidFill>
                  <a:schemeClr val="tx1"/>
                </a:solidFill>
              </a:rPr>
              <a:t>الأشجار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ar-SA" sz="2800" dirty="0" smtClean="0">
                <a:solidFill>
                  <a:schemeClr val="tx1"/>
                </a:solidFill>
              </a:rPr>
              <a:t>فوق</a:t>
            </a:r>
            <a:r>
              <a:rPr lang="ar-SA" sz="2800" dirty="0">
                <a:solidFill>
                  <a:schemeClr val="tx1"/>
                </a:solidFill>
              </a:rPr>
              <a:t>: ظرف مكان منصوب وعلامة نصبه الفتحة الظاهرة على </a:t>
            </a:r>
            <a:r>
              <a:rPr lang="ar-SA" sz="2800" dirty="0" smtClean="0">
                <a:solidFill>
                  <a:schemeClr val="tx1"/>
                </a:solidFill>
              </a:rPr>
              <a:t>آخره</a:t>
            </a:r>
            <a:r>
              <a:rPr lang="ar-IQ" sz="2800" dirty="0" smtClean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ar-IQ" sz="2800" dirty="0" smtClean="0">
                <a:solidFill>
                  <a:schemeClr val="tx1"/>
                </a:solidFill>
              </a:rPr>
              <a:t>2-</a:t>
            </a:r>
            <a:r>
              <a:rPr lang="en-US" sz="2800" dirty="0">
                <a:solidFill>
                  <a:schemeClr val="tx1"/>
                </a:solidFill>
              </a:rPr>
              <a:t> </a:t>
            </a:r>
            <a:r>
              <a:rPr lang="ar-SA" sz="2800" b="1" u="sng" dirty="0">
                <a:solidFill>
                  <a:srgbClr val="FF0000"/>
                </a:solidFill>
              </a:rPr>
              <a:t>الظروف المبنية</a:t>
            </a:r>
            <a:r>
              <a:rPr lang="en-US" sz="2800" dirty="0">
                <a:solidFill>
                  <a:schemeClr val="tx1"/>
                </a:solidFill>
              </a:rPr>
              <a:t>: </a:t>
            </a:r>
            <a:r>
              <a:rPr lang="ar-SA" sz="2800" dirty="0">
                <a:solidFill>
                  <a:schemeClr val="tx1"/>
                </a:solidFill>
              </a:rPr>
              <a:t>هناك مجموعة من الظروف التي تأتي مبنية دائمًا، بمعنى أنه لا يتغير آخرها مهما تغير موقعها في الجملة، ومن هذه الظروف ما يلي: </a:t>
            </a:r>
            <a:r>
              <a:rPr lang="ar-SA" sz="2800" b="1" u="sng" dirty="0">
                <a:solidFill>
                  <a:srgbClr val="FF0000"/>
                </a:solidFill>
              </a:rPr>
              <a:t>حيث</a:t>
            </a:r>
            <a:r>
              <a:rPr lang="ar-SA" sz="2800" dirty="0">
                <a:solidFill>
                  <a:schemeClr val="tx1"/>
                </a:solidFill>
              </a:rPr>
              <a:t>، </a:t>
            </a:r>
            <a:r>
              <a:rPr lang="ar-SA" sz="2800" b="1" u="sng" dirty="0">
                <a:solidFill>
                  <a:srgbClr val="FF0000"/>
                </a:solidFill>
              </a:rPr>
              <a:t>أمس</a:t>
            </a:r>
            <a:r>
              <a:rPr lang="ar-SA" sz="2800" dirty="0">
                <a:solidFill>
                  <a:schemeClr val="tx1"/>
                </a:solidFill>
              </a:rPr>
              <a:t>، </a:t>
            </a:r>
            <a:r>
              <a:rPr lang="ar-SA" sz="2800" b="1" u="sng" dirty="0">
                <a:solidFill>
                  <a:srgbClr val="FF0000"/>
                </a:solidFill>
              </a:rPr>
              <a:t>الآن</a:t>
            </a:r>
            <a:r>
              <a:rPr lang="ar-SA" sz="2800" dirty="0">
                <a:solidFill>
                  <a:schemeClr val="tx1"/>
                </a:solidFill>
              </a:rPr>
              <a:t>، </a:t>
            </a:r>
            <a:r>
              <a:rPr lang="ar-SA" sz="2800" b="1" u="sng" dirty="0">
                <a:solidFill>
                  <a:srgbClr val="FF0000"/>
                </a:solidFill>
              </a:rPr>
              <a:t>إذ</a:t>
            </a:r>
            <a:r>
              <a:rPr lang="ar-SA" sz="2800" dirty="0">
                <a:solidFill>
                  <a:schemeClr val="tx1"/>
                </a:solidFill>
              </a:rPr>
              <a:t>، </a:t>
            </a:r>
            <a:r>
              <a:rPr lang="ar-SA" sz="2800" b="1" u="sng" dirty="0">
                <a:solidFill>
                  <a:srgbClr val="FF0000"/>
                </a:solidFill>
              </a:rPr>
              <a:t>إذا</a:t>
            </a:r>
            <a:r>
              <a:rPr lang="ar-SA" sz="2800" dirty="0">
                <a:solidFill>
                  <a:schemeClr val="tx1"/>
                </a:solidFill>
              </a:rPr>
              <a:t>، </a:t>
            </a:r>
            <a:r>
              <a:rPr lang="ar-SA" sz="2800" b="1" u="sng" dirty="0">
                <a:solidFill>
                  <a:srgbClr val="FF0000"/>
                </a:solidFill>
              </a:rPr>
              <a:t>ذات</a:t>
            </a:r>
            <a:r>
              <a:rPr lang="ar-SA" sz="2800" dirty="0">
                <a:solidFill>
                  <a:schemeClr val="tx1"/>
                </a:solidFill>
              </a:rPr>
              <a:t>، </a:t>
            </a:r>
            <a:r>
              <a:rPr lang="ar-SA" sz="2800" b="1" u="sng" dirty="0">
                <a:solidFill>
                  <a:srgbClr val="FF0000"/>
                </a:solidFill>
              </a:rPr>
              <a:t>قط</a:t>
            </a:r>
            <a:r>
              <a:rPr lang="ar-SA" sz="2800" dirty="0">
                <a:solidFill>
                  <a:schemeClr val="tx1"/>
                </a:solidFill>
              </a:rPr>
              <a:t>، </a:t>
            </a:r>
            <a:r>
              <a:rPr lang="ar-SA" sz="2800" b="1" u="sng" dirty="0">
                <a:solidFill>
                  <a:srgbClr val="FF0000"/>
                </a:solidFill>
              </a:rPr>
              <a:t>لما</a:t>
            </a:r>
            <a:r>
              <a:rPr lang="ar-SA" sz="2800" dirty="0">
                <a:solidFill>
                  <a:schemeClr val="tx1"/>
                </a:solidFill>
              </a:rPr>
              <a:t>، </a:t>
            </a:r>
            <a:r>
              <a:rPr lang="ar-SA" sz="2800" b="1" u="sng" dirty="0">
                <a:solidFill>
                  <a:srgbClr val="FF0000"/>
                </a:solidFill>
              </a:rPr>
              <a:t>مذ</a:t>
            </a:r>
            <a:r>
              <a:rPr lang="ar-SA" sz="2800" dirty="0">
                <a:solidFill>
                  <a:schemeClr val="tx1"/>
                </a:solidFill>
              </a:rPr>
              <a:t>، </a:t>
            </a:r>
            <a:r>
              <a:rPr lang="ar-SA" sz="2800" b="1" u="sng" dirty="0">
                <a:solidFill>
                  <a:srgbClr val="FF0000"/>
                </a:solidFill>
              </a:rPr>
              <a:t>أين</a:t>
            </a:r>
            <a:r>
              <a:rPr lang="ar-SA" sz="2800" dirty="0">
                <a:solidFill>
                  <a:schemeClr val="tx1"/>
                </a:solidFill>
              </a:rPr>
              <a:t>، </a:t>
            </a:r>
            <a:r>
              <a:rPr lang="ar-SA" sz="2800" b="1" u="sng" dirty="0">
                <a:solidFill>
                  <a:srgbClr val="FF0000"/>
                </a:solidFill>
              </a:rPr>
              <a:t>متى</a:t>
            </a:r>
            <a:r>
              <a:rPr lang="ar-SA" sz="2800" dirty="0">
                <a:solidFill>
                  <a:schemeClr val="tx1"/>
                </a:solidFill>
              </a:rPr>
              <a:t>، </a:t>
            </a:r>
            <a:r>
              <a:rPr lang="ar-SA" sz="2800" b="1" u="sng" dirty="0">
                <a:solidFill>
                  <a:srgbClr val="FF0000"/>
                </a:solidFill>
              </a:rPr>
              <a:t>كم</a:t>
            </a:r>
            <a:r>
              <a:rPr lang="ar-SA" sz="2800" dirty="0">
                <a:solidFill>
                  <a:schemeClr val="tx1"/>
                </a:solidFill>
              </a:rPr>
              <a:t>، </a:t>
            </a:r>
            <a:r>
              <a:rPr lang="ar-SA" sz="2800" b="1" u="sng" dirty="0">
                <a:solidFill>
                  <a:srgbClr val="FF0000"/>
                </a:solidFill>
              </a:rPr>
              <a:t>كيف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ar-SA" sz="2800" b="1" dirty="0">
                <a:solidFill>
                  <a:schemeClr val="tx1"/>
                </a:solidFill>
              </a:rPr>
              <a:t>مثال: اصطحب كتابي </a:t>
            </a:r>
            <a:r>
              <a:rPr lang="ar-SA" sz="2800" b="1" u="sng" dirty="0">
                <a:solidFill>
                  <a:srgbClr val="FF0000"/>
                </a:solidFill>
              </a:rPr>
              <a:t>متى</a:t>
            </a:r>
            <a:r>
              <a:rPr lang="ar-SA" sz="2800" b="1" dirty="0">
                <a:solidFill>
                  <a:schemeClr val="tx1"/>
                </a:solidFill>
              </a:rPr>
              <a:t> ذهبت</a:t>
            </a:r>
            <a:r>
              <a:rPr lang="en-US" sz="2800" dirty="0">
                <a:solidFill>
                  <a:schemeClr val="tx1"/>
                </a:solidFill>
              </a:rPr>
              <a:t>  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ar-SA" sz="2800" dirty="0" smtClean="0">
                <a:solidFill>
                  <a:schemeClr val="tx1"/>
                </a:solidFill>
              </a:rPr>
              <a:t>متى</a:t>
            </a:r>
            <a:r>
              <a:rPr lang="ar-SA" sz="2800" dirty="0">
                <a:solidFill>
                  <a:schemeClr val="tx1"/>
                </a:solidFill>
              </a:rPr>
              <a:t>: ظرف زمان مبنى على الفتح في محل </a:t>
            </a:r>
            <a:r>
              <a:rPr lang="ar-SA" sz="2800" dirty="0" smtClean="0">
                <a:solidFill>
                  <a:schemeClr val="tx1"/>
                </a:solidFill>
              </a:rPr>
              <a:t>نصب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776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259</Words>
  <Application>Microsoft Office PowerPoint</Application>
  <PresentationFormat>On-screen Show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47</cp:revision>
  <dcterms:created xsi:type="dcterms:W3CDTF">2020-06-11T15:09:28Z</dcterms:created>
  <dcterms:modified xsi:type="dcterms:W3CDTF">2020-06-20T00:44:44Z</dcterms:modified>
</cp:coreProperties>
</file>