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/>
            <a:r>
              <a:rPr lang="ar-IQ" b="1" dirty="0" smtClean="0">
                <a:latin typeface="Andalus" pitchFamily="18" charset="-78"/>
                <a:cs typeface="Andalus" pitchFamily="18" charset="-78"/>
              </a:rPr>
              <a:t>الاسئلة الموضوعية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600201"/>
            <a:ext cx="8219256" cy="24048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IQ" sz="2400" b="1" u="sng" dirty="0" smtClean="0"/>
              <a:t>مفهوم </a:t>
            </a:r>
            <a:r>
              <a:rPr lang="ar-IQ" sz="2400" b="1" u="sng" dirty="0" smtClean="0"/>
              <a:t>الاسئلة الموضوعية :</a:t>
            </a:r>
            <a:endParaRPr lang="ar-IQ" sz="2400" b="1" u="sng" dirty="0"/>
          </a:p>
          <a:p>
            <a:pPr marL="0" indent="0" algn="just">
              <a:buNone/>
            </a:pPr>
            <a:r>
              <a:rPr lang="ar-IQ" sz="2000" dirty="0">
                <a:cs typeface="+mj-cs"/>
              </a:rPr>
              <a:t>و</a:t>
            </a:r>
            <a:r>
              <a:rPr lang="ar-SA" sz="2000" dirty="0" smtClean="0">
                <a:cs typeface="+mj-cs"/>
              </a:rPr>
              <a:t>هي </a:t>
            </a:r>
            <a:r>
              <a:rPr lang="ar-IQ" sz="2000" dirty="0" smtClean="0">
                <a:cs typeface="+mj-cs"/>
              </a:rPr>
              <a:t>الاسئلة التي </a:t>
            </a:r>
            <a:r>
              <a:rPr lang="ar-SA" sz="2000" dirty="0" smtClean="0">
                <a:cs typeface="+mj-cs"/>
              </a:rPr>
              <a:t>لا </a:t>
            </a:r>
            <a:r>
              <a:rPr lang="ar-SA" sz="2000" dirty="0">
                <a:cs typeface="+mj-cs"/>
              </a:rPr>
              <a:t>تحتمل إلا إجابة واحدة صحيحة، يختارها أو يتعرف عليها </a:t>
            </a:r>
            <a:r>
              <a:rPr lang="ar-SA" sz="2000" dirty="0" smtClean="0">
                <a:cs typeface="+mj-cs"/>
              </a:rPr>
              <a:t>الطالب </a:t>
            </a:r>
            <a:r>
              <a:rPr lang="ar-SA" sz="2000" dirty="0">
                <a:cs typeface="+mj-cs"/>
              </a:rPr>
              <a:t>من بين البدائل الموجودة أمامه ليحكم عليها بالصواب أو خطا </a:t>
            </a:r>
            <a:r>
              <a:rPr lang="ar-SA" sz="2000" dirty="0" smtClean="0">
                <a:cs typeface="+mj-cs"/>
              </a:rPr>
              <a:t>.</a:t>
            </a:r>
            <a:endParaRPr lang="ar-IQ" sz="2000" dirty="0" smtClean="0">
              <a:cs typeface="+mj-cs"/>
            </a:endParaRPr>
          </a:p>
          <a:p>
            <a:pPr marL="0" indent="0" algn="just">
              <a:buNone/>
            </a:pPr>
            <a:r>
              <a:rPr lang="ar-IQ" sz="2000" dirty="0">
                <a:cs typeface="+mj-cs"/>
              </a:rPr>
              <a:t>وقد سميت هذه الاختبارات بالاختبارات الموضوعية </a:t>
            </a:r>
            <a:r>
              <a:rPr lang="ar-IQ" sz="2000" dirty="0" smtClean="0">
                <a:cs typeface="+mj-cs"/>
              </a:rPr>
              <a:t>؛ لأننا </a:t>
            </a:r>
            <a:r>
              <a:rPr lang="ar-IQ" sz="2000" dirty="0">
                <a:cs typeface="+mj-cs"/>
              </a:rPr>
              <a:t>لو أعطينا أوراق الإجابة عددا من المصححين فإن الاتفاق على الدرجة المعطاة لكل ورقة منها سيكون اتفاقاً لا اختلاف فيه </a:t>
            </a:r>
            <a:r>
              <a:rPr lang="ar-IQ" sz="2000" dirty="0" smtClean="0">
                <a:cs typeface="+mj-cs"/>
              </a:rPr>
              <a:t>.</a:t>
            </a:r>
            <a:endParaRPr lang="ar-IQ" sz="2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854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latin typeface="Andalus" pitchFamily="18" charset="-78"/>
                <a:cs typeface="Andalus" pitchFamily="18" charset="-78"/>
              </a:rPr>
              <a:t>أنواع الأسئلة الموضوعية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484784"/>
            <a:ext cx="8301608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ar-SA" sz="1800" b="1" dirty="0"/>
              <a:t>لهذه الاختبارات أنواع عديدة، أهمها: الاختيار من متعدد، والتكملة وملء الفراغات، والصواب والخطأ، والمزاوجة </a:t>
            </a:r>
            <a:r>
              <a:rPr lang="ar-SA" sz="1800" b="1" dirty="0" smtClean="0"/>
              <a:t>.</a:t>
            </a:r>
            <a:endParaRPr lang="en-US" sz="1800" b="1" dirty="0"/>
          </a:p>
          <a:p>
            <a:pPr marL="0" indent="0">
              <a:buNone/>
            </a:pPr>
            <a:r>
              <a:rPr lang="ar-SA" sz="2400" b="1" u="sng" dirty="0"/>
              <a:t>1- أسئلة الاختيار من متعدد </a:t>
            </a:r>
            <a:r>
              <a:rPr lang="en-US" sz="2400" b="1" u="sng" dirty="0"/>
              <a:t>:</a:t>
            </a:r>
          </a:p>
          <a:p>
            <a:pPr marL="0" indent="0">
              <a:buNone/>
            </a:pPr>
            <a:r>
              <a:rPr lang="ar-SA" sz="1800" b="1" dirty="0"/>
              <a:t>وتتكون من جملة تصاغ في صورة سؤال مباشر، أو عبارة ناقصة تسمى </a:t>
            </a:r>
            <a:r>
              <a:rPr lang="ar-SA" sz="1800" b="1" dirty="0" smtClean="0"/>
              <a:t>أصل السؤال</a:t>
            </a:r>
            <a:r>
              <a:rPr lang="ar-IQ" sz="1800" b="1" dirty="0" smtClean="0"/>
              <a:t> </a:t>
            </a:r>
            <a:r>
              <a:rPr lang="ar-SA" sz="1800" b="1" dirty="0" smtClean="0"/>
              <a:t>، </a:t>
            </a:r>
            <a:r>
              <a:rPr lang="ar-SA" sz="1800" b="1" dirty="0"/>
              <a:t>ومجموعة من الحلول المقترحة لها قد تشتمل على كلمات او إعداد أو رموز أو عبارات وتسمى البدائل الاختيارية غالبا ما يكون احداها صحيحاً وباقي الإجابات </a:t>
            </a:r>
            <a:r>
              <a:rPr lang="ar-SA" sz="1800" b="1" dirty="0" smtClean="0"/>
              <a:t> </a:t>
            </a:r>
            <a:r>
              <a:rPr lang="ar-SA" sz="1800" b="1" dirty="0"/>
              <a:t>خاطئة </a:t>
            </a:r>
            <a:r>
              <a:rPr lang="ar-IQ" sz="1800" b="1" dirty="0" smtClean="0"/>
              <a:t>و</a:t>
            </a:r>
            <a:r>
              <a:rPr lang="ar-SA" sz="1800" b="1" dirty="0" smtClean="0"/>
              <a:t>تسمى المموهات.</a:t>
            </a:r>
            <a:endParaRPr lang="en-US" sz="1800" b="1" dirty="0"/>
          </a:p>
          <a:p>
            <a:pPr marL="0" indent="0">
              <a:buNone/>
            </a:pPr>
            <a:r>
              <a:rPr lang="ar-SA" sz="1800" b="1" dirty="0"/>
              <a:t>وتعد أسئلة الاختيار من متعدد من أفضل أنواع الاختبارات الموضوعية، من حيث ما ملاءمتها لقياس عدد كبير من الأهداف التعليمية والسلوكية ، كما أنها من أكثر الأنواع شيوعاً عند </a:t>
            </a:r>
            <a:r>
              <a:rPr lang="ar-SA" sz="1800" b="1" dirty="0" smtClean="0"/>
              <a:t>است</a:t>
            </a:r>
            <a:r>
              <a:rPr lang="ar-IQ" sz="1800" b="1" dirty="0" smtClean="0"/>
              <a:t>عمال</a:t>
            </a:r>
            <a:r>
              <a:rPr lang="ar-SA" sz="1800" b="1" dirty="0" smtClean="0"/>
              <a:t> </a:t>
            </a:r>
            <a:r>
              <a:rPr lang="ar-SA" sz="1800" b="1" dirty="0"/>
              <a:t>المعلمين الأسلوب الموضوعي في الاختبارات </a:t>
            </a:r>
            <a:r>
              <a:rPr lang="ar-SA" sz="1800" b="1" dirty="0" smtClean="0"/>
              <a:t>.</a:t>
            </a:r>
            <a:endParaRPr lang="ar-IQ" sz="1800" b="1" dirty="0" smtClean="0"/>
          </a:p>
          <a:p>
            <a:pPr marL="0" indent="0">
              <a:buNone/>
            </a:pPr>
            <a:r>
              <a:rPr lang="ar-IQ" sz="1800" b="1" dirty="0" smtClean="0"/>
              <a:t>مثال توضيحي على الاختيار من متعدد مثلاً </a:t>
            </a:r>
          </a:p>
          <a:p>
            <a:pPr marL="0" indent="0">
              <a:buNone/>
            </a:pPr>
            <a:r>
              <a:rPr lang="ar-IQ" sz="1800" b="1" dirty="0" smtClean="0"/>
              <a:t>الحكم الاعرابي للفاعل هو :</a:t>
            </a:r>
          </a:p>
          <a:p>
            <a:pPr marL="0" indent="0">
              <a:buNone/>
            </a:pPr>
            <a:r>
              <a:rPr lang="ar-IQ" sz="1800" b="1" dirty="0" smtClean="0"/>
              <a:t>أ. النصب   ب. الجر   ج. الرفع   د. الجزم .</a:t>
            </a:r>
          </a:p>
          <a:p>
            <a:pPr marL="0" indent="0">
              <a:buNone/>
            </a:pPr>
            <a:r>
              <a:rPr lang="ar-IQ" sz="1800" b="1" dirty="0" smtClean="0"/>
              <a:t>مثال أخر </a:t>
            </a:r>
          </a:p>
          <a:p>
            <a:pPr marL="0" indent="0">
              <a:buNone/>
            </a:pPr>
            <a:r>
              <a:rPr lang="ar-IQ" sz="1800" b="1" dirty="0" smtClean="0"/>
              <a:t>أعراب كلمة ( تكليما ) في قوله تعالى :( وكلم الله موسى تكليما ) هو:</a:t>
            </a:r>
          </a:p>
          <a:p>
            <a:pPr marL="0" indent="0">
              <a:buNone/>
            </a:pPr>
            <a:r>
              <a:rPr lang="ar-IQ" sz="1800" b="1" dirty="0" smtClean="0"/>
              <a:t>أ. مفعول مطلق    ب. مفعول به    ج. مفعول فيه    د. مفعول لأجله .</a:t>
            </a:r>
            <a:endParaRPr lang="en-US" sz="1800" b="1" dirty="0"/>
          </a:p>
          <a:p>
            <a:pPr algn="just"/>
            <a:endParaRPr lang="ar-IQ" sz="1800" b="1" dirty="0" smtClean="0"/>
          </a:p>
          <a:p>
            <a:pPr marL="0" indent="0" algn="just">
              <a:buNone/>
            </a:pP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419834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مميزات أسئلة الاختيار من متعدد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988840"/>
            <a:ext cx="8291264" cy="31683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صلاحيتها </a:t>
            </a:r>
            <a:r>
              <a:rPr lang="ar-SA" sz="2400" dirty="0">
                <a:cs typeface="+mj-cs"/>
              </a:rPr>
              <a:t>في قياس أغلب الأهداف السلوكية .</a:t>
            </a:r>
            <a:endParaRPr lang="en-US" sz="2400" dirty="0">
              <a:cs typeface="+mj-cs"/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أقل </a:t>
            </a:r>
            <a:r>
              <a:rPr lang="ar-SA" sz="2400" dirty="0">
                <a:cs typeface="+mj-cs"/>
              </a:rPr>
              <a:t>أنواع الاختبارات الموضوعية تأثر بعامل التخمين (الحدس) وتقل نسبة التخمين كلما زاد عدد البدائل المتقاربة المقدمة للطالب .</a:t>
            </a:r>
            <a:endParaRPr lang="en-US" sz="2400" dirty="0">
              <a:cs typeface="+mj-cs"/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 </a:t>
            </a:r>
            <a:r>
              <a:rPr lang="ar-SA" sz="2400" dirty="0">
                <a:cs typeface="+mj-cs"/>
              </a:rPr>
              <a:t>تتطلب وقتاً قصيراً في التصحيح، كما يمكن لأي شخص مهما كان تخصصه من تصحيح الورقة، على وفق مفتاح التصحيح المرفق بالاختبار .</a:t>
            </a:r>
            <a:endParaRPr lang="en-US" sz="2400" dirty="0">
              <a:cs typeface="+mj-cs"/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 </a:t>
            </a:r>
            <a:r>
              <a:rPr lang="ar-SA" sz="2400" dirty="0">
                <a:cs typeface="+mj-cs"/>
              </a:rPr>
              <a:t>نتدرج الأسئلة من السهل إلى الصعب، وهذا يساعد على إزالة القلق (قلق الاختبار) عند الطالب .</a:t>
            </a:r>
            <a:endParaRPr lang="en-US" sz="2400" dirty="0">
              <a:cs typeface="+mj-cs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334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عيوب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IQ" b="1" dirty="0">
                <a:latin typeface="Andalus" pitchFamily="18" charset="-78"/>
                <a:cs typeface="Andalus" pitchFamily="18" charset="-78"/>
              </a:rPr>
              <a:t>أسئلة الاختيار من متعدد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5283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تتطلب </a:t>
            </a:r>
            <a:r>
              <a:rPr lang="ar-SA" sz="2400" dirty="0">
                <a:cs typeface="+mj-cs"/>
              </a:rPr>
              <a:t>صياغتها دقة ومهارة عاليتين وزمن أطول مما </a:t>
            </a:r>
            <a:r>
              <a:rPr lang="ar-SA" sz="2400" dirty="0" err="1">
                <a:cs typeface="+mj-cs"/>
              </a:rPr>
              <a:t>تتطلبه</a:t>
            </a:r>
            <a:r>
              <a:rPr lang="ar-SA" sz="2400" dirty="0">
                <a:cs typeface="+mj-cs"/>
              </a:rPr>
              <a:t> اسئلة الاختبارات الأخرى .</a:t>
            </a:r>
            <a:endParaRPr lang="en-US" sz="2400" dirty="0">
              <a:cs typeface="+mj-cs"/>
            </a:endParaRPr>
          </a:p>
          <a:p>
            <a:pPr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سهولة </a:t>
            </a:r>
            <a:r>
              <a:rPr lang="ar-SA" sz="2400" dirty="0">
                <a:cs typeface="+mj-cs"/>
              </a:rPr>
              <a:t>الغش فيها، بخاصة في حالة ازدحام الصفوف وتقارب جلوس الطلبة .</a:t>
            </a:r>
            <a:endParaRPr lang="en-US" sz="2400" dirty="0">
              <a:cs typeface="+mj-cs"/>
            </a:endParaRPr>
          </a:p>
          <a:p>
            <a:pPr>
              <a:buFont typeface="+mj-lt"/>
              <a:buAutoNum type="arabicPeriod"/>
            </a:pPr>
            <a:r>
              <a:rPr lang="ar-SA" sz="2400" dirty="0">
                <a:cs typeface="+mj-cs"/>
              </a:rPr>
              <a:t> </a:t>
            </a:r>
            <a:r>
              <a:rPr lang="ar-SA" sz="2400" dirty="0" smtClean="0">
                <a:cs typeface="+mj-cs"/>
              </a:rPr>
              <a:t> </a:t>
            </a:r>
            <a:r>
              <a:rPr lang="ar-SA" sz="2400" dirty="0">
                <a:cs typeface="+mj-cs"/>
              </a:rPr>
              <a:t>تتأثر بعامل التخمين بين من الطالب وبخاصة عندما يكون عدد البدائل قليلا .</a:t>
            </a:r>
            <a:endParaRPr lang="en-US" sz="2400" dirty="0">
              <a:cs typeface="+mj-cs"/>
            </a:endParaRPr>
          </a:p>
          <a:p>
            <a:pPr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تقتصر </a:t>
            </a:r>
            <a:r>
              <a:rPr lang="ar-SA" sz="2400" dirty="0">
                <a:cs typeface="+mj-cs"/>
              </a:rPr>
              <a:t>على المستوى اللفظي في الأداء ، شأنها في ذلك شأن باقي أنراء اختبارات الورقة والقلم .</a:t>
            </a:r>
            <a:endParaRPr lang="en-US" sz="2400" dirty="0">
              <a:cs typeface="+mj-cs"/>
            </a:endParaRPr>
          </a:p>
          <a:p>
            <a:pPr>
              <a:buFont typeface="+mj-lt"/>
              <a:buAutoNum type="arabicPeriod"/>
            </a:pPr>
            <a:r>
              <a:rPr lang="ar-SA" sz="2400" dirty="0" smtClean="0">
                <a:cs typeface="+mj-cs"/>
              </a:rPr>
              <a:t> </a:t>
            </a:r>
            <a:r>
              <a:rPr lang="ar-SA" sz="2400" dirty="0">
                <a:cs typeface="+mj-cs"/>
              </a:rPr>
              <a:t>أكثر أنواع الأسئلة على الإطلاق من ناحية الكلفة المادية نظراً لما تحتاجه من أوراق لكتابة الأسئلة </a:t>
            </a:r>
            <a:r>
              <a:rPr lang="ar-SA" sz="1800" dirty="0"/>
              <a:t>.</a:t>
            </a:r>
            <a:endParaRPr lang="en-US" sz="1800" dirty="0"/>
          </a:p>
          <a:p>
            <a:pPr marL="0" indent="0" algn="just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51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04923" cy="6372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201</Words>
  <Application>Microsoft Office PowerPoint</Application>
  <PresentationFormat>عرض على الشاشة (3:4)‏</PresentationFormat>
  <Paragraphs>26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الاسئلة الموضوعية </vt:lpstr>
      <vt:lpstr>أنواع الأسئلة الموضوعية </vt:lpstr>
      <vt:lpstr> مميزات أسئلة الاختيار من متعدد </vt:lpstr>
      <vt:lpstr> عيوب أسئلة الاختيار من متعدد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التعليم العالي والبحث العلمي  الجامعة المستنصرية / كلية التربية الأساسية</dc:title>
  <dc:creator>ZOZO</dc:creator>
  <cp:lastModifiedBy>Maher</cp:lastModifiedBy>
  <cp:revision>36</cp:revision>
  <dcterms:created xsi:type="dcterms:W3CDTF">2020-02-23T20:34:51Z</dcterms:created>
  <dcterms:modified xsi:type="dcterms:W3CDTF">2020-06-14T17:36:37Z</dcterms:modified>
</cp:coreProperties>
</file>