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8" r:id="rId3"/>
    <p:sldId id="291" r:id="rId4"/>
    <p:sldId id="267" r:id="rId5"/>
    <p:sldId id="287" r:id="rId6"/>
    <p:sldId id="286" r:id="rId7"/>
    <p:sldId id="285" r:id="rId8"/>
    <p:sldId id="268" r:id="rId9"/>
    <p:sldId id="270" r:id="rId10"/>
    <p:sldId id="269" r:id="rId11"/>
    <p:sldId id="288" r:id="rId12"/>
    <p:sldId id="259" r:id="rId13"/>
    <p:sldId id="260" r:id="rId14"/>
    <p:sldId id="271" r:id="rId15"/>
    <p:sldId id="272" r:id="rId16"/>
    <p:sldId id="273" r:id="rId17"/>
    <p:sldId id="275" r:id="rId18"/>
    <p:sldId id="277" r:id="rId19"/>
    <p:sldId id="281" r:id="rId20"/>
    <p:sldId id="289" r:id="rId21"/>
    <p:sldId id="292" r:id="rId22"/>
    <p:sldId id="293" r:id="rId23"/>
    <p:sldId id="290" r:id="rId2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F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6" d="100"/>
          <a:sy n="76" d="100"/>
        </p:scale>
        <p:origin x="-1206" y="3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0BE5889F-5D82-4F16-9A67-6560C7DAF360}" type="datetimeFigureOut">
              <a:rPr lang="ar-IQ" smtClean="0"/>
              <a:t>16/09/1441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B9BA20E-E972-4340-B373-0E6D603E32CC}" type="slidenum">
              <a:rPr lang="ar-IQ" smtClean="0"/>
              <a:t>‹#›</a:t>
            </a:fld>
            <a:endParaRPr lang="ar-IQ"/>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ar-SA" smtClean="0"/>
              <a:t>انقر لتحرير نمط العنوان الرئيسي</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BE5889F-5D82-4F16-9A67-6560C7DAF360}" type="datetimeFigureOut">
              <a:rPr lang="ar-IQ" smtClean="0"/>
              <a:t>16/09/1441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B9BA20E-E972-4340-B373-0E6D603E32CC}"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BE5889F-5D82-4F16-9A67-6560C7DAF360}" type="datetimeFigureOut">
              <a:rPr lang="ar-IQ" smtClean="0"/>
              <a:t>16/09/1441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B9BA20E-E972-4340-B373-0E6D603E32CC}"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ar-SA" smtClean="0"/>
              <a:t>انقر لتحرير نمط العنوان الرئيسي</a:t>
            </a:r>
            <a:endParaRPr lang="en-US" dirty="0"/>
          </a:p>
        </p:txBody>
      </p:sp>
      <p:sp>
        <p:nvSpPr>
          <p:cNvPr id="4" name="Date Placeholder 3"/>
          <p:cNvSpPr>
            <a:spLocks noGrp="1"/>
          </p:cNvSpPr>
          <p:nvPr>
            <p:ph type="dt" sz="half" idx="10"/>
          </p:nvPr>
        </p:nvSpPr>
        <p:spPr/>
        <p:txBody>
          <a:bodyPr/>
          <a:lstStyle/>
          <a:p>
            <a:fld id="{0BE5889F-5D82-4F16-9A67-6560C7DAF360}" type="datetimeFigureOut">
              <a:rPr lang="ar-IQ" smtClean="0"/>
              <a:t>16/09/1441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B9BA20E-E972-4340-B373-0E6D603E32CC}" type="slidenum">
              <a:rPr lang="ar-IQ" smtClean="0"/>
              <a:t>‹#›</a:t>
            </a:fld>
            <a:endParaRPr lang="ar-IQ"/>
          </a:p>
        </p:txBody>
      </p:sp>
      <p:sp>
        <p:nvSpPr>
          <p:cNvPr id="8" name="Content Placeholder 7"/>
          <p:cNvSpPr>
            <a:spLocks noGrp="1"/>
          </p:cNvSpPr>
          <p:nvPr>
            <p:ph sz="quarter" idx="13"/>
          </p:nvPr>
        </p:nvSpPr>
        <p:spPr>
          <a:xfrm>
            <a:off x="609600" y="1600200"/>
            <a:ext cx="7924800" cy="41148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0BE5889F-5D82-4F16-9A67-6560C7DAF360}" type="datetimeFigureOut">
              <a:rPr lang="ar-IQ" smtClean="0"/>
              <a:t>16/09/1441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B9BA20E-E972-4340-B373-0E6D603E32CC}"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2" name="Title 1"/>
          <p:cNvSpPr>
            <a:spLocks noGrp="1"/>
          </p:cNvSpPr>
          <p:nvPr>
            <p:ph type="title"/>
          </p:nvPr>
        </p:nvSpPr>
        <p:spPr>
          <a:xfrm>
            <a:off x="609600" y="274638"/>
            <a:ext cx="7924800" cy="1143000"/>
          </a:xfrm>
        </p:spPr>
        <p:txBody>
          <a:bodyPr/>
          <a:lstStyle/>
          <a:p>
            <a:r>
              <a:rPr lang="ar-SA" smtClean="0"/>
              <a:t>انقر لتحرير نمط العنوان الرئيسي</a:t>
            </a:r>
            <a:endParaRPr lang="en-US" dirty="0"/>
          </a:p>
        </p:txBody>
      </p:sp>
      <p:sp>
        <p:nvSpPr>
          <p:cNvPr id="5" name="Date Placeholder 4"/>
          <p:cNvSpPr>
            <a:spLocks noGrp="1"/>
          </p:cNvSpPr>
          <p:nvPr>
            <p:ph type="dt" sz="half" idx="10"/>
          </p:nvPr>
        </p:nvSpPr>
        <p:spPr/>
        <p:txBody>
          <a:bodyPr/>
          <a:lstStyle/>
          <a:p>
            <a:fld id="{0BE5889F-5D82-4F16-9A67-6560C7DAF360}" type="datetimeFigureOut">
              <a:rPr lang="ar-IQ" smtClean="0"/>
              <a:t>16/09/1441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B9BA20E-E972-4340-B373-0E6D603E32CC}"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7" name="Date Placeholder 6"/>
          <p:cNvSpPr>
            <a:spLocks noGrp="1"/>
          </p:cNvSpPr>
          <p:nvPr>
            <p:ph type="dt" sz="half" idx="10"/>
          </p:nvPr>
        </p:nvSpPr>
        <p:spPr/>
        <p:txBody>
          <a:bodyPr/>
          <a:lstStyle/>
          <a:p>
            <a:fld id="{0BE5889F-5D82-4F16-9A67-6560C7DAF360}" type="datetimeFigureOut">
              <a:rPr lang="ar-IQ" smtClean="0"/>
              <a:t>16/09/1441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EB9BA20E-E972-4340-B373-0E6D603E32CC}"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0BE5889F-5D82-4F16-9A67-6560C7DAF360}" type="datetimeFigureOut">
              <a:rPr lang="ar-IQ" smtClean="0"/>
              <a:t>16/09/1441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EB9BA20E-E972-4340-B373-0E6D603E32CC}"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E5889F-5D82-4F16-9A67-6560C7DAF360}" type="datetimeFigureOut">
              <a:rPr lang="ar-IQ" smtClean="0"/>
              <a:t>16/09/1441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EB9BA20E-E972-4340-B373-0E6D603E32CC}"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0BE5889F-5D82-4F16-9A67-6560C7DAF360}" type="datetimeFigureOut">
              <a:rPr lang="ar-IQ" smtClean="0"/>
              <a:t>16/09/1441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B9BA20E-E972-4340-B373-0E6D603E32CC}"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0BE5889F-5D82-4F16-9A67-6560C7DAF360}" type="datetimeFigureOut">
              <a:rPr lang="ar-IQ" smtClean="0"/>
              <a:t>16/09/1441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B9BA20E-E972-4340-B373-0E6D603E32CC}"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0BE5889F-5D82-4F16-9A67-6560C7DAF360}" type="datetimeFigureOut">
              <a:rPr lang="ar-IQ" smtClean="0"/>
              <a:t>16/09/1441</a:t>
            </a:fld>
            <a:endParaRPr lang="ar-IQ"/>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ar-IQ"/>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EB9BA20E-E972-4340-B373-0E6D603E32CC}" type="slidenum">
              <a:rPr lang="ar-IQ" smtClean="0"/>
              <a:t>‹#›</a:t>
            </a:fld>
            <a:endParaRPr lang="ar-IQ"/>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1" eaLnBrk="1" latinLnBrk="0" hangingPunct="1">
        <a:spcBef>
          <a:spcPct val="0"/>
        </a:spcBef>
        <a:buNone/>
        <a:defRPr sz="3000" kern="1200" cap="all" spc="50" baseline="0">
          <a:solidFill>
            <a:schemeClr val="tx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خلفيات بوربوينت ناعمة يجب تحميلها على جهازك | Ra2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57"/>
            <a:ext cx="9144000" cy="6980319"/>
          </a:xfrm>
          <a:prstGeom prst="rect">
            <a:avLst/>
          </a:prstGeom>
          <a:noFill/>
          <a:extLst>
            <a:ext uri="{909E8E84-426E-40DD-AFC4-6F175D3DCCD1}">
              <a14:hiddenFill xmlns:a14="http://schemas.microsoft.com/office/drawing/2010/main">
                <a:solidFill>
                  <a:srgbClr val="FFFFFF"/>
                </a:solidFill>
              </a14:hiddenFill>
            </a:ext>
          </a:extLst>
        </p:spPr>
      </p:pic>
      <p:sp>
        <p:nvSpPr>
          <p:cNvPr id="7" name="عنوان 1"/>
          <p:cNvSpPr txBox="1">
            <a:spLocks/>
          </p:cNvSpPr>
          <p:nvPr/>
        </p:nvSpPr>
        <p:spPr>
          <a:xfrm>
            <a:off x="179512" y="620688"/>
            <a:ext cx="8856984" cy="6310667"/>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IQ" sz="3800" b="1" dirty="0" smtClean="0">
                <a:solidFill>
                  <a:srgbClr val="0070C0"/>
                </a:solidFill>
              </a:rPr>
              <a:t>ورشة العمل الموسومة</a:t>
            </a:r>
          </a:p>
          <a:p>
            <a:r>
              <a:rPr lang="ar-IQ" sz="3800" b="1" dirty="0" smtClean="0">
                <a:solidFill>
                  <a:srgbClr val="0070C0"/>
                </a:solidFill>
              </a:rPr>
              <a:t>((</a:t>
            </a:r>
            <a:r>
              <a:rPr lang="ar-SA" sz="3800" b="1" dirty="0" smtClean="0">
                <a:solidFill>
                  <a:srgbClr val="0070C0"/>
                </a:solidFill>
              </a:rPr>
              <a:t>استراتيجيات</a:t>
            </a:r>
            <a:r>
              <a:rPr lang="ar-SA" sz="3800" b="1" dirty="0">
                <a:solidFill>
                  <a:srgbClr val="0070C0"/>
                </a:solidFill>
              </a:rPr>
              <a:t>  التعلم الإلكترونية الحديثة </a:t>
            </a:r>
            <a:r>
              <a:rPr lang="ar-SA" sz="3800" b="1" dirty="0" err="1">
                <a:solidFill>
                  <a:srgbClr val="0070C0"/>
                </a:solidFill>
              </a:rPr>
              <a:t>فى</a:t>
            </a:r>
            <a:r>
              <a:rPr lang="ar-SA" sz="3800" b="1" dirty="0">
                <a:solidFill>
                  <a:srgbClr val="0070C0"/>
                </a:solidFill>
              </a:rPr>
              <a:t> </a:t>
            </a:r>
            <a:r>
              <a:rPr lang="ar-IQ" sz="3800" b="1" dirty="0" smtClean="0">
                <a:solidFill>
                  <a:srgbClr val="0070C0"/>
                </a:solidFill>
              </a:rPr>
              <a:t>التعليم))</a:t>
            </a:r>
          </a:p>
          <a:p>
            <a:r>
              <a:rPr lang="ar-IQ" b="1" dirty="0" smtClean="0">
                <a:solidFill>
                  <a:srgbClr val="FF0000"/>
                </a:solidFill>
              </a:rPr>
              <a:t>المحاضر/ تغريد خضير حسن عبد</a:t>
            </a:r>
            <a:endParaRPr lang="ar-IQ" b="1" dirty="0" smtClean="0">
              <a:solidFill>
                <a:srgbClr val="FF0000"/>
              </a:solidFill>
            </a:endParaRPr>
          </a:p>
          <a:p>
            <a:endParaRPr lang="en-US" dirty="0">
              <a:solidFill>
                <a:srgbClr val="FF0000"/>
              </a:solidFill>
            </a:endParaRPr>
          </a:p>
        </p:txBody>
      </p:sp>
    </p:spTree>
    <p:extLst>
      <p:ext uri="{BB962C8B-B14F-4D97-AF65-F5344CB8AC3E}">
        <p14:creationId xmlns:p14="http://schemas.microsoft.com/office/powerpoint/2010/main" val="26533232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خلفيات بوربوينت ناعمة يجب تحميلها على جهازك | Ra2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2319"/>
            <a:ext cx="9144000" cy="6980319"/>
          </a:xfrm>
          <a:prstGeom prst="rect">
            <a:avLst/>
          </a:prstGeom>
          <a:noFill/>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ctrTitle"/>
          </p:nvPr>
        </p:nvSpPr>
        <p:spPr>
          <a:xfrm>
            <a:off x="899592" y="548680"/>
            <a:ext cx="7772400" cy="5040560"/>
          </a:xfrm>
        </p:spPr>
        <p:txBody>
          <a:bodyPr>
            <a:noAutofit/>
          </a:bodyPr>
          <a:lstStyle/>
          <a:p>
            <a:r>
              <a:rPr lang="ar-IQ" sz="2800" dirty="0" smtClean="0">
                <a:solidFill>
                  <a:schemeClr val="bg1"/>
                </a:solidFill>
              </a:rPr>
              <a:t>1</a:t>
            </a:r>
            <a:r>
              <a:rPr lang="en-US" sz="2800" dirty="0" smtClean="0">
                <a:solidFill>
                  <a:schemeClr val="bg1"/>
                </a:solidFill>
              </a:rPr>
              <a:t>-</a:t>
            </a:r>
            <a:r>
              <a:rPr lang="ar-SA" sz="2800" dirty="0">
                <a:solidFill>
                  <a:schemeClr val="bg1"/>
                </a:solidFill>
              </a:rPr>
              <a:t>تعطى الطلاب الفرصة للعمل والتعلم بمفردهم </a:t>
            </a:r>
            <a:r>
              <a:rPr lang="ar-SA" sz="2800" dirty="0" smtClean="0">
                <a:solidFill>
                  <a:schemeClr val="bg1"/>
                </a:solidFill>
              </a:rPr>
              <a:t>في </a:t>
            </a:r>
            <a:r>
              <a:rPr lang="ar-SA" sz="2800" dirty="0">
                <a:solidFill>
                  <a:schemeClr val="bg1"/>
                </a:solidFill>
              </a:rPr>
              <a:t>الاوقات </a:t>
            </a:r>
            <a:r>
              <a:rPr lang="ar-SA" sz="2800" dirty="0" smtClean="0">
                <a:solidFill>
                  <a:schemeClr val="bg1"/>
                </a:solidFill>
              </a:rPr>
              <a:t>التي </a:t>
            </a:r>
            <a:r>
              <a:rPr lang="ar-SA" sz="2800" dirty="0">
                <a:solidFill>
                  <a:schemeClr val="bg1"/>
                </a:solidFill>
              </a:rPr>
              <a:t>تناسبهم</a:t>
            </a:r>
            <a:r>
              <a:rPr lang="en-US" sz="2800" dirty="0">
                <a:solidFill>
                  <a:schemeClr val="bg1"/>
                </a:solidFill>
              </a:rPr>
              <a:t>.</a:t>
            </a:r>
            <a:br>
              <a:rPr lang="en-US" sz="2800" dirty="0">
                <a:solidFill>
                  <a:schemeClr val="bg1"/>
                </a:solidFill>
              </a:rPr>
            </a:br>
            <a:r>
              <a:rPr lang="ar-IQ" sz="2800" dirty="0" smtClean="0">
                <a:solidFill>
                  <a:schemeClr val="bg1"/>
                </a:solidFill>
              </a:rPr>
              <a:t>2- </a:t>
            </a:r>
            <a:r>
              <a:rPr lang="ar-SA" sz="2800" dirty="0" smtClean="0">
                <a:solidFill>
                  <a:schemeClr val="bg1"/>
                </a:solidFill>
              </a:rPr>
              <a:t>تعمل </a:t>
            </a:r>
            <a:r>
              <a:rPr lang="ar-SA" sz="2800" dirty="0">
                <a:solidFill>
                  <a:schemeClr val="bg1"/>
                </a:solidFill>
              </a:rPr>
              <a:t>على اعادة المعلومات والمعارف للطلاب اكثر من مرة بدون ملل أو كلل</a:t>
            </a:r>
            <a:r>
              <a:rPr lang="en-US" sz="2800" dirty="0">
                <a:solidFill>
                  <a:schemeClr val="bg1"/>
                </a:solidFill>
              </a:rPr>
              <a:t>.</a:t>
            </a:r>
            <a:br>
              <a:rPr lang="en-US" sz="2800" dirty="0">
                <a:solidFill>
                  <a:schemeClr val="bg1"/>
                </a:solidFill>
              </a:rPr>
            </a:br>
            <a:r>
              <a:rPr lang="ar-IQ" sz="2800" dirty="0" smtClean="0">
                <a:solidFill>
                  <a:schemeClr val="bg1"/>
                </a:solidFill>
              </a:rPr>
              <a:t> 3</a:t>
            </a:r>
            <a:r>
              <a:rPr lang="en-US" sz="2800" dirty="0" smtClean="0">
                <a:solidFill>
                  <a:schemeClr val="bg1"/>
                </a:solidFill>
              </a:rPr>
              <a:t>-</a:t>
            </a:r>
            <a:r>
              <a:rPr lang="ar-SA" sz="2800" dirty="0" smtClean="0">
                <a:solidFill>
                  <a:schemeClr val="bg1"/>
                </a:solidFill>
              </a:rPr>
              <a:t>تعوض </a:t>
            </a:r>
            <a:r>
              <a:rPr lang="ar-SA" sz="2800" dirty="0">
                <a:solidFill>
                  <a:schemeClr val="bg1"/>
                </a:solidFill>
              </a:rPr>
              <a:t>الطلاب عن الدروس </a:t>
            </a:r>
            <a:r>
              <a:rPr lang="ar-SA" sz="2800" dirty="0" smtClean="0">
                <a:solidFill>
                  <a:schemeClr val="bg1"/>
                </a:solidFill>
              </a:rPr>
              <a:t>التي </a:t>
            </a:r>
            <a:r>
              <a:rPr lang="ar-SA" sz="2800" dirty="0">
                <a:solidFill>
                  <a:schemeClr val="bg1"/>
                </a:solidFill>
              </a:rPr>
              <a:t>فاتت عليهم لسبب من </a:t>
            </a:r>
            <a:r>
              <a:rPr lang="ar-SA" sz="2800" dirty="0" smtClean="0">
                <a:solidFill>
                  <a:schemeClr val="bg1"/>
                </a:solidFill>
              </a:rPr>
              <a:t>الأسباب</a:t>
            </a:r>
            <a:r>
              <a:rPr lang="en-US" sz="2800" dirty="0" smtClean="0">
                <a:solidFill>
                  <a:schemeClr val="bg1"/>
                </a:solidFill>
              </a:rPr>
              <a:t>.</a:t>
            </a:r>
            <a:r>
              <a:rPr lang="en-US" sz="2800" dirty="0">
                <a:solidFill>
                  <a:schemeClr val="bg1"/>
                </a:solidFill>
              </a:rPr>
              <a:t/>
            </a:r>
            <a:br>
              <a:rPr lang="en-US" sz="2800" dirty="0">
                <a:solidFill>
                  <a:schemeClr val="bg1"/>
                </a:solidFill>
              </a:rPr>
            </a:br>
            <a:r>
              <a:rPr lang="en-US" sz="2800" b="1" u="sng" dirty="0" smtClean="0">
                <a:solidFill>
                  <a:schemeClr val="bg1"/>
                </a:solidFill>
              </a:rPr>
              <a:t/>
            </a:r>
            <a:br>
              <a:rPr lang="en-US" sz="2800" b="1" u="sng" dirty="0" smtClean="0">
                <a:solidFill>
                  <a:schemeClr val="bg1"/>
                </a:solidFill>
              </a:rPr>
            </a:br>
            <a:endParaRPr lang="en-US" sz="2800" dirty="0">
              <a:solidFill>
                <a:schemeClr val="bg1"/>
              </a:solidFill>
            </a:endParaRPr>
          </a:p>
        </p:txBody>
      </p:sp>
      <p:sp>
        <p:nvSpPr>
          <p:cNvPr id="5" name="عنوان 1"/>
          <p:cNvSpPr txBox="1">
            <a:spLocks/>
          </p:cNvSpPr>
          <p:nvPr/>
        </p:nvSpPr>
        <p:spPr>
          <a:xfrm>
            <a:off x="1259632" y="980728"/>
            <a:ext cx="7272808" cy="1008112"/>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SA" sz="3600" b="1" u="sng" dirty="0" smtClean="0">
                <a:solidFill>
                  <a:srgbClr val="FF0000"/>
                </a:solidFill>
              </a:rPr>
              <a:t>مميزات التدريب والممارسة:</a:t>
            </a:r>
            <a:r>
              <a:rPr lang="en-US" sz="3600" dirty="0" smtClean="0">
                <a:solidFill>
                  <a:srgbClr val="FF0000"/>
                </a:solidFill>
              </a:rPr>
              <a:t/>
            </a:r>
            <a:br>
              <a:rPr lang="en-US" sz="3600" dirty="0" smtClean="0">
                <a:solidFill>
                  <a:srgbClr val="FF0000"/>
                </a:solidFill>
              </a:rPr>
            </a:br>
            <a:r>
              <a:rPr lang="en-US" sz="3600" b="1" dirty="0" smtClean="0">
                <a:solidFill>
                  <a:srgbClr val="FF0000"/>
                </a:solidFill>
              </a:rPr>
              <a:t/>
            </a:r>
            <a:br>
              <a:rPr lang="en-US" sz="3600" b="1" dirty="0" smtClean="0">
                <a:solidFill>
                  <a:srgbClr val="FF0000"/>
                </a:solidFill>
              </a:rPr>
            </a:br>
            <a:r>
              <a:rPr lang="en-US" sz="2800" b="1" dirty="0" smtClean="0"/>
              <a:t>   </a:t>
            </a:r>
            <a:endParaRPr lang="en-US" sz="2000" dirty="0">
              <a:solidFill>
                <a:srgbClr val="FF0000"/>
              </a:solidFill>
            </a:endParaRPr>
          </a:p>
        </p:txBody>
      </p:sp>
    </p:spTree>
    <p:extLst>
      <p:ext uri="{BB962C8B-B14F-4D97-AF65-F5344CB8AC3E}">
        <p14:creationId xmlns:p14="http://schemas.microsoft.com/office/powerpoint/2010/main" val="7270860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خلفيات بوربوينت ناعمة يجب تحميلها على جهازك | Ra2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2319"/>
            <a:ext cx="9144000" cy="6980319"/>
          </a:xfrm>
          <a:prstGeom prst="rect">
            <a:avLst/>
          </a:prstGeom>
          <a:noFill/>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ctrTitle"/>
          </p:nvPr>
        </p:nvSpPr>
        <p:spPr>
          <a:xfrm>
            <a:off x="903222" y="2060848"/>
            <a:ext cx="8061265" cy="5040560"/>
          </a:xfrm>
        </p:spPr>
        <p:txBody>
          <a:bodyPr>
            <a:noAutofit/>
          </a:bodyPr>
          <a:lstStyle/>
          <a:p>
            <a:pPr algn="r" rtl="0"/>
            <a:r>
              <a:rPr lang="en-US" sz="1400" dirty="0">
                <a:solidFill>
                  <a:schemeClr val="bg1"/>
                </a:solidFill>
              </a:rPr>
              <a:t/>
            </a:r>
            <a:br>
              <a:rPr lang="en-US" sz="1400" dirty="0">
                <a:solidFill>
                  <a:schemeClr val="bg1"/>
                </a:solidFill>
              </a:rPr>
            </a:br>
            <a:r>
              <a:rPr lang="en-US" sz="1400" dirty="0">
                <a:solidFill>
                  <a:schemeClr val="bg1"/>
                </a:solidFill>
              </a:rPr>
              <a:t>     </a:t>
            </a:r>
            <a:r>
              <a:rPr lang="ar-IQ" sz="1800" dirty="0" smtClean="0">
                <a:solidFill>
                  <a:schemeClr val="bg1"/>
                </a:solidFill>
              </a:rPr>
              <a:t>هي </a:t>
            </a:r>
            <a:r>
              <a:rPr lang="ar-SA" sz="1800" dirty="0" smtClean="0">
                <a:solidFill>
                  <a:schemeClr val="bg1"/>
                </a:solidFill>
              </a:rPr>
              <a:t>أسلوب </a:t>
            </a:r>
            <a:r>
              <a:rPr lang="ar-SA" sz="1800" dirty="0">
                <a:solidFill>
                  <a:schemeClr val="bg1"/>
                </a:solidFill>
              </a:rPr>
              <a:t>تدريس يعتمد على تقسيم الطلاب إلى مجموعات صغيرة تضم طلاب مختلفي القدرات والاستعدادات يعملون معاً لتحقيق هدف مشترك بحيث يصبح كل فرد فيها مسؤولاً عن نجاح أو فشل المجموعة ويكون دور المعلم هو التوجيه والإرشاد والتغذية المرجعية  للمجموعات</a:t>
            </a:r>
            <a:r>
              <a:rPr lang="en-US" sz="1800" dirty="0">
                <a:solidFill>
                  <a:schemeClr val="bg1"/>
                </a:solidFill>
              </a:rPr>
              <a:t> .</a:t>
            </a:r>
            <a:br>
              <a:rPr lang="en-US" sz="1800" dirty="0">
                <a:solidFill>
                  <a:schemeClr val="bg1"/>
                </a:solidFill>
              </a:rPr>
            </a:br>
            <a:r>
              <a:rPr lang="en-US" sz="1800" dirty="0">
                <a:solidFill>
                  <a:schemeClr val="bg1"/>
                </a:solidFill>
              </a:rPr>
              <a:t>     </a:t>
            </a:r>
            <a:r>
              <a:rPr lang="ar-SA" sz="1800" dirty="0">
                <a:solidFill>
                  <a:schemeClr val="bg1"/>
                </a:solidFill>
              </a:rPr>
              <a:t>و</a:t>
            </a:r>
            <a:r>
              <a:rPr lang="ar-SA" sz="1800" b="1" dirty="0">
                <a:solidFill>
                  <a:schemeClr val="bg1"/>
                </a:solidFill>
              </a:rPr>
              <a:t>لقد أوردت العديد من الأدبيات التربوية و منها لعديد من مزايا التعلم التعاوني من أهمها</a:t>
            </a:r>
            <a:r>
              <a:rPr lang="en-US" sz="1800" dirty="0">
                <a:solidFill>
                  <a:schemeClr val="bg1"/>
                </a:solidFill>
              </a:rPr>
              <a:t>:</a:t>
            </a:r>
            <a:br>
              <a:rPr lang="en-US" sz="1800" dirty="0">
                <a:solidFill>
                  <a:schemeClr val="bg1"/>
                </a:solidFill>
              </a:rPr>
            </a:br>
            <a:r>
              <a:rPr lang="ar-IQ" sz="1800" dirty="0" smtClean="0">
                <a:solidFill>
                  <a:schemeClr val="bg1"/>
                </a:solidFill>
              </a:rPr>
              <a:t>1- </a:t>
            </a:r>
            <a:r>
              <a:rPr lang="ar-SA" sz="1800" dirty="0" smtClean="0">
                <a:solidFill>
                  <a:schemeClr val="bg1"/>
                </a:solidFill>
              </a:rPr>
              <a:t>أن </a:t>
            </a:r>
            <a:r>
              <a:rPr lang="ar-SA" sz="1800" dirty="0">
                <a:solidFill>
                  <a:schemeClr val="bg1"/>
                </a:solidFill>
              </a:rPr>
              <a:t>التعلم التعاوني صالح لتعلم مختلف المواد الدراسية و يمكن تطبيقه في مختلف المراحل الدراسية</a:t>
            </a:r>
            <a:r>
              <a:rPr lang="en-US" sz="1800" dirty="0">
                <a:solidFill>
                  <a:schemeClr val="bg1"/>
                </a:solidFill>
              </a:rPr>
              <a:t> </a:t>
            </a:r>
            <a:r>
              <a:rPr lang="ar-SA" sz="1800" dirty="0" smtClean="0">
                <a:solidFill>
                  <a:schemeClr val="bg1"/>
                </a:solidFill>
              </a:rPr>
              <a:t>يساعد </a:t>
            </a:r>
            <a:r>
              <a:rPr lang="ar-SA" sz="1800" dirty="0">
                <a:solidFill>
                  <a:schemeClr val="bg1"/>
                </a:solidFill>
              </a:rPr>
              <a:t>على فهم وإتقان ما يتعلمه الطلاب من معلومات ومهارات</a:t>
            </a:r>
            <a:r>
              <a:rPr lang="en-US" sz="1800" dirty="0">
                <a:solidFill>
                  <a:schemeClr val="bg1"/>
                </a:solidFill>
              </a:rPr>
              <a:t> </a:t>
            </a:r>
            <a:r>
              <a:rPr lang="ar-IQ" sz="1800" dirty="0" smtClean="0">
                <a:solidFill>
                  <a:schemeClr val="bg1"/>
                </a:solidFill>
              </a:rPr>
              <a:t>2-</a:t>
            </a:r>
            <a:r>
              <a:rPr lang="en-US" sz="1800" dirty="0">
                <a:solidFill>
                  <a:schemeClr val="bg1"/>
                </a:solidFill>
              </a:rPr>
              <a:t/>
            </a:r>
            <a:br>
              <a:rPr lang="en-US" sz="1800" dirty="0">
                <a:solidFill>
                  <a:schemeClr val="bg1"/>
                </a:solidFill>
              </a:rPr>
            </a:br>
            <a:r>
              <a:rPr lang="ar-SA" sz="1800" dirty="0">
                <a:solidFill>
                  <a:schemeClr val="bg1"/>
                </a:solidFill>
              </a:rPr>
              <a:t>ينمي قدرة الفرد على حل المشكلات وتطبيق ما يتعلمه في مواقف جديدة</a:t>
            </a:r>
            <a:r>
              <a:rPr lang="en-US" sz="1800" dirty="0">
                <a:solidFill>
                  <a:schemeClr val="bg1"/>
                </a:solidFill>
              </a:rPr>
              <a:t> </a:t>
            </a:r>
            <a:r>
              <a:rPr lang="ar-IQ" sz="1800" dirty="0" smtClean="0">
                <a:solidFill>
                  <a:schemeClr val="bg1"/>
                </a:solidFill>
              </a:rPr>
              <a:t>3-</a:t>
            </a:r>
            <a:r>
              <a:rPr lang="en-US" sz="1800" dirty="0">
                <a:solidFill>
                  <a:schemeClr val="bg1"/>
                </a:solidFill>
              </a:rPr>
              <a:t/>
            </a:r>
            <a:br>
              <a:rPr lang="en-US" sz="1800" dirty="0">
                <a:solidFill>
                  <a:schemeClr val="bg1"/>
                </a:solidFill>
              </a:rPr>
            </a:br>
            <a:r>
              <a:rPr lang="ar-SA" sz="1800" dirty="0">
                <a:solidFill>
                  <a:schemeClr val="bg1"/>
                </a:solidFill>
              </a:rPr>
              <a:t>ينمي مهارات التفكير العليا</a:t>
            </a:r>
            <a:r>
              <a:rPr lang="en-US" sz="1800" dirty="0">
                <a:solidFill>
                  <a:schemeClr val="bg1"/>
                </a:solidFill>
              </a:rPr>
              <a:t> </a:t>
            </a:r>
            <a:r>
              <a:rPr lang="ar-IQ" sz="1800" dirty="0" smtClean="0">
                <a:solidFill>
                  <a:schemeClr val="bg1"/>
                </a:solidFill>
              </a:rPr>
              <a:t>4-</a:t>
            </a:r>
            <a:r>
              <a:rPr lang="en-US" sz="1800" dirty="0">
                <a:solidFill>
                  <a:schemeClr val="bg1"/>
                </a:solidFill>
              </a:rPr>
              <a:t/>
            </a:r>
            <a:br>
              <a:rPr lang="en-US" sz="1800" dirty="0">
                <a:solidFill>
                  <a:schemeClr val="bg1"/>
                </a:solidFill>
              </a:rPr>
            </a:br>
            <a:r>
              <a:rPr lang="ar-SA" sz="1800" dirty="0">
                <a:solidFill>
                  <a:schemeClr val="bg1"/>
                </a:solidFill>
              </a:rPr>
              <a:t>يؤدي إلى تنمية المهارات الاجتماعية والعلاقات الايجابية</a:t>
            </a:r>
            <a:r>
              <a:rPr lang="en-US" sz="1800" dirty="0">
                <a:solidFill>
                  <a:schemeClr val="bg1"/>
                </a:solidFill>
              </a:rPr>
              <a:t> </a:t>
            </a:r>
            <a:r>
              <a:rPr lang="ar-IQ" sz="1800" dirty="0" smtClean="0">
                <a:solidFill>
                  <a:schemeClr val="bg1"/>
                </a:solidFill>
              </a:rPr>
              <a:t>5-</a:t>
            </a:r>
            <a:r>
              <a:rPr lang="en-US" sz="1800" dirty="0">
                <a:solidFill>
                  <a:schemeClr val="bg1"/>
                </a:solidFill>
              </a:rPr>
              <a:t/>
            </a:r>
            <a:br>
              <a:rPr lang="en-US" sz="1800" dirty="0">
                <a:solidFill>
                  <a:schemeClr val="bg1"/>
                </a:solidFill>
              </a:rPr>
            </a:br>
            <a:r>
              <a:rPr lang="ar-SA" sz="1800" dirty="0">
                <a:solidFill>
                  <a:schemeClr val="bg1"/>
                </a:solidFill>
              </a:rPr>
              <a:t>ينمي اتجاهات الطلاب نحو المعلمين والمادة الدراسية</a:t>
            </a:r>
            <a:r>
              <a:rPr lang="en-US" sz="1800" dirty="0">
                <a:solidFill>
                  <a:schemeClr val="bg1"/>
                </a:solidFill>
              </a:rPr>
              <a:t> </a:t>
            </a:r>
            <a:r>
              <a:rPr lang="ar-IQ" sz="1800" dirty="0" smtClean="0">
                <a:solidFill>
                  <a:schemeClr val="bg1"/>
                </a:solidFill>
              </a:rPr>
              <a:t>6-</a:t>
            </a:r>
            <a:r>
              <a:rPr lang="en-US" sz="1800" dirty="0">
                <a:solidFill>
                  <a:schemeClr val="bg1"/>
                </a:solidFill>
              </a:rPr>
              <a:t/>
            </a:r>
            <a:br>
              <a:rPr lang="en-US" sz="1800" dirty="0">
                <a:solidFill>
                  <a:schemeClr val="bg1"/>
                </a:solidFill>
              </a:rPr>
            </a:br>
            <a:r>
              <a:rPr lang="ar-IQ" sz="1800" dirty="0" smtClean="0">
                <a:solidFill>
                  <a:schemeClr val="bg1"/>
                </a:solidFill>
              </a:rPr>
              <a:t>7- </a:t>
            </a:r>
            <a:r>
              <a:rPr lang="ar-SA" sz="1800" dirty="0" smtClean="0">
                <a:solidFill>
                  <a:schemeClr val="bg1"/>
                </a:solidFill>
              </a:rPr>
              <a:t>ينمي </a:t>
            </a:r>
            <a:r>
              <a:rPr lang="ar-SA" sz="1800" dirty="0">
                <a:solidFill>
                  <a:schemeClr val="bg1"/>
                </a:solidFill>
              </a:rPr>
              <a:t>مفهوم الذات وثقة الطالب بنفسه ويحد من الانطوائية والعزلة</a:t>
            </a:r>
            <a:r>
              <a:rPr lang="en-US" sz="1800" dirty="0">
                <a:solidFill>
                  <a:schemeClr val="bg1"/>
                </a:solidFill>
              </a:rPr>
              <a:t/>
            </a:r>
            <a:br>
              <a:rPr lang="en-US" sz="1800" dirty="0">
                <a:solidFill>
                  <a:schemeClr val="bg1"/>
                </a:solidFill>
              </a:rPr>
            </a:br>
            <a:r>
              <a:rPr lang="ar-SA" sz="1800" dirty="0">
                <a:solidFill>
                  <a:schemeClr val="bg1"/>
                </a:solidFill>
              </a:rPr>
              <a:t>يحد من الإحساس بالخوف والقلق الذي قد يصاحب عملية التعلم</a:t>
            </a:r>
            <a:r>
              <a:rPr lang="en-US" sz="1800" dirty="0">
                <a:solidFill>
                  <a:schemeClr val="bg1"/>
                </a:solidFill>
              </a:rPr>
              <a:t> </a:t>
            </a:r>
            <a:r>
              <a:rPr lang="ar-IQ" sz="1800" dirty="0" smtClean="0">
                <a:solidFill>
                  <a:schemeClr val="bg1"/>
                </a:solidFill>
              </a:rPr>
              <a:t>8- </a:t>
            </a:r>
            <a:r>
              <a:rPr lang="en-US" sz="1800" dirty="0">
                <a:solidFill>
                  <a:schemeClr val="bg1"/>
                </a:solidFill>
              </a:rPr>
              <a:t/>
            </a:r>
            <a:br>
              <a:rPr lang="en-US" sz="1800" dirty="0">
                <a:solidFill>
                  <a:schemeClr val="bg1"/>
                </a:solidFill>
              </a:rPr>
            </a:br>
            <a:r>
              <a:rPr lang="ar-SA" sz="1800" dirty="0" smtClean="0">
                <a:solidFill>
                  <a:schemeClr val="bg1"/>
                </a:solidFill>
              </a:rPr>
              <a:t>ينمي </a:t>
            </a:r>
            <a:r>
              <a:rPr lang="ar-SA" sz="1800" dirty="0">
                <a:solidFill>
                  <a:schemeClr val="bg1"/>
                </a:solidFill>
              </a:rPr>
              <a:t>المسؤولية الفردية والقابلية للمساءلة</a:t>
            </a:r>
            <a:r>
              <a:rPr lang="en-US" sz="1800" dirty="0">
                <a:solidFill>
                  <a:schemeClr val="bg1"/>
                </a:solidFill>
              </a:rPr>
              <a:t> </a:t>
            </a:r>
            <a:r>
              <a:rPr lang="ar-IQ" sz="1800" dirty="0" smtClean="0">
                <a:solidFill>
                  <a:schemeClr val="bg1"/>
                </a:solidFill>
              </a:rPr>
              <a:t>9-</a:t>
            </a:r>
            <a:r>
              <a:rPr lang="en-US" sz="1800" dirty="0">
                <a:solidFill>
                  <a:schemeClr val="bg1"/>
                </a:solidFill>
              </a:rPr>
              <a:t/>
            </a:r>
            <a:br>
              <a:rPr lang="en-US" sz="1800" dirty="0">
                <a:solidFill>
                  <a:schemeClr val="bg1"/>
                </a:solidFill>
              </a:rPr>
            </a:br>
            <a:r>
              <a:rPr lang="ar-SA" sz="1800" dirty="0" smtClean="0">
                <a:solidFill>
                  <a:schemeClr val="bg1"/>
                </a:solidFill>
              </a:rPr>
              <a:t>يعمل </a:t>
            </a:r>
            <a:r>
              <a:rPr lang="ar-SA" sz="1800" dirty="0">
                <a:solidFill>
                  <a:schemeClr val="bg1"/>
                </a:solidFill>
              </a:rPr>
              <a:t>على دمج الطلبة </a:t>
            </a:r>
            <a:r>
              <a:rPr lang="ar-SA" sz="1800" dirty="0" err="1">
                <a:solidFill>
                  <a:schemeClr val="bg1"/>
                </a:solidFill>
              </a:rPr>
              <a:t>بطيئي</a:t>
            </a:r>
            <a:r>
              <a:rPr lang="ar-SA" sz="1800" dirty="0">
                <a:solidFill>
                  <a:schemeClr val="bg1"/>
                </a:solidFill>
              </a:rPr>
              <a:t> التعلم مع أقرانهم ويشجعهم علي المشاركة في أنشطة التعلم الصفية</a:t>
            </a:r>
            <a:r>
              <a:rPr lang="en-US" sz="1800" dirty="0">
                <a:solidFill>
                  <a:schemeClr val="bg1"/>
                </a:solidFill>
              </a:rPr>
              <a:t> </a:t>
            </a:r>
            <a:r>
              <a:rPr lang="ar-IQ" sz="1600" dirty="0" smtClean="0">
                <a:solidFill>
                  <a:schemeClr val="bg1"/>
                </a:solidFill>
              </a:rPr>
              <a:t>10</a:t>
            </a:r>
            <a:r>
              <a:rPr lang="en-US" sz="1800" dirty="0">
                <a:solidFill>
                  <a:schemeClr val="bg1"/>
                </a:solidFill>
              </a:rPr>
              <a:t/>
            </a:r>
            <a:br>
              <a:rPr lang="en-US" sz="1800" dirty="0">
                <a:solidFill>
                  <a:schemeClr val="bg1"/>
                </a:solidFill>
              </a:rPr>
            </a:br>
            <a:r>
              <a:rPr lang="ar-SA" sz="1800" dirty="0">
                <a:solidFill>
                  <a:schemeClr val="bg1"/>
                </a:solidFill>
              </a:rPr>
              <a:t>يؤدي إلى تحسن المهارات اللغوية والقدرة علي التعبير</a:t>
            </a:r>
            <a:r>
              <a:rPr lang="en-US" sz="1800" dirty="0">
                <a:solidFill>
                  <a:schemeClr val="bg1"/>
                </a:solidFill>
              </a:rPr>
              <a:t> </a:t>
            </a:r>
            <a:r>
              <a:rPr lang="ar-IQ" sz="1800" dirty="0" smtClean="0">
                <a:solidFill>
                  <a:schemeClr val="bg1"/>
                </a:solidFill>
              </a:rPr>
              <a:t>11-</a:t>
            </a:r>
            <a:r>
              <a:rPr lang="en-US" sz="1800" dirty="0">
                <a:solidFill>
                  <a:schemeClr val="bg1"/>
                </a:solidFill>
              </a:rPr>
              <a:t/>
            </a:r>
            <a:br>
              <a:rPr lang="en-US" sz="1800" dirty="0">
                <a:solidFill>
                  <a:schemeClr val="bg1"/>
                </a:solidFill>
              </a:rPr>
            </a:br>
            <a:r>
              <a:rPr lang="ar-SA" sz="1800" dirty="0">
                <a:solidFill>
                  <a:schemeClr val="bg1"/>
                </a:solidFill>
              </a:rPr>
              <a:t>لا يحتاج إلى إمكانيات مادية كبيرة لتطبيقه</a:t>
            </a:r>
            <a:r>
              <a:rPr lang="en-US" sz="1800" dirty="0">
                <a:solidFill>
                  <a:schemeClr val="bg1"/>
                </a:solidFill>
              </a:rPr>
              <a:t> </a:t>
            </a:r>
            <a:r>
              <a:rPr lang="ar-IQ" sz="1800" dirty="0" smtClean="0">
                <a:solidFill>
                  <a:schemeClr val="bg1"/>
                </a:solidFill>
              </a:rPr>
              <a:t>12-</a:t>
            </a:r>
            <a:r>
              <a:rPr lang="en-US" sz="1800" dirty="0">
                <a:solidFill>
                  <a:schemeClr val="bg1"/>
                </a:solidFill>
              </a:rPr>
              <a:t/>
            </a:r>
            <a:br>
              <a:rPr lang="en-US" sz="1800" dirty="0">
                <a:solidFill>
                  <a:schemeClr val="bg1"/>
                </a:solidFill>
              </a:rPr>
            </a:br>
            <a:r>
              <a:rPr lang="ar-IQ" sz="1800" dirty="0" smtClean="0">
                <a:solidFill>
                  <a:schemeClr val="bg1"/>
                </a:solidFill>
              </a:rPr>
              <a:t>13- </a:t>
            </a:r>
            <a:r>
              <a:rPr lang="ar-SA" sz="1800" dirty="0" smtClean="0">
                <a:solidFill>
                  <a:schemeClr val="bg1"/>
                </a:solidFill>
              </a:rPr>
              <a:t>يقلل </a:t>
            </a:r>
            <a:r>
              <a:rPr lang="ar-SA" sz="1800" dirty="0">
                <a:solidFill>
                  <a:schemeClr val="bg1"/>
                </a:solidFill>
              </a:rPr>
              <a:t>من الفترة الزمنية التي يعرض فيها المعلم المعلومات وتقلل أيضاً من جهده في متابعة وعلاج </a:t>
            </a:r>
            <a:r>
              <a:rPr lang="en-US" sz="1800" dirty="0" smtClean="0">
                <a:solidFill>
                  <a:schemeClr val="bg1"/>
                </a:solidFill>
              </a:rPr>
              <a:t> </a:t>
            </a:r>
            <a:r>
              <a:rPr lang="ar-SA" sz="1800" dirty="0" smtClean="0">
                <a:solidFill>
                  <a:schemeClr val="bg1"/>
                </a:solidFill>
              </a:rPr>
              <a:t>الطلاب </a:t>
            </a:r>
            <a:r>
              <a:rPr lang="ar-SA" sz="1800" dirty="0">
                <a:solidFill>
                  <a:schemeClr val="bg1"/>
                </a:solidFill>
              </a:rPr>
              <a:t>منخفضي </a:t>
            </a:r>
            <a:r>
              <a:rPr lang="ar-SA" sz="1800" dirty="0" smtClean="0">
                <a:solidFill>
                  <a:schemeClr val="bg1"/>
                </a:solidFill>
              </a:rPr>
              <a:t>التحصيل</a:t>
            </a:r>
            <a:r>
              <a:rPr lang="en-US" sz="1800" dirty="0">
                <a:solidFill>
                  <a:schemeClr val="bg1"/>
                </a:solidFill>
              </a:rPr>
              <a:t/>
            </a:r>
            <a:br>
              <a:rPr lang="en-US" sz="1800" dirty="0">
                <a:solidFill>
                  <a:schemeClr val="bg1"/>
                </a:solidFill>
              </a:rPr>
            </a:br>
            <a:r>
              <a:rPr lang="ar-IQ" sz="1800" dirty="0" smtClean="0">
                <a:solidFill>
                  <a:schemeClr val="bg1"/>
                </a:solidFill>
              </a:rPr>
              <a:t>14ي</a:t>
            </a:r>
            <a:r>
              <a:rPr lang="ar-SA" sz="1800" dirty="0" smtClean="0">
                <a:solidFill>
                  <a:schemeClr val="bg1"/>
                </a:solidFill>
              </a:rPr>
              <a:t>قلل </a:t>
            </a:r>
            <a:r>
              <a:rPr lang="ar-SA" sz="1800" dirty="0">
                <a:solidFill>
                  <a:schemeClr val="bg1"/>
                </a:solidFill>
              </a:rPr>
              <a:t>من الجهد المبذول من قبل المعلم لتصحيح الأعمال </a:t>
            </a:r>
            <a:r>
              <a:rPr lang="ar-SA" sz="1800" dirty="0" smtClean="0">
                <a:solidFill>
                  <a:schemeClr val="bg1"/>
                </a:solidFill>
              </a:rPr>
              <a:t>التحريرية</a:t>
            </a:r>
            <a:r>
              <a:rPr lang="en-US" sz="1800" dirty="0" smtClean="0">
                <a:solidFill>
                  <a:schemeClr val="bg1"/>
                </a:solidFill>
              </a:rPr>
              <a:t/>
            </a:r>
            <a:br>
              <a:rPr lang="en-US" sz="1800" dirty="0" smtClean="0">
                <a:solidFill>
                  <a:schemeClr val="bg1"/>
                </a:solidFill>
              </a:rPr>
            </a:br>
            <a:r>
              <a:rPr lang="en-US" sz="1800" dirty="0">
                <a:solidFill>
                  <a:schemeClr val="bg1"/>
                </a:solidFill>
              </a:rPr>
              <a:t>     </a:t>
            </a:r>
            <a:r>
              <a:rPr lang="ar-IQ" sz="1800" dirty="0" smtClean="0">
                <a:solidFill>
                  <a:schemeClr val="bg1"/>
                </a:solidFill>
              </a:rPr>
              <a:t/>
            </a:r>
            <a:br>
              <a:rPr lang="ar-IQ" sz="1800" dirty="0" smtClean="0">
                <a:solidFill>
                  <a:schemeClr val="bg1"/>
                </a:solidFill>
              </a:rPr>
            </a:br>
            <a:r>
              <a:rPr lang="ar-SA" sz="1800" dirty="0" smtClean="0">
                <a:solidFill>
                  <a:schemeClr val="bg1"/>
                </a:solidFill>
              </a:rPr>
              <a:t>و </a:t>
            </a:r>
            <a:r>
              <a:rPr lang="ar-SA" sz="1800" dirty="0">
                <a:solidFill>
                  <a:schemeClr val="bg1"/>
                </a:solidFill>
              </a:rPr>
              <a:t>يرتبط نجاح استراتيجية التعلم التعاوني بالإعداد الجيد لها قبل تطبيقها في الصفوف الدراسية</a:t>
            </a:r>
            <a:r>
              <a:rPr lang="en-US" sz="1800" dirty="0">
                <a:solidFill>
                  <a:schemeClr val="bg1"/>
                </a:solidFill>
              </a:rPr>
              <a:t> </a:t>
            </a:r>
            <a:br>
              <a:rPr lang="en-US" sz="1800" dirty="0">
                <a:solidFill>
                  <a:schemeClr val="bg1"/>
                </a:solidFill>
              </a:rPr>
            </a:br>
            <a:r>
              <a:rPr lang="en-US" sz="1800" b="1" u="sng" dirty="0" smtClean="0">
                <a:solidFill>
                  <a:schemeClr val="bg1"/>
                </a:solidFill>
              </a:rPr>
              <a:t/>
            </a:r>
            <a:br>
              <a:rPr lang="en-US" sz="1800" b="1" u="sng" dirty="0" smtClean="0">
                <a:solidFill>
                  <a:schemeClr val="bg1"/>
                </a:solidFill>
              </a:rPr>
            </a:br>
            <a:endParaRPr lang="en-US" sz="1800" dirty="0">
              <a:solidFill>
                <a:schemeClr val="bg1"/>
              </a:solidFill>
            </a:endParaRPr>
          </a:p>
        </p:txBody>
      </p:sp>
      <p:sp>
        <p:nvSpPr>
          <p:cNvPr id="5" name="عنوان 1"/>
          <p:cNvSpPr txBox="1">
            <a:spLocks/>
          </p:cNvSpPr>
          <p:nvPr/>
        </p:nvSpPr>
        <p:spPr>
          <a:xfrm>
            <a:off x="1403648" y="116632"/>
            <a:ext cx="7272808" cy="1008112"/>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IQ" sz="3600" b="1" dirty="0" smtClean="0">
                <a:solidFill>
                  <a:srgbClr val="00B0F0"/>
                </a:solidFill>
              </a:rPr>
              <a:t>ثالثا</a:t>
            </a:r>
            <a:r>
              <a:rPr lang="en-US" sz="3600" b="1" dirty="0">
                <a:solidFill>
                  <a:srgbClr val="00B0F0"/>
                </a:solidFill>
              </a:rPr>
              <a:t> ” </a:t>
            </a:r>
            <a:r>
              <a:rPr lang="ar-IQ" sz="3600" b="1" u="sng" dirty="0" smtClean="0">
                <a:solidFill>
                  <a:srgbClr val="FF0000"/>
                </a:solidFill>
              </a:rPr>
              <a:t>:- استراتيجية التعلم التعاوني</a:t>
            </a:r>
            <a:r>
              <a:rPr lang="en-US" sz="3600" b="1" dirty="0" smtClean="0">
                <a:solidFill>
                  <a:srgbClr val="FF0000"/>
                </a:solidFill>
              </a:rPr>
              <a:t/>
            </a:r>
            <a:br>
              <a:rPr lang="en-US" sz="3600" b="1" dirty="0" smtClean="0">
                <a:solidFill>
                  <a:srgbClr val="FF0000"/>
                </a:solidFill>
              </a:rPr>
            </a:br>
            <a:r>
              <a:rPr lang="en-US" sz="2800" b="1" dirty="0" smtClean="0"/>
              <a:t>   </a:t>
            </a:r>
            <a:endParaRPr lang="en-US" sz="2000" dirty="0">
              <a:solidFill>
                <a:srgbClr val="FF0000"/>
              </a:solidFill>
            </a:endParaRPr>
          </a:p>
        </p:txBody>
      </p:sp>
    </p:spTree>
    <p:extLst>
      <p:ext uri="{BB962C8B-B14F-4D97-AF65-F5344CB8AC3E}">
        <p14:creationId xmlns:p14="http://schemas.microsoft.com/office/powerpoint/2010/main" val="42238097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خلفيات بوربوينت ناعمة يجب تحميلها على جهازك | Ra2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57"/>
            <a:ext cx="9144000" cy="6980319"/>
          </a:xfrm>
          <a:prstGeom prst="rect">
            <a:avLst/>
          </a:prstGeom>
          <a:noFill/>
          <a:extLst>
            <a:ext uri="{909E8E84-426E-40DD-AFC4-6F175D3DCCD1}">
              <a14:hiddenFill xmlns:a14="http://schemas.microsoft.com/office/drawing/2010/main">
                <a:solidFill>
                  <a:srgbClr val="FFFFFF"/>
                </a:solidFill>
              </a14:hiddenFill>
            </a:ext>
          </a:extLst>
        </p:spPr>
      </p:pic>
      <p:sp>
        <p:nvSpPr>
          <p:cNvPr id="3" name="عنوان 2"/>
          <p:cNvSpPr>
            <a:spLocks noGrp="1"/>
          </p:cNvSpPr>
          <p:nvPr>
            <p:ph type="ctrTitle"/>
          </p:nvPr>
        </p:nvSpPr>
        <p:spPr>
          <a:xfrm>
            <a:off x="685800" y="-13997"/>
            <a:ext cx="7772400" cy="1470025"/>
          </a:xfrm>
        </p:spPr>
        <p:txBody>
          <a:bodyPr/>
          <a:lstStyle/>
          <a:p>
            <a:r>
              <a:rPr lang="ar-IQ" b="1" dirty="0" smtClean="0">
                <a:solidFill>
                  <a:srgbClr val="00B0F0"/>
                </a:solidFill>
              </a:rPr>
              <a:t>رابعا</a:t>
            </a:r>
            <a:r>
              <a:rPr lang="en-US" b="1" dirty="0">
                <a:solidFill>
                  <a:srgbClr val="00B0F0"/>
                </a:solidFill>
              </a:rPr>
              <a:t> ” </a:t>
            </a:r>
            <a:r>
              <a:rPr lang="ar-IQ" b="1" u="sng" dirty="0" smtClean="0">
                <a:solidFill>
                  <a:srgbClr val="FF0000"/>
                </a:solidFill>
              </a:rPr>
              <a:t>:- استراتيجية التعليم المدمج(</a:t>
            </a:r>
            <a:r>
              <a:rPr lang="ar-IQ" b="1" u="sng" dirty="0" err="1" smtClean="0">
                <a:solidFill>
                  <a:srgbClr val="FF0000"/>
                </a:solidFill>
              </a:rPr>
              <a:t>المتمازج</a:t>
            </a:r>
            <a:r>
              <a:rPr lang="ar-IQ" b="1" u="sng" dirty="0" smtClean="0">
                <a:solidFill>
                  <a:srgbClr val="FF0000"/>
                </a:solidFill>
              </a:rPr>
              <a:t>)</a:t>
            </a:r>
            <a:endParaRPr lang="ar-IQ" b="1" u="sng" dirty="0">
              <a:solidFill>
                <a:srgbClr val="FF0000"/>
              </a:solidFill>
            </a:endParaRPr>
          </a:p>
        </p:txBody>
      </p:sp>
      <p:sp>
        <p:nvSpPr>
          <p:cNvPr id="8" name="عنوان 1"/>
          <p:cNvSpPr txBox="1">
            <a:spLocks/>
          </p:cNvSpPr>
          <p:nvPr/>
        </p:nvSpPr>
        <p:spPr>
          <a:xfrm>
            <a:off x="729051" y="1807253"/>
            <a:ext cx="7916416" cy="5040560"/>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algn="r"/>
            <a:endParaRPr lang="ar-IQ" sz="2800" dirty="0"/>
          </a:p>
          <a:p>
            <a:pPr algn="r"/>
            <a:r>
              <a:rPr lang="ar-SA" sz="2000" b="1" u="sng" dirty="0"/>
              <a:t> </a:t>
            </a:r>
            <a:r>
              <a:rPr lang="ar-SA" sz="2000" b="1" dirty="0">
                <a:solidFill>
                  <a:srgbClr val="00B0F0"/>
                </a:solidFill>
              </a:rPr>
              <a:t>المدمج </a:t>
            </a:r>
            <a:r>
              <a:rPr lang="ar-SA" sz="2000" b="1" dirty="0" smtClean="0">
                <a:solidFill>
                  <a:srgbClr val="00B0F0"/>
                </a:solidFill>
              </a:rPr>
              <a:t>المختلط</a:t>
            </a:r>
            <a:r>
              <a:rPr lang="en-US" sz="2000" b="1" u="sng" dirty="0" smtClean="0">
                <a:solidFill>
                  <a:srgbClr val="00B0F0"/>
                </a:solidFill>
              </a:rPr>
              <a:t>:</a:t>
            </a:r>
            <a:r>
              <a:rPr lang="en-US" sz="2000" b="1" u="sng" dirty="0"/>
              <a:t/>
            </a:r>
            <a:br>
              <a:rPr lang="en-US" sz="2000" b="1" u="sng" dirty="0"/>
            </a:br>
            <a:r>
              <a:rPr lang="ar-SA" sz="2000" b="1" dirty="0"/>
              <a:t>هو </a:t>
            </a:r>
            <a:r>
              <a:rPr lang="ar-SA" sz="2000" b="1" dirty="0">
                <a:solidFill>
                  <a:schemeClr val="bg1"/>
                </a:solidFill>
              </a:rPr>
              <a:t>احد صيغ التعليم او التعلم (التدريب </a:t>
            </a:r>
            <a:r>
              <a:rPr lang="ar-SA" sz="2000" b="1" dirty="0" err="1">
                <a:solidFill>
                  <a:schemeClr val="bg1"/>
                </a:solidFill>
              </a:rPr>
              <a:t>التى</a:t>
            </a:r>
            <a:r>
              <a:rPr lang="ar-SA" sz="2000" b="1" dirty="0">
                <a:solidFill>
                  <a:schemeClr val="bg1"/>
                </a:solidFill>
              </a:rPr>
              <a:t> يتكامل) يندمج فيها التعليم </a:t>
            </a:r>
            <a:r>
              <a:rPr lang="ar-SA" sz="2000" b="1" dirty="0" err="1">
                <a:solidFill>
                  <a:schemeClr val="bg1"/>
                </a:solidFill>
              </a:rPr>
              <a:t>الالكترونى</a:t>
            </a:r>
            <a:r>
              <a:rPr lang="ar-SA" sz="2000" b="1" dirty="0">
                <a:solidFill>
                  <a:schemeClr val="bg1"/>
                </a:solidFill>
              </a:rPr>
              <a:t> مع التعليم </a:t>
            </a:r>
            <a:r>
              <a:rPr lang="ar-SA" sz="2000" b="1" dirty="0" err="1">
                <a:solidFill>
                  <a:schemeClr val="bg1"/>
                </a:solidFill>
              </a:rPr>
              <a:t>الصفى</a:t>
            </a:r>
            <a:r>
              <a:rPr lang="ar-SA" sz="2000" b="1" dirty="0">
                <a:solidFill>
                  <a:schemeClr val="bg1"/>
                </a:solidFill>
              </a:rPr>
              <a:t> (</a:t>
            </a:r>
            <a:r>
              <a:rPr lang="ar-SA" sz="2000" b="1" dirty="0" err="1">
                <a:solidFill>
                  <a:schemeClr val="bg1"/>
                </a:solidFill>
              </a:rPr>
              <a:t>التقليدى</a:t>
            </a:r>
            <a:r>
              <a:rPr lang="ar-SA" sz="2000" b="1" dirty="0">
                <a:solidFill>
                  <a:schemeClr val="bg1"/>
                </a:solidFill>
              </a:rPr>
              <a:t>) </a:t>
            </a:r>
            <a:r>
              <a:rPr lang="ar-SA" sz="2000" b="1" dirty="0" err="1">
                <a:solidFill>
                  <a:schemeClr val="bg1"/>
                </a:solidFill>
              </a:rPr>
              <a:t>فى</a:t>
            </a:r>
            <a:r>
              <a:rPr lang="ar-SA" sz="2000" b="1" dirty="0">
                <a:solidFill>
                  <a:schemeClr val="bg1"/>
                </a:solidFill>
              </a:rPr>
              <a:t> اطار واحد، حيث توظف ادوات التعليم </a:t>
            </a:r>
            <a:r>
              <a:rPr lang="ar-SA" sz="2000" b="1" dirty="0" err="1">
                <a:solidFill>
                  <a:schemeClr val="bg1"/>
                </a:solidFill>
              </a:rPr>
              <a:t>الالكترونى</a:t>
            </a:r>
            <a:r>
              <a:rPr lang="ar-SA" sz="2000" b="1" dirty="0">
                <a:solidFill>
                  <a:schemeClr val="bg1"/>
                </a:solidFill>
              </a:rPr>
              <a:t>، سواء المعتمدة على الكمبيوتر أو </a:t>
            </a:r>
            <a:r>
              <a:rPr lang="ar-SA" sz="2000" b="1" dirty="0" err="1">
                <a:solidFill>
                  <a:schemeClr val="bg1"/>
                </a:solidFill>
              </a:rPr>
              <a:t>المعتمده</a:t>
            </a:r>
            <a:r>
              <a:rPr lang="ar-SA" sz="2000" b="1" dirty="0">
                <a:solidFill>
                  <a:schemeClr val="bg1"/>
                </a:solidFill>
              </a:rPr>
              <a:t> على الشبكات </a:t>
            </a:r>
            <a:r>
              <a:rPr lang="ar-SA" sz="2000" b="1" dirty="0" err="1">
                <a:solidFill>
                  <a:schemeClr val="bg1"/>
                </a:solidFill>
              </a:rPr>
              <a:t>فى</a:t>
            </a:r>
            <a:r>
              <a:rPr lang="ar-SA" sz="2000" b="1" dirty="0">
                <a:solidFill>
                  <a:schemeClr val="bg1"/>
                </a:solidFill>
              </a:rPr>
              <a:t> الدروس والمحاضرات ، جلسات التدريب </a:t>
            </a:r>
            <a:r>
              <a:rPr lang="ar-SA" sz="2000" b="1" dirty="0" err="1">
                <a:solidFill>
                  <a:schemeClr val="bg1"/>
                </a:solidFill>
              </a:rPr>
              <a:t>والتى</a:t>
            </a:r>
            <a:r>
              <a:rPr lang="ar-SA" sz="2000" b="1" dirty="0">
                <a:solidFill>
                  <a:schemeClr val="bg1"/>
                </a:solidFill>
              </a:rPr>
              <a:t> تتم غالبا </a:t>
            </a:r>
            <a:r>
              <a:rPr lang="ar-SA" sz="2000" b="1" dirty="0" err="1">
                <a:solidFill>
                  <a:schemeClr val="bg1"/>
                </a:solidFill>
              </a:rPr>
              <a:t>فى</a:t>
            </a:r>
            <a:r>
              <a:rPr lang="ar-SA" sz="2000" b="1" dirty="0">
                <a:solidFill>
                  <a:schemeClr val="bg1"/>
                </a:solidFill>
              </a:rPr>
              <a:t> قاعات الدرس </a:t>
            </a:r>
            <a:r>
              <a:rPr lang="ar-SA" sz="2000" b="1" dirty="0" err="1">
                <a:solidFill>
                  <a:schemeClr val="bg1"/>
                </a:solidFill>
              </a:rPr>
              <a:t>الحقيقيه</a:t>
            </a:r>
            <a:r>
              <a:rPr lang="ar-SA" sz="2000" b="1" dirty="0">
                <a:solidFill>
                  <a:schemeClr val="bg1"/>
                </a:solidFill>
              </a:rPr>
              <a:t> </a:t>
            </a:r>
            <a:r>
              <a:rPr lang="ar-SA" sz="2000" b="1" dirty="0" err="1">
                <a:solidFill>
                  <a:schemeClr val="bg1"/>
                </a:solidFill>
              </a:rPr>
              <a:t>المجهزه</a:t>
            </a:r>
            <a:r>
              <a:rPr lang="ar-SA" sz="2000" b="1" dirty="0">
                <a:solidFill>
                  <a:schemeClr val="bg1"/>
                </a:solidFill>
              </a:rPr>
              <a:t> بإمكانية الاتصال بالشبكات </a:t>
            </a:r>
            <a:r>
              <a:rPr lang="en-US" sz="2000" b="1" dirty="0" smtClean="0">
                <a:solidFill>
                  <a:schemeClr val="bg1"/>
                </a:solidFill>
              </a:rPr>
              <a:t>.</a:t>
            </a:r>
          </a:p>
          <a:p>
            <a:pPr algn="r"/>
            <a:r>
              <a:rPr lang="en-US" sz="2000" dirty="0" smtClean="0">
                <a:solidFill>
                  <a:schemeClr val="bg1"/>
                </a:solidFill>
              </a:rPr>
              <a:t/>
            </a:r>
            <a:br>
              <a:rPr lang="en-US" sz="2000" dirty="0" smtClean="0">
                <a:solidFill>
                  <a:schemeClr val="bg1"/>
                </a:solidFill>
              </a:rPr>
            </a:br>
            <a:r>
              <a:rPr lang="ar-SA" sz="3600" b="1" u="sng" dirty="0">
                <a:solidFill>
                  <a:srgbClr val="0070C0"/>
                </a:solidFill>
              </a:rPr>
              <a:t>مميزات التعليم المدمج</a:t>
            </a:r>
            <a:r>
              <a:rPr lang="en-US" sz="3600" b="1" u="sng" dirty="0">
                <a:solidFill>
                  <a:srgbClr val="0070C0"/>
                </a:solidFill>
              </a:rPr>
              <a:t> </a:t>
            </a:r>
            <a:r>
              <a:rPr lang="en-US" sz="2000" b="1" u="sng" dirty="0">
                <a:solidFill>
                  <a:schemeClr val="bg1"/>
                </a:solidFill>
              </a:rPr>
              <a:t>:</a:t>
            </a:r>
            <a:r>
              <a:rPr lang="en-US" sz="2000" b="1" dirty="0">
                <a:solidFill>
                  <a:schemeClr val="bg1"/>
                </a:solidFill>
              </a:rPr>
              <a:t/>
            </a:r>
            <a:br>
              <a:rPr lang="en-US" sz="2000" b="1" dirty="0">
                <a:solidFill>
                  <a:schemeClr val="bg1"/>
                </a:solidFill>
              </a:rPr>
            </a:br>
            <a:r>
              <a:rPr lang="ar-IQ" sz="2000" b="1" dirty="0" smtClean="0">
                <a:solidFill>
                  <a:schemeClr val="bg1"/>
                </a:solidFill>
              </a:rPr>
              <a:t>1- </a:t>
            </a:r>
            <a:r>
              <a:rPr lang="ar-SA" sz="2000" b="1" dirty="0" smtClean="0">
                <a:solidFill>
                  <a:schemeClr val="bg1"/>
                </a:solidFill>
              </a:rPr>
              <a:t>يشعر </a:t>
            </a:r>
            <a:r>
              <a:rPr lang="ar-SA" sz="2000" b="1" dirty="0">
                <a:solidFill>
                  <a:schemeClr val="bg1"/>
                </a:solidFill>
              </a:rPr>
              <a:t>المدرس ان </a:t>
            </a:r>
            <a:r>
              <a:rPr lang="ar-SA" sz="2000" b="1" dirty="0" smtClean="0">
                <a:solidFill>
                  <a:schemeClr val="bg1"/>
                </a:solidFill>
              </a:rPr>
              <a:t>ل</a:t>
            </a:r>
            <a:r>
              <a:rPr lang="ar-IQ" sz="2000" b="1" dirty="0" smtClean="0">
                <a:solidFill>
                  <a:schemeClr val="bg1"/>
                </a:solidFill>
              </a:rPr>
              <a:t>ه</a:t>
            </a:r>
            <a:r>
              <a:rPr lang="ar-SA" sz="2000" b="1" dirty="0" smtClean="0">
                <a:solidFill>
                  <a:schemeClr val="bg1"/>
                </a:solidFill>
              </a:rPr>
              <a:t> </a:t>
            </a:r>
            <a:r>
              <a:rPr lang="ar-SA" sz="2000" b="1" dirty="0">
                <a:solidFill>
                  <a:schemeClr val="bg1"/>
                </a:solidFill>
              </a:rPr>
              <a:t>دور </a:t>
            </a:r>
            <a:r>
              <a:rPr lang="ar-SA" sz="2000" b="1" dirty="0" err="1">
                <a:solidFill>
                  <a:schemeClr val="bg1"/>
                </a:solidFill>
              </a:rPr>
              <a:t>فى</a:t>
            </a:r>
            <a:r>
              <a:rPr lang="ar-SA" sz="2000" b="1" dirty="0">
                <a:solidFill>
                  <a:schemeClr val="bg1"/>
                </a:solidFill>
              </a:rPr>
              <a:t> العملية التعليمية وان دورة لم يسلب</a:t>
            </a:r>
            <a:r>
              <a:rPr lang="en-US" sz="2000" b="1" dirty="0" smtClean="0">
                <a:solidFill>
                  <a:schemeClr val="bg1"/>
                </a:solidFill>
              </a:rPr>
              <a:t>.</a:t>
            </a:r>
            <a:r>
              <a:rPr lang="en-US" sz="2000" b="1" dirty="0">
                <a:solidFill>
                  <a:schemeClr val="bg1"/>
                </a:solidFill>
              </a:rPr>
              <a:t/>
            </a:r>
            <a:br>
              <a:rPr lang="en-US" sz="2000" b="1" dirty="0">
                <a:solidFill>
                  <a:schemeClr val="bg1"/>
                </a:solidFill>
              </a:rPr>
            </a:br>
            <a:r>
              <a:rPr lang="ar-IQ" sz="2000" b="1" dirty="0" smtClean="0">
                <a:solidFill>
                  <a:schemeClr val="bg1"/>
                </a:solidFill>
              </a:rPr>
              <a:t>2-</a:t>
            </a:r>
            <a:r>
              <a:rPr lang="en-US" sz="2000" b="1" dirty="0" smtClean="0">
                <a:solidFill>
                  <a:schemeClr val="bg1"/>
                </a:solidFill>
              </a:rPr>
              <a:t> </a:t>
            </a:r>
            <a:r>
              <a:rPr lang="ar-SA" sz="2000" b="1" dirty="0">
                <a:solidFill>
                  <a:schemeClr val="bg1"/>
                </a:solidFill>
              </a:rPr>
              <a:t>يقوم بتوفير الوقت لكل من المعلم والطالب</a:t>
            </a:r>
            <a:r>
              <a:rPr lang="en-US" sz="2000" b="1" dirty="0">
                <a:solidFill>
                  <a:schemeClr val="bg1"/>
                </a:solidFill>
              </a:rPr>
              <a:t>.</a:t>
            </a:r>
            <a:br>
              <a:rPr lang="en-US" sz="2000" b="1" dirty="0">
                <a:solidFill>
                  <a:schemeClr val="bg1"/>
                </a:solidFill>
              </a:rPr>
            </a:br>
            <a:r>
              <a:rPr lang="ar-IQ" sz="2000" b="1" dirty="0" smtClean="0">
                <a:solidFill>
                  <a:schemeClr val="bg1"/>
                </a:solidFill>
              </a:rPr>
              <a:t>3-</a:t>
            </a:r>
            <a:r>
              <a:rPr lang="en-US" sz="2000" b="1" dirty="0" smtClean="0">
                <a:solidFill>
                  <a:schemeClr val="bg1"/>
                </a:solidFill>
              </a:rPr>
              <a:t> </a:t>
            </a:r>
            <a:r>
              <a:rPr lang="ar-SA" sz="2000" b="1" dirty="0" err="1">
                <a:solidFill>
                  <a:schemeClr val="bg1"/>
                </a:solidFill>
              </a:rPr>
              <a:t>يوفرطريقتين</a:t>
            </a:r>
            <a:r>
              <a:rPr lang="ar-SA" sz="2000" b="1" dirty="0">
                <a:solidFill>
                  <a:schemeClr val="bg1"/>
                </a:solidFill>
              </a:rPr>
              <a:t> للتعلم يمكن الاختيار بينهما </a:t>
            </a:r>
            <a:r>
              <a:rPr lang="ar-IQ" sz="2000" b="1" dirty="0" smtClean="0">
                <a:solidFill>
                  <a:schemeClr val="bg1"/>
                </a:solidFill>
              </a:rPr>
              <a:t>بدل</a:t>
            </a:r>
            <a:r>
              <a:rPr lang="ar-SA" sz="2000" b="1" dirty="0" smtClean="0">
                <a:solidFill>
                  <a:schemeClr val="bg1"/>
                </a:solidFill>
              </a:rPr>
              <a:t> </a:t>
            </a:r>
            <a:r>
              <a:rPr lang="ar-SA" sz="2000" b="1" dirty="0">
                <a:solidFill>
                  <a:schemeClr val="bg1"/>
                </a:solidFill>
              </a:rPr>
              <a:t>من الاعتماد على طريقة واحدة</a:t>
            </a:r>
            <a:r>
              <a:rPr lang="en-US" sz="2000" b="1" dirty="0">
                <a:solidFill>
                  <a:schemeClr val="bg1"/>
                </a:solidFill>
              </a:rPr>
              <a:t>.</a:t>
            </a:r>
            <a:br>
              <a:rPr lang="en-US" sz="2000" b="1" dirty="0">
                <a:solidFill>
                  <a:schemeClr val="bg1"/>
                </a:solidFill>
              </a:rPr>
            </a:br>
            <a:r>
              <a:rPr lang="ar-IQ" sz="2000" b="1" dirty="0" smtClean="0">
                <a:solidFill>
                  <a:schemeClr val="bg1"/>
                </a:solidFill>
              </a:rPr>
              <a:t>4- </a:t>
            </a:r>
            <a:r>
              <a:rPr lang="ar-SA" sz="2000" b="1" dirty="0" smtClean="0">
                <a:solidFill>
                  <a:schemeClr val="bg1"/>
                </a:solidFill>
              </a:rPr>
              <a:t>يعالج </a:t>
            </a:r>
            <a:r>
              <a:rPr lang="ar-SA" sz="2000" b="1" dirty="0">
                <a:solidFill>
                  <a:schemeClr val="bg1"/>
                </a:solidFill>
              </a:rPr>
              <a:t>مشاكل عدم توفر الامكانيات لدى بعض الطلاب</a:t>
            </a:r>
            <a:r>
              <a:rPr lang="en-US" sz="2000" b="1" dirty="0">
                <a:solidFill>
                  <a:schemeClr val="bg1"/>
                </a:solidFill>
              </a:rPr>
              <a:t>.</a:t>
            </a:r>
            <a:br>
              <a:rPr lang="en-US" sz="2000" b="1" dirty="0">
                <a:solidFill>
                  <a:schemeClr val="bg1"/>
                </a:solidFill>
              </a:rPr>
            </a:br>
            <a:r>
              <a:rPr lang="ar-IQ" sz="2000" b="1" dirty="0" smtClean="0">
                <a:solidFill>
                  <a:schemeClr val="bg1"/>
                </a:solidFill>
              </a:rPr>
              <a:t>5- </a:t>
            </a:r>
            <a:r>
              <a:rPr lang="ar-SA" sz="2000" b="1" dirty="0" smtClean="0">
                <a:solidFill>
                  <a:schemeClr val="bg1"/>
                </a:solidFill>
              </a:rPr>
              <a:t>يتناسب </a:t>
            </a:r>
            <a:r>
              <a:rPr lang="ar-SA" sz="2000" b="1" dirty="0">
                <a:solidFill>
                  <a:schemeClr val="bg1"/>
                </a:solidFill>
              </a:rPr>
              <a:t>مع المجتمعات </a:t>
            </a:r>
            <a:r>
              <a:rPr lang="ar-SA" sz="2000" b="1" dirty="0" err="1">
                <a:solidFill>
                  <a:schemeClr val="bg1"/>
                </a:solidFill>
              </a:rPr>
              <a:t>فى</a:t>
            </a:r>
            <a:r>
              <a:rPr lang="ar-SA" sz="2000" b="1" dirty="0">
                <a:solidFill>
                  <a:schemeClr val="bg1"/>
                </a:solidFill>
              </a:rPr>
              <a:t> الدول النامية </a:t>
            </a:r>
            <a:r>
              <a:rPr lang="ar-SA" sz="2000" b="1" dirty="0" err="1">
                <a:solidFill>
                  <a:schemeClr val="bg1"/>
                </a:solidFill>
              </a:rPr>
              <a:t>التى</a:t>
            </a:r>
            <a:r>
              <a:rPr lang="ar-SA" sz="2000" b="1" dirty="0">
                <a:solidFill>
                  <a:schemeClr val="bg1"/>
                </a:solidFill>
              </a:rPr>
              <a:t> لم تتوفر لديها بيئة الكترونية كاملة</a:t>
            </a:r>
            <a:r>
              <a:rPr lang="en-US" sz="2000" b="1" dirty="0">
                <a:solidFill>
                  <a:schemeClr val="bg1"/>
                </a:solidFill>
              </a:rPr>
              <a:t>.</a:t>
            </a:r>
            <a:br>
              <a:rPr lang="en-US" sz="2000" b="1" dirty="0">
                <a:solidFill>
                  <a:schemeClr val="bg1"/>
                </a:solidFill>
              </a:rPr>
            </a:br>
            <a:r>
              <a:rPr lang="ar-IQ" sz="2000" b="1" dirty="0" smtClean="0">
                <a:solidFill>
                  <a:schemeClr val="bg1"/>
                </a:solidFill>
              </a:rPr>
              <a:t>6-</a:t>
            </a:r>
            <a:r>
              <a:rPr lang="en-US" sz="2000" b="1" dirty="0" smtClean="0">
                <a:solidFill>
                  <a:schemeClr val="bg1"/>
                </a:solidFill>
              </a:rPr>
              <a:t> </a:t>
            </a:r>
            <a:r>
              <a:rPr lang="ar-SA" sz="2000" b="1" dirty="0">
                <a:solidFill>
                  <a:schemeClr val="bg1"/>
                </a:solidFill>
              </a:rPr>
              <a:t>وقت التعلم محدد بالزمان والمكان وهذا ما </a:t>
            </a:r>
            <a:r>
              <a:rPr lang="ar-SA" sz="2000" b="1" dirty="0" err="1">
                <a:solidFill>
                  <a:schemeClr val="bg1"/>
                </a:solidFill>
              </a:rPr>
              <a:t>يفضلة</a:t>
            </a:r>
            <a:r>
              <a:rPr lang="ar-SA" sz="2000" b="1" dirty="0">
                <a:solidFill>
                  <a:schemeClr val="bg1"/>
                </a:solidFill>
              </a:rPr>
              <a:t> الطلاب حتى الان</a:t>
            </a:r>
            <a:r>
              <a:rPr lang="en-US" sz="2000" b="1" dirty="0">
                <a:solidFill>
                  <a:schemeClr val="bg1"/>
                </a:solidFill>
              </a:rPr>
              <a:t>.</a:t>
            </a:r>
            <a:br>
              <a:rPr lang="en-US" sz="2000" b="1" dirty="0">
                <a:solidFill>
                  <a:schemeClr val="bg1"/>
                </a:solidFill>
              </a:rPr>
            </a:br>
            <a:r>
              <a:rPr lang="ar-IQ" sz="2000" b="1" dirty="0" smtClean="0">
                <a:solidFill>
                  <a:schemeClr val="bg1"/>
                </a:solidFill>
              </a:rPr>
              <a:t>7-</a:t>
            </a:r>
            <a:r>
              <a:rPr lang="en-US" sz="2000" b="1" dirty="0" smtClean="0">
                <a:solidFill>
                  <a:schemeClr val="bg1"/>
                </a:solidFill>
              </a:rPr>
              <a:t> </a:t>
            </a:r>
            <a:r>
              <a:rPr lang="ar-SA" sz="2000" b="1" dirty="0" err="1">
                <a:solidFill>
                  <a:schemeClr val="bg1"/>
                </a:solidFill>
              </a:rPr>
              <a:t>يركزعلى</a:t>
            </a:r>
            <a:r>
              <a:rPr lang="ar-SA" sz="2000" b="1" dirty="0">
                <a:solidFill>
                  <a:schemeClr val="bg1"/>
                </a:solidFill>
              </a:rPr>
              <a:t> الجوانب المعرفية والمهارية </a:t>
            </a:r>
            <a:r>
              <a:rPr lang="ar-SA" sz="2000" b="1" dirty="0" smtClean="0">
                <a:solidFill>
                  <a:schemeClr val="bg1"/>
                </a:solidFill>
              </a:rPr>
              <a:t>والوجدان</a:t>
            </a:r>
            <a:r>
              <a:rPr lang="ar-IQ" sz="2000" b="1" dirty="0" err="1" smtClean="0">
                <a:solidFill>
                  <a:schemeClr val="bg1"/>
                </a:solidFill>
              </a:rPr>
              <a:t>ية</a:t>
            </a:r>
            <a:r>
              <a:rPr lang="ar-SA" sz="2000" b="1" dirty="0" smtClean="0">
                <a:solidFill>
                  <a:schemeClr val="bg1"/>
                </a:solidFill>
              </a:rPr>
              <a:t> </a:t>
            </a:r>
            <a:r>
              <a:rPr lang="ar-SA" sz="2000" b="1" dirty="0">
                <a:solidFill>
                  <a:schemeClr val="bg1"/>
                </a:solidFill>
              </a:rPr>
              <a:t>دون تأثير واحدة على الاخرى</a:t>
            </a:r>
            <a:r>
              <a:rPr lang="en-US" sz="2000" b="1" dirty="0">
                <a:solidFill>
                  <a:schemeClr val="bg1"/>
                </a:solidFill>
              </a:rPr>
              <a:t>.</a:t>
            </a:r>
            <a:br>
              <a:rPr lang="en-US" sz="2000" b="1" dirty="0">
                <a:solidFill>
                  <a:schemeClr val="bg1"/>
                </a:solidFill>
              </a:rPr>
            </a:br>
            <a:r>
              <a:rPr lang="ar-IQ" sz="2000" b="1" dirty="0" smtClean="0">
                <a:solidFill>
                  <a:schemeClr val="bg1"/>
                </a:solidFill>
              </a:rPr>
              <a:t>8-</a:t>
            </a:r>
            <a:r>
              <a:rPr lang="en-US" sz="2000" b="1" dirty="0" smtClean="0">
                <a:solidFill>
                  <a:schemeClr val="bg1"/>
                </a:solidFill>
              </a:rPr>
              <a:t> </a:t>
            </a:r>
            <a:r>
              <a:rPr lang="ar-SA" sz="2000" b="1" dirty="0">
                <a:solidFill>
                  <a:schemeClr val="bg1"/>
                </a:solidFill>
              </a:rPr>
              <a:t>يحافظ على </a:t>
            </a:r>
            <a:r>
              <a:rPr lang="ar-SA" sz="2000" b="1" dirty="0" smtClean="0">
                <a:solidFill>
                  <a:schemeClr val="bg1"/>
                </a:solidFill>
              </a:rPr>
              <a:t>الر</a:t>
            </a:r>
            <a:r>
              <a:rPr lang="ar-IQ" sz="2000" b="1" dirty="0" smtClean="0">
                <a:solidFill>
                  <a:schemeClr val="bg1"/>
                </a:solidFill>
              </a:rPr>
              <a:t>و</a:t>
            </a:r>
            <a:r>
              <a:rPr lang="ar-SA" sz="2000" b="1" dirty="0" smtClean="0">
                <a:solidFill>
                  <a:schemeClr val="bg1"/>
                </a:solidFill>
              </a:rPr>
              <a:t>ابط </a:t>
            </a:r>
            <a:r>
              <a:rPr lang="ar-SA" sz="2000" b="1" dirty="0">
                <a:solidFill>
                  <a:schemeClr val="bg1"/>
                </a:solidFill>
              </a:rPr>
              <a:t>الاصلية بين الطالب والمعلم وهو اساس تقوم علية العملية التعليمية</a:t>
            </a:r>
            <a:r>
              <a:rPr lang="en-US" sz="2800" b="1" dirty="0">
                <a:solidFill>
                  <a:schemeClr val="bg1"/>
                </a:solidFill>
              </a:rPr>
              <a:t>.</a:t>
            </a:r>
            <a:br>
              <a:rPr lang="en-US" sz="2800" b="1" dirty="0">
                <a:solidFill>
                  <a:schemeClr val="bg1"/>
                </a:solidFill>
              </a:rPr>
            </a:br>
            <a:r>
              <a:rPr lang="en-US" sz="2800" b="1" u="sng" dirty="0" smtClean="0">
                <a:solidFill>
                  <a:schemeClr val="bg1"/>
                </a:solidFill>
              </a:rPr>
              <a:t/>
            </a:r>
            <a:br>
              <a:rPr lang="en-US" sz="2800" b="1" u="sng" dirty="0" smtClean="0">
                <a:solidFill>
                  <a:schemeClr val="bg1"/>
                </a:solidFill>
              </a:rPr>
            </a:br>
            <a:endParaRPr lang="en-US" sz="2800" dirty="0">
              <a:solidFill>
                <a:schemeClr val="bg1"/>
              </a:solidFill>
            </a:endParaRPr>
          </a:p>
        </p:txBody>
      </p:sp>
    </p:spTree>
    <p:extLst>
      <p:ext uri="{BB962C8B-B14F-4D97-AF65-F5344CB8AC3E}">
        <p14:creationId xmlns:p14="http://schemas.microsoft.com/office/powerpoint/2010/main" val="13551848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خلفيات بوربوينت ناعمة يجب تحميلها على جهازك | Ra2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57"/>
            <a:ext cx="9144000" cy="6980319"/>
          </a:xfrm>
          <a:prstGeom prst="rect">
            <a:avLst/>
          </a:prstGeom>
          <a:noFill/>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ctrTitle"/>
          </p:nvPr>
        </p:nvSpPr>
        <p:spPr>
          <a:xfrm>
            <a:off x="838200" y="2132856"/>
            <a:ext cx="7772400" cy="4392487"/>
          </a:xfrm>
        </p:spPr>
        <p:txBody>
          <a:bodyPr>
            <a:normAutofit fontScale="90000"/>
          </a:bodyPr>
          <a:lstStyle/>
          <a:p>
            <a:pPr algn="r"/>
            <a:r>
              <a:rPr lang="ar-SA" sz="2200" b="1" dirty="0" smtClean="0">
                <a:solidFill>
                  <a:schemeClr val="bg1"/>
                </a:solidFill>
              </a:rPr>
              <a:t>لابد </a:t>
            </a:r>
            <a:r>
              <a:rPr lang="ar-SA" sz="2200" b="1" dirty="0">
                <a:solidFill>
                  <a:schemeClr val="bg1"/>
                </a:solidFill>
              </a:rPr>
              <a:t>ان يعمل من منظومة </a:t>
            </a:r>
            <a:r>
              <a:rPr lang="ar-SA" sz="2200" b="1" dirty="0" smtClean="0">
                <a:solidFill>
                  <a:schemeClr val="bg1"/>
                </a:solidFill>
              </a:rPr>
              <a:t>متكاملة</a:t>
            </a:r>
            <a:r>
              <a:rPr lang="ar-IQ" sz="2200" b="1" dirty="0" smtClean="0">
                <a:solidFill>
                  <a:schemeClr val="bg1"/>
                </a:solidFill>
              </a:rPr>
              <a:t> </a:t>
            </a:r>
            <a:r>
              <a:rPr lang="ar-SA" sz="2200" b="1" dirty="0" smtClean="0">
                <a:solidFill>
                  <a:schemeClr val="bg1"/>
                </a:solidFill>
              </a:rPr>
              <a:t>لكى </a:t>
            </a:r>
            <a:r>
              <a:rPr lang="ar-SA" sz="2200" b="1" dirty="0">
                <a:solidFill>
                  <a:schemeClr val="bg1"/>
                </a:solidFill>
              </a:rPr>
              <a:t>ينجح ويمكن تقسيم احتياجات التعليم المدمج الى متطلبات تقنية ومتطلبات بشرية ونتناول كل جزء على حدى</a:t>
            </a:r>
            <a:r>
              <a:rPr lang="en-US" sz="2200" b="1" dirty="0">
                <a:solidFill>
                  <a:schemeClr val="bg1"/>
                </a:solidFill>
              </a:rPr>
              <a:t> </a:t>
            </a:r>
            <a:r>
              <a:rPr lang="en-US" sz="2200" b="1" dirty="0" smtClean="0">
                <a:solidFill>
                  <a:schemeClr val="bg1"/>
                </a:solidFill>
              </a:rPr>
              <a:t>:</a:t>
            </a:r>
            <a:r>
              <a:rPr lang="en-US" sz="2200" b="1" dirty="0">
                <a:solidFill>
                  <a:schemeClr val="bg1"/>
                </a:solidFill>
              </a:rPr>
              <a:t/>
            </a:r>
            <a:br>
              <a:rPr lang="en-US" sz="2200" b="1" dirty="0">
                <a:solidFill>
                  <a:schemeClr val="bg1"/>
                </a:solidFill>
              </a:rPr>
            </a:br>
            <a:r>
              <a:rPr lang="ar-IQ" sz="2200" b="1" dirty="0" smtClean="0">
                <a:solidFill>
                  <a:srgbClr val="0070C0"/>
                </a:solidFill>
              </a:rPr>
              <a:t>1</a:t>
            </a:r>
            <a:r>
              <a:rPr lang="ar-IQ" sz="2700" b="1" dirty="0" smtClean="0">
                <a:solidFill>
                  <a:srgbClr val="0070C0"/>
                </a:solidFill>
              </a:rPr>
              <a:t>-</a:t>
            </a:r>
            <a:r>
              <a:rPr lang="en-US" sz="2700" b="1" dirty="0" smtClean="0">
                <a:solidFill>
                  <a:srgbClr val="0070C0"/>
                </a:solidFill>
              </a:rPr>
              <a:t> </a:t>
            </a:r>
            <a:r>
              <a:rPr lang="ar-SA" sz="2700" b="1" dirty="0">
                <a:solidFill>
                  <a:srgbClr val="0070C0"/>
                </a:solidFill>
              </a:rPr>
              <a:t>المتطلبات التقنية</a:t>
            </a:r>
            <a:r>
              <a:rPr lang="en-US" sz="2700" b="1" dirty="0">
                <a:solidFill>
                  <a:srgbClr val="0070C0"/>
                </a:solidFill>
              </a:rPr>
              <a:t> </a:t>
            </a:r>
            <a:r>
              <a:rPr lang="en-US" sz="2200" b="1" dirty="0">
                <a:solidFill>
                  <a:schemeClr val="bg1"/>
                </a:solidFill>
              </a:rPr>
              <a:t>:</a:t>
            </a:r>
            <a:br>
              <a:rPr lang="en-US" sz="2200" b="1" dirty="0">
                <a:solidFill>
                  <a:schemeClr val="bg1"/>
                </a:solidFill>
              </a:rPr>
            </a:br>
            <a:r>
              <a:rPr lang="en-US" sz="2200" b="1" dirty="0">
                <a:solidFill>
                  <a:schemeClr val="bg1"/>
                </a:solidFill>
              </a:rPr>
              <a:t>- </a:t>
            </a:r>
            <a:r>
              <a:rPr lang="ar-SA" sz="2200" b="1" dirty="0">
                <a:solidFill>
                  <a:schemeClr val="bg1"/>
                </a:solidFill>
              </a:rPr>
              <a:t>يحتاج الى تزويد الفصول بجهاز حاسب </a:t>
            </a:r>
            <a:r>
              <a:rPr lang="ar-SA" sz="2200" b="1" dirty="0" smtClean="0">
                <a:solidFill>
                  <a:schemeClr val="bg1"/>
                </a:solidFill>
              </a:rPr>
              <a:t>وجهاز عرض</a:t>
            </a:r>
            <a:r>
              <a:rPr lang="en-US" sz="2200" b="1" dirty="0" smtClean="0">
                <a:solidFill>
                  <a:schemeClr val="bg1"/>
                </a:solidFill>
              </a:rPr>
              <a:t>( </a:t>
            </a:r>
            <a:r>
              <a:rPr lang="en-US" sz="2200" b="1" dirty="0">
                <a:solidFill>
                  <a:schemeClr val="bg1"/>
                </a:solidFill>
              </a:rPr>
              <a:t>Data </a:t>
            </a:r>
            <a:r>
              <a:rPr lang="en-US" sz="2200" b="1" dirty="0" smtClean="0">
                <a:solidFill>
                  <a:schemeClr val="bg1"/>
                </a:solidFill>
              </a:rPr>
              <a:t>Show) </a:t>
            </a:r>
            <a:r>
              <a:rPr lang="ar-SA" sz="2200" b="1" dirty="0">
                <a:solidFill>
                  <a:schemeClr val="bg1"/>
                </a:solidFill>
              </a:rPr>
              <a:t>متصل </a:t>
            </a:r>
            <a:r>
              <a:rPr lang="ar-SA" sz="2200" b="1" dirty="0" err="1">
                <a:solidFill>
                  <a:schemeClr val="bg1"/>
                </a:solidFill>
              </a:rPr>
              <a:t>بالانترنت</a:t>
            </a:r>
            <a:r>
              <a:rPr lang="en-US" sz="2200" b="1" dirty="0">
                <a:solidFill>
                  <a:schemeClr val="bg1"/>
                </a:solidFill>
              </a:rPr>
              <a:t>.</a:t>
            </a:r>
            <a:br>
              <a:rPr lang="en-US" sz="2200" b="1" dirty="0">
                <a:solidFill>
                  <a:schemeClr val="bg1"/>
                </a:solidFill>
              </a:rPr>
            </a:br>
            <a:r>
              <a:rPr lang="en-US" sz="2200" b="1" dirty="0">
                <a:solidFill>
                  <a:schemeClr val="bg1"/>
                </a:solidFill>
              </a:rPr>
              <a:t>- </a:t>
            </a:r>
            <a:r>
              <a:rPr lang="ar-SA" sz="2200" b="1" dirty="0">
                <a:solidFill>
                  <a:schemeClr val="bg1"/>
                </a:solidFill>
              </a:rPr>
              <a:t>توفير مقرر الكترونى </a:t>
            </a:r>
            <a:r>
              <a:rPr lang="ar-SA" sz="2200" b="1" dirty="0" smtClean="0">
                <a:solidFill>
                  <a:schemeClr val="bg1"/>
                </a:solidFill>
              </a:rPr>
              <a:t>لكل مادة</a:t>
            </a:r>
            <a:r>
              <a:rPr lang="en-US" sz="2200" b="1" dirty="0" smtClean="0">
                <a:solidFill>
                  <a:schemeClr val="bg1"/>
                </a:solidFill>
              </a:rPr>
              <a:t>( E-Course).</a:t>
            </a:r>
            <a:r>
              <a:rPr lang="en-US" sz="2200" b="1" dirty="0">
                <a:solidFill>
                  <a:schemeClr val="bg1"/>
                </a:solidFill>
              </a:rPr>
              <a:t/>
            </a:r>
            <a:br>
              <a:rPr lang="en-US" sz="2200" b="1" dirty="0">
                <a:solidFill>
                  <a:schemeClr val="bg1"/>
                </a:solidFill>
              </a:rPr>
            </a:br>
            <a:r>
              <a:rPr lang="en-US" sz="2200" b="1" dirty="0">
                <a:solidFill>
                  <a:schemeClr val="bg1"/>
                </a:solidFill>
              </a:rPr>
              <a:t>- </a:t>
            </a:r>
            <a:r>
              <a:rPr lang="ar-SA" sz="2200" b="1" dirty="0">
                <a:solidFill>
                  <a:schemeClr val="bg1"/>
                </a:solidFill>
              </a:rPr>
              <a:t>توفير نظام </a:t>
            </a:r>
            <a:r>
              <a:rPr lang="ar-SA" sz="2200" b="1" dirty="0" err="1">
                <a:solidFill>
                  <a:schemeClr val="bg1"/>
                </a:solidFill>
              </a:rPr>
              <a:t>لادارة</a:t>
            </a:r>
            <a:r>
              <a:rPr lang="ar-SA" sz="2200" b="1" dirty="0">
                <a:solidFill>
                  <a:schemeClr val="bg1"/>
                </a:solidFill>
              </a:rPr>
              <a:t> التعليم</a:t>
            </a:r>
            <a:r>
              <a:rPr lang="en-US" sz="2200" b="1" dirty="0">
                <a:solidFill>
                  <a:schemeClr val="bg1"/>
                </a:solidFill>
              </a:rPr>
              <a:t> Learning Management System (LMS) .</a:t>
            </a:r>
            <a:br>
              <a:rPr lang="en-US" sz="2200" b="1" dirty="0">
                <a:solidFill>
                  <a:schemeClr val="bg1"/>
                </a:solidFill>
              </a:rPr>
            </a:br>
            <a:r>
              <a:rPr lang="en-US" sz="2200" b="1" dirty="0">
                <a:solidFill>
                  <a:schemeClr val="bg1"/>
                </a:solidFill>
              </a:rPr>
              <a:t>- </a:t>
            </a:r>
            <a:r>
              <a:rPr lang="ar-SA" sz="2200" b="1" dirty="0">
                <a:solidFill>
                  <a:schemeClr val="bg1"/>
                </a:solidFill>
              </a:rPr>
              <a:t>توفير نظام </a:t>
            </a:r>
            <a:r>
              <a:rPr lang="ar-SA" sz="2200" b="1" dirty="0" err="1">
                <a:solidFill>
                  <a:schemeClr val="bg1"/>
                </a:solidFill>
              </a:rPr>
              <a:t>إدرة</a:t>
            </a:r>
            <a:r>
              <a:rPr lang="ar-SA" sz="2200" b="1" dirty="0">
                <a:solidFill>
                  <a:schemeClr val="bg1"/>
                </a:solidFill>
              </a:rPr>
              <a:t> المحتويات</a:t>
            </a:r>
            <a:r>
              <a:rPr lang="en-US" sz="2200" b="1" dirty="0">
                <a:solidFill>
                  <a:schemeClr val="bg1"/>
                </a:solidFill>
              </a:rPr>
              <a:t> Learning Content Management System (LCMS).</a:t>
            </a:r>
            <a:br>
              <a:rPr lang="en-US" sz="2200" b="1" dirty="0">
                <a:solidFill>
                  <a:schemeClr val="bg1"/>
                </a:solidFill>
              </a:rPr>
            </a:br>
            <a:r>
              <a:rPr lang="en-US" sz="2200" b="1" dirty="0">
                <a:solidFill>
                  <a:schemeClr val="bg1"/>
                </a:solidFill>
              </a:rPr>
              <a:t>- </a:t>
            </a:r>
            <a:r>
              <a:rPr lang="ar-SA" sz="2200" b="1" dirty="0">
                <a:solidFill>
                  <a:schemeClr val="bg1"/>
                </a:solidFill>
              </a:rPr>
              <a:t>توفير برامج التقييم </a:t>
            </a:r>
            <a:r>
              <a:rPr lang="ar-SA" sz="2200" b="1" dirty="0" err="1" smtClean="0">
                <a:solidFill>
                  <a:schemeClr val="bg1"/>
                </a:solidFill>
              </a:rPr>
              <a:t>الالكترونى</a:t>
            </a:r>
            <a:r>
              <a:rPr lang="en-US" sz="2200" b="1" dirty="0" smtClean="0">
                <a:solidFill>
                  <a:schemeClr val="bg1"/>
                </a:solidFill>
              </a:rPr>
              <a:t>.</a:t>
            </a:r>
            <a:r>
              <a:rPr lang="en-US" sz="2200" b="1" dirty="0">
                <a:solidFill>
                  <a:schemeClr val="bg1"/>
                </a:solidFill>
              </a:rPr>
              <a:t/>
            </a:r>
            <a:br>
              <a:rPr lang="en-US" sz="2200" b="1" dirty="0">
                <a:solidFill>
                  <a:schemeClr val="bg1"/>
                </a:solidFill>
              </a:rPr>
            </a:br>
            <a:r>
              <a:rPr lang="en-US" sz="2200" b="1" dirty="0">
                <a:solidFill>
                  <a:schemeClr val="bg1"/>
                </a:solidFill>
              </a:rPr>
              <a:t>- </a:t>
            </a:r>
            <a:r>
              <a:rPr lang="ar-SA" sz="2200" b="1" dirty="0">
                <a:solidFill>
                  <a:schemeClr val="bg1"/>
                </a:solidFill>
              </a:rPr>
              <a:t>تحديد مواقع يمكن الاتصال بها</a:t>
            </a:r>
            <a:r>
              <a:rPr lang="en-US" sz="2200" b="1" dirty="0">
                <a:solidFill>
                  <a:schemeClr val="bg1"/>
                </a:solidFill>
              </a:rPr>
              <a:t>.</a:t>
            </a:r>
            <a:br>
              <a:rPr lang="en-US" sz="2200" b="1" dirty="0">
                <a:solidFill>
                  <a:schemeClr val="bg1"/>
                </a:solidFill>
              </a:rPr>
            </a:br>
            <a:r>
              <a:rPr lang="en-US" sz="2200" b="1" dirty="0">
                <a:solidFill>
                  <a:schemeClr val="bg1"/>
                </a:solidFill>
              </a:rPr>
              <a:t>- </a:t>
            </a:r>
            <a:r>
              <a:rPr lang="ar-SA" sz="2200" b="1" dirty="0">
                <a:solidFill>
                  <a:schemeClr val="bg1"/>
                </a:solidFill>
              </a:rPr>
              <a:t>توفير مواقع التحاور </a:t>
            </a:r>
            <a:r>
              <a:rPr lang="ar-SA" sz="2200" b="1" dirty="0" err="1">
                <a:solidFill>
                  <a:schemeClr val="bg1"/>
                </a:solidFill>
              </a:rPr>
              <a:t>الالكترونى</a:t>
            </a:r>
            <a:r>
              <a:rPr lang="ar-SA" sz="2200" b="1" dirty="0">
                <a:solidFill>
                  <a:schemeClr val="bg1"/>
                </a:solidFill>
              </a:rPr>
              <a:t> للتحاور مع الخبراء </a:t>
            </a:r>
            <a:r>
              <a:rPr lang="ar-SA" sz="2200" b="1" dirty="0" err="1">
                <a:solidFill>
                  <a:schemeClr val="bg1"/>
                </a:solidFill>
              </a:rPr>
              <a:t>فى</a:t>
            </a:r>
            <a:r>
              <a:rPr lang="ar-SA" sz="2200" b="1" dirty="0">
                <a:solidFill>
                  <a:schemeClr val="bg1"/>
                </a:solidFill>
              </a:rPr>
              <a:t> </a:t>
            </a:r>
            <a:r>
              <a:rPr lang="ar-SA" sz="2200" b="1" dirty="0" smtClean="0">
                <a:solidFill>
                  <a:schemeClr val="bg1"/>
                </a:solidFill>
              </a:rPr>
              <a:t>مجا</a:t>
            </a:r>
            <a:r>
              <a:rPr lang="ar-IQ" sz="2200" b="1" dirty="0" smtClean="0">
                <a:solidFill>
                  <a:schemeClr val="bg1"/>
                </a:solidFill>
              </a:rPr>
              <a:t>لات الاختصاص</a:t>
            </a:r>
            <a:r>
              <a:rPr lang="en-US" sz="2200" b="1" dirty="0" smtClean="0">
                <a:solidFill>
                  <a:schemeClr val="bg1"/>
                </a:solidFill>
              </a:rPr>
              <a:t>.</a:t>
            </a:r>
            <a:r>
              <a:rPr lang="en-US" sz="2200" b="1" dirty="0">
                <a:solidFill>
                  <a:schemeClr val="bg1"/>
                </a:solidFill>
              </a:rPr>
              <a:t/>
            </a:r>
            <a:br>
              <a:rPr lang="en-US" sz="2200" b="1" dirty="0">
                <a:solidFill>
                  <a:schemeClr val="bg1"/>
                </a:solidFill>
              </a:rPr>
            </a:br>
            <a:r>
              <a:rPr lang="en-US" sz="2200" b="1" dirty="0">
                <a:solidFill>
                  <a:schemeClr val="bg1"/>
                </a:solidFill>
              </a:rPr>
              <a:t>- </a:t>
            </a:r>
            <a:r>
              <a:rPr lang="ar-SA" sz="2200" b="1" dirty="0">
                <a:solidFill>
                  <a:schemeClr val="bg1"/>
                </a:solidFill>
              </a:rPr>
              <a:t>الاتصال بالموقع </a:t>
            </a:r>
            <a:r>
              <a:rPr lang="ar-SA" sz="2200" b="1" dirty="0" err="1">
                <a:solidFill>
                  <a:schemeClr val="bg1"/>
                </a:solidFill>
              </a:rPr>
              <a:t>الرسمى</a:t>
            </a:r>
            <a:r>
              <a:rPr lang="ar-SA" sz="2200" b="1" dirty="0">
                <a:solidFill>
                  <a:schemeClr val="bg1"/>
                </a:solidFill>
              </a:rPr>
              <a:t> لوزارة التعليم وبالتحديد </a:t>
            </a:r>
            <a:r>
              <a:rPr lang="ar-SA" sz="2200" b="1" dirty="0" err="1">
                <a:solidFill>
                  <a:schemeClr val="bg1"/>
                </a:solidFill>
              </a:rPr>
              <a:t>مستشارى</a:t>
            </a:r>
            <a:r>
              <a:rPr lang="ar-SA" sz="2200" b="1" dirty="0">
                <a:solidFill>
                  <a:schemeClr val="bg1"/>
                </a:solidFill>
              </a:rPr>
              <a:t> المواد</a:t>
            </a:r>
            <a:r>
              <a:rPr lang="en-US" sz="2200" b="1" dirty="0">
                <a:solidFill>
                  <a:schemeClr val="bg1"/>
                </a:solidFill>
              </a:rPr>
              <a:t>.</a:t>
            </a:r>
            <a:br>
              <a:rPr lang="en-US" sz="2200" b="1" dirty="0">
                <a:solidFill>
                  <a:schemeClr val="bg1"/>
                </a:solidFill>
              </a:rPr>
            </a:br>
            <a:r>
              <a:rPr lang="en-US" sz="2200" b="1" dirty="0">
                <a:solidFill>
                  <a:schemeClr val="bg1"/>
                </a:solidFill>
              </a:rPr>
              <a:t>- </a:t>
            </a:r>
            <a:r>
              <a:rPr lang="ar-SA" sz="2200" b="1" dirty="0">
                <a:solidFill>
                  <a:schemeClr val="bg1"/>
                </a:solidFill>
              </a:rPr>
              <a:t>عقد لقاء </a:t>
            </a:r>
            <a:r>
              <a:rPr lang="ar-SA" sz="2200" b="1" dirty="0" err="1">
                <a:solidFill>
                  <a:schemeClr val="bg1"/>
                </a:solidFill>
              </a:rPr>
              <a:t>اسبوعى</a:t>
            </a:r>
            <a:r>
              <a:rPr lang="ar-SA" sz="2200" b="1" dirty="0">
                <a:solidFill>
                  <a:schemeClr val="bg1"/>
                </a:solidFill>
              </a:rPr>
              <a:t> مع </a:t>
            </a:r>
            <a:r>
              <a:rPr lang="ar-SA" sz="2200" b="1" dirty="0" err="1">
                <a:solidFill>
                  <a:schemeClr val="bg1"/>
                </a:solidFill>
              </a:rPr>
              <a:t>موجهى</a:t>
            </a:r>
            <a:r>
              <a:rPr lang="ar-SA" sz="2200" b="1" dirty="0">
                <a:solidFill>
                  <a:schemeClr val="bg1"/>
                </a:solidFill>
              </a:rPr>
              <a:t> المادة عن طريق الشبكة والسماح للطلاب بالتحاور </a:t>
            </a:r>
            <a:r>
              <a:rPr lang="ar-SA" sz="2200" b="1" dirty="0" err="1">
                <a:solidFill>
                  <a:schemeClr val="bg1"/>
                </a:solidFill>
              </a:rPr>
              <a:t>معة</a:t>
            </a:r>
            <a:r>
              <a:rPr lang="ar-SA" sz="2200" b="1" dirty="0">
                <a:solidFill>
                  <a:schemeClr val="bg1"/>
                </a:solidFill>
              </a:rPr>
              <a:t> وتوجيه الاسئلة المباشرة عن المقرر والاختبار</a:t>
            </a:r>
            <a:r>
              <a:rPr lang="en-US" sz="2200" b="1" dirty="0">
                <a:solidFill>
                  <a:schemeClr val="bg1"/>
                </a:solidFill>
              </a:rPr>
              <a:t>.</a:t>
            </a:r>
            <a:br>
              <a:rPr lang="en-US" sz="2200" b="1" dirty="0">
                <a:solidFill>
                  <a:schemeClr val="bg1"/>
                </a:solidFill>
              </a:rPr>
            </a:br>
            <a:r>
              <a:rPr lang="en-US" sz="2200" b="1" dirty="0">
                <a:solidFill>
                  <a:schemeClr val="bg1"/>
                </a:solidFill>
              </a:rPr>
              <a:t>- </a:t>
            </a:r>
            <a:r>
              <a:rPr lang="ar-SA" sz="2200" b="1" dirty="0">
                <a:solidFill>
                  <a:schemeClr val="bg1"/>
                </a:solidFill>
              </a:rPr>
              <a:t>توفير الفصول الافتراضية بجانب الفصول التقليدية بحيث يكمل كل منهما الاخر</a:t>
            </a:r>
            <a:r>
              <a:rPr lang="en-US" sz="2200" b="1" dirty="0">
                <a:solidFill>
                  <a:schemeClr val="bg1"/>
                </a:solidFill>
              </a:rPr>
              <a:t>.</a:t>
            </a:r>
            <a:r>
              <a:rPr lang="en-US" sz="4000" b="1" dirty="0">
                <a:solidFill>
                  <a:schemeClr val="bg1"/>
                </a:solidFill>
              </a:rPr>
              <a:t/>
            </a:r>
            <a:br>
              <a:rPr lang="en-US" sz="4000" b="1" dirty="0">
                <a:solidFill>
                  <a:schemeClr val="bg1"/>
                </a:solidFill>
              </a:rPr>
            </a:br>
            <a:endParaRPr lang="en-US" sz="4000" dirty="0">
              <a:solidFill>
                <a:schemeClr val="bg1"/>
              </a:solidFill>
            </a:endParaRPr>
          </a:p>
        </p:txBody>
      </p:sp>
      <p:sp>
        <p:nvSpPr>
          <p:cNvPr id="7" name="عنوان 1"/>
          <p:cNvSpPr txBox="1">
            <a:spLocks/>
          </p:cNvSpPr>
          <p:nvPr/>
        </p:nvSpPr>
        <p:spPr>
          <a:xfrm>
            <a:off x="838200" y="116633"/>
            <a:ext cx="7772400" cy="720079"/>
          </a:xfrm>
          <a:prstGeom prst="rect">
            <a:avLst/>
          </a:prstGeom>
        </p:spPr>
        <p:txBody>
          <a:bodyPr vert="horz" lIns="91440" tIns="45720" rIns="91440" bIns="45720" rtlCol="1" anchor="ctr">
            <a:normAutofit lnSpcReduction="10000"/>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IQ" b="1" u="sng" dirty="0" smtClean="0">
                <a:solidFill>
                  <a:srgbClr val="FF0000"/>
                </a:solidFill>
              </a:rPr>
              <a:t>منظومة التعليم المدمج</a:t>
            </a:r>
            <a:endParaRPr lang="en-US" u="sng" dirty="0">
              <a:solidFill>
                <a:srgbClr val="FF0000"/>
              </a:solidFill>
            </a:endParaRPr>
          </a:p>
        </p:txBody>
      </p:sp>
    </p:spTree>
    <p:extLst>
      <p:ext uri="{BB962C8B-B14F-4D97-AF65-F5344CB8AC3E}">
        <p14:creationId xmlns:p14="http://schemas.microsoft.com/office/powerpoint/2010/main" val="13551848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خلفيات بوربوينت ناعمة يجب تحميلها على جهازك | Ra2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57"/>
            <a:ext cx="9144000" cy="6980319"/>
          </a:xfrm>
          <a:prstGeom prst="rect">
            <a:avLst/>
          </a:prstGeom>
          <a:noFill/>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ctrTitle"/>
          </p:nvPr>
        </p:nvSpPr>
        <p:spPr>
          <a:xfrm>
            <a:off x="838200" y="3068960"/>
            <a:ext cx="8126288" cy="4392487"/>
          </a:xfrm>
        </p:spPr>
        <p:txBody>
          <a:bodyPr>
            <a:normAutofit fontScale="90000"/>
          </a:bodyPr>
          <a:lstStyle/>
          <a:p>
            <a:pPr algn="r"/>
            <a:r>
              <a:rPr lang="ar-IQ" sz="3100" b="1" dirty="0" smtClean="0">
                <a:solidFill>
                  <a:srgbClr val="00B0F0"/>
                </a:solidFill>
              </a:rPr>
              <a:t>2-</a:t>
            </a:r>
            <a:r>
              <a:rPr lang="en-US" sz="3100" b="1" dirty="0" smtClean="0">
                <a:solidFill>
                  <a:srgbClr val="00B0F0"/>
                </a:solidFill>
              </a:rPr>
              <a:t> </a:t>
            </a:r>
            <a:r>
              <a:rPr lang="ar-SA" sz="3100" b="1" dirty="0">
                <a:solidFill>
                  <a:srgbClr val="00B0F0"/>
                </a:solidFill>
              </a:rPr>
              <a:t>المتطلبات البشرية</a:t>
            </a:r>
            <a:r>
              <a:rPr lang="en-US" sz="2200" b="1" dirty="0" smtClean="0">
                <a:solidFill>
                  <a:srgbClr val="00B0F0"/>
                </a:solidFill>
              </a:rPr>
              <a:t>:</a:t>
            </a:r>
            <a:r>
              <a:rPr lang="en-US" sz="2200" b="1" dirty="0"/>
              <a:t/>
            </a:r>
            <a:br>
              <a:rPr lang="en-US" sz="2200" b="1" dirty="0"/>
            </a:br>
            <a:r>
              <a:rPr lang="ar-SA" sz="2200" b="1" dirty="0">
                <a:solidFill>
                  <a:schemeClr val="bg1"/>
                </a:solidFill>
              </a:rPr>
              <a:t>والمتطلبات البشرية تمثل </a:t>
            </a:r>
            <a:r>
              <a:rPr lang="ar-SA" sz="2200" b="1" dirty="0" smtClean="0">
                <a:solidFill>
                  <a:schemeClr val="bg1"/>
                </a:solidFill>
              </a:rPr>
              <a:t>قطبي </a:t>
            </a:r>
            <a:r>
              <a:rPr lang="ar-SA" sz="2200" b="1" dirty="0">
                <a:solidFill>
                  <a:schemeClr val="bg1"/>
                </a:solidFill>
              </a:rPr>
              <a:t>العملية التعليمية وهما الطالب والمعلم ولكل منهم طبيعة خاصة </a:t>
            </a:r>
            <a:r>
              <a:rPr lang="ar-SA" sz="2200" b="1" dirty="0" smtClean="0">
                <a:solidFill>
                  <a:schemeClr val="bg1"/>
                </a:solidFill>
              </a:rPr>
              <a:t>في </a:t>
            </a:r>
            <a:r>
              <a:rPr lang="ar-SA" sz="2200" b="1" dirty="0">
                <a:solidFill>
                  <a:schemeClr val="bg1"/>
                </a:solidFill>
              </a:rPr>
              <a:t>ظل التعليم المدمج والكل </a:t>
            </a:r>
            <a:r>
              <a:rPr lang="ar-SA" sz="2200" b="1" dirty="0" smtClean="0">
                <a:solidFill>
                  <a:schemeClr val="bg1"/>
                </a:solidFill>
              </a:rPr>
              <a:t>له </a:t>
            </a:r>
            <a:r>
              <a:rPr lang="ar-SA" sz="2200" b="1" dirty="0">
                <a:solidFill>
                  <a:schemeClr val="bg1"/>
                </a:solidFill>
              </a:rPr>
              <a:t>دور لا يقل اهمية عن الاخر </a:t>
            </a:r>
            <a:r>
              <a:rPr lang="ar-SA" sz="2200" b="1" dirty="0" smtClean="0">
                <a:solidFill>
                  <a:schemeClr val="bg1"/>
                </a:solidFill>
              </a:rPr>
              <a:t>لا نجاح </a:t>
            </a:r>
            <a:r>
              <a:rPr lang="ar-SA" sz="2200" b="1" dirty="0">
                <a:solidFill>
                  <a:schemeClr val="bg1"/>
                </a:solidFill>
              </a:rPr>
              <a:t>هذا النوع من </a:t>
            </a:r>
            <a:r>
              <a:rPr lang="ar-SA" sz="2200" b="1" dirty="0" smtClean="0">
                <a:solidFill>
                  <a:schemeClr val="bg1"/>
                </a:solidFill>
              </a:rPr>
              <a:t>التعليم</a:t>
            </a:r>
            <a:r>
              <a:rPr lang="en-US" sz="2200" b="1" dirty="0" smtClean="0">
                <a:solidFill>
                  <a:schemeClr val="bg1"/>
                </a:solidFill>
              </a:rPr>
              <a:t>.</a:t>
            </a:r>
            <a:r>
              <a:rPr lang="en-US" sz="2200" b="1" dirty="0">
                <a:solidFill>
                  <a:schemeClr val="bg1"/>
                </a:solidFill>
              </a:rPr>
              <a:t/>
            </a:r>
            <a:br>
              <a:rPr lang="en-US" sz="2200" b="1" dirty="0">
                <a:solidFill>
                  <a:schemeClr val="bg1"/>
                </a:solidFill>
              </a:rPr>
            </a:br>
            <a:r>
              <a:rPr lang="ar-IQ" sz="3600" b="1" dirty="0" smtClean="0">
                <a:solidFill>
                  <a:srgbClr val="00B0F0"/>
                </a:solidFill>
              </a:rPr>
              <a:t>1-</a:t>
            </a:r>
            <a:r>
              <a:rPr lang="ar-SA" sz="3600" b="1" dirty="0" smtClean="0">
                <a:solidFill>
                  <a:srgbClr val="00B0F0"/>
                </a:solidFill>
              </a:rPr>
              <a:t>المعلم</a:t>
            </a:r>
            <a:r>
              <a:rPr lang="en-US" sz="2200" b="1" dirty="0" smtClean="0">
                <a:solidFill>
                  <a:srgbClr val="00B0F0"/>
                </a:solidFill>
              </a:rPr>
              <a:t> </a:t>
            </a:r>
            <a:r>
              <a:rPr lang="en-US" sz="2200" b="1" dirty="0">
                <a:solidFill>
                  <a:srgbClr val="00B0F0"/>
                </a:solidFill>
              </a:rPr>
              <a:t>:</a:t>
            </a:r>
            <a:br>
              <a:rPr lang="en-US" sz="2200" b="1" dirty="0">
                <a:solidFill>
                  <a:srgbClr val="00B0F0"/>
                </a:solidFill>
              </a:rPr>
            </a:br>
            <a:r>
              <a:rPr lang="en-US" sz="2200" b="1" dirty="0">
                <a:solidFill>
                  <a:schemeClr val="bg1"/>
                </a:solidFill>
              </a:rPr>
              <a:t>- </a:t>
            </a:r>
            <a:r>
              <a:rPr lang="ar-SA" sz="2200" b="1" dirty="0" smtClean="0">
                <a:solidFill>
                  <a:schemeClr val="bg1"/>
                </a:solidFill>
              </a:rPr>
              <a:t>معلم </a:t>
            </a:r>
            <a:r>
              <a:rPr lang="ar-SA" sz="2200" b="1" dirty="0">
                <a:solidFill>
                  <a:schemeClr val="bg1"/>
                </a:solidFill>
              </a:rPr>
              <a:t>لدية </a:t>
            </a:r>
            <a:r>
              <a:rPr lang="ar-SA" sz="2200" b="1" dirty="0" smtClean="0">
                <a:solidFill>
                  <a:schemeClr val="bg1"/>
                </a:solidFill>
              </a:rPr>
              <a:t>القدرة </a:t>
            </a:r>
            <a:r>
              <a:rPr lang="ar-SA" sz="2200" b="1" dirty="0">
                <a:solidFill>
                  <a:schemeClr val="bg1"/>
                </a:solidFill>
              </a:rPr>
              <a:t>على التدريس </a:t>
            </a:r>
            <a:r>
              <a:rPr lang="ar-SA" sz="2200" b="1" dirty="0" smtClean="0">
                <a:solidFill>
                  <a:schemeClr val="bg1"/>
                </a:solidFill>
              </a:rPr>
              <a:t>التقليدي </a:t>
            </a:r>
            <a:r>
              <a:rPr lang="ar-SA" sz="2200" b="1" dirty="0">
                <a:solidFill>
                  <a:schemeClr val="bg1"/>
                </a:solidFill>
              </a:rPr>
              <a:t>ثم تطبيق ما قام بتدريسه عن طريق الحاسب</a:t>
            </a:r>
            <a:r>
              <a:rPr lang="en-US" sz="2200" b="1" dirty="0">
                <a:solidFill>
                  <a:schemeClr val="bg1"/>
                </a:solidFill>
              </a:rPr>
              <a:t>.</a:t>
            </a:r>
            <a:br>
              <a:rPr lang="en-US" sz="2200" b="1" dirty="0">
                <a:solidFill>
                  <a:schemeClr val="bg1"/>
                </a:solidFill>
              </a:rPr>
            </a:br>
            <a:r>
              <a:rPr lang="en-US" sz="2200" b="1" dirty="0">
                <a:solidFill>
                  <a:schemeClr val="bg1"/>
                </a:solidFill>
              </a:rPr>
              <a:t>- </a:t>
            </a:r>
            <a:r>
              <a:rPr lang="ar-SA" sz="2200" b="1" dirty="0">
                <a:solidFill>
                  <a:schemeClr val="bg1"/>
                </a:solidFill>
              </a:rPr>
              <a:t>معلم لدية </a:t>
            </a:r>
            <a:r>
              <a:rPr lang="ar-SA" sz="2200" b="1" dirty="0" smtClean="0">
                <a:solidFill>
                  <a:schemeClr val="bg1"/>
                </a:solidFill>
              </a:rPr>
              <a:t>القدرة </a:t>
            </a:r>
            <a:r>
              <a:rPr lang="ar-SA" sz="2200" b="1" dirty="0">
                <a:solidFill>
                  <a:schemeClr val="bg1"/>
                </a:solidFill>
              </a:rPr>
              <a:t>على البحث عن </a:t>
            </a:r>
            <a:r>
              <a:rPr lang="ar-SA" sz="2200" b="1" dirty="0" smtClean="0">
                <a:solidFill>
                  <a:schemeClr val="bg1"/>
                </a:solidFill>
              </a:rPr>
              <a:t>ما هو </a:t>
            </a:r>
            <a:r>
              <a:rPr lang="ar-SA" sz="2200" b="1" dirty="0">
                <a:solidFill>
                  <a:schemeClr val="bg1"/>
                </a:solidFill>
              </a:rPr>
              <a:t>جديد على الانترنت ولدية </a:t>
            </a:r>
            <a:r>
              <a:rPr lang="ar-SA" sz="2200" b="1" dirty="0" smtClean="0">
                <a:solidFill>
                  <a:schemeClr val="bg1"/>
                </a:solidFill>
              </a:rPr>
              <a:t>الرغبة في </a:t>
            </a:r>
            <a:r>
              <a:rPr lang="ar-SA" sz="2200" b="1" dirty="0">
                <a:solidFill>
                  <a:schemeClr val="bg1"/>
                </a:solidFill>
              </a:rPr>
              <a:t>تطوير مقرره وتجديد معلومته بصفه </a:t>
            </a:r>
            <a:r>
              <a:rPr lang="ar-SA" sz="2200" b="1" dirty="0" smtClean="0">
                <a:solidFill>
                  <a:schemeClr val="bg1"/>
                </a:solidFill>
              </a:rPr>
              <a:t>مستمرة</a:t>
            </a:r>
            <a:r>
              <a:rPr lang="en-US" sz="2200" b="1" dirty="0" smtClean="0">
                <a:solidFill>
                  <a:schemeClr val="bg1"/>
                </a:solidFill>
              </a:rPr>
              <a:t> </a:t>
            </a:r>
            <a:r>
              <a:rPr lang="en-US" sz="2200" b="1" dirty="0">
                <a:solidFill>
                  <a:schemeClr val="bg1"/>
                </a:solidFill>
              </a:rPr>
              <a:t>.</a:t>
            </a:r>
            <a:br>
              <a:rPr lang="en-US" sz="2200" b="1" dirty="0">
                <a:solidFill>
                  <a:schemeClr val="bg1"/>
                </a:solidFill>
              </a:rPr>
            </a:br>
            <a:r>
              <a:rPr lang="en-US" sz="2200" b="1" dirty="0">
                <a:solidFill>
                  <a:schemeClr val="bg1"/>
                </a:solidFill>
              </a:rPr>
              <a:t>- </a:t>
            </a:r>
            <a:r>
              <a:rPr lang="ar-SA" sz="2200" b="1" dirty="0">
                <a:solidFill>
                  <a:schemeClr val="bg1"/>
                </a:solidFill>
              </a:rPr>
              <a:t>معلم لدية </a:t>
            </a:r>
            <a:r>
              <a:rPr lang="ar-SA" sz="2200" b="1" dirty="0" smtClean="0">
                <a:solidFill>
                  <a:schemeClr val="bg1"/>
                </a:solidFill>
              </a:rPr>
              <a:t>القدرة </a:t>
            </a:r>
            <a:r>
              <a:rPr lang="ar-SA" sz="2200" b="1" dirty="0">
                <a:solidFill>
                  <a:schemeClr val="bg1"/>
                </a:solidFill>
              </a:rPr>
              <a:t>على التعامل مع برامج تصميم المقررات سواء الجاهز منها او </a:t>
            </a:r>
            <a:r>
              <a:rPr lang="ar-SA" sz="2200" b="1" dirty="0" smtClean="0">
                <a:solidFill>
                  <a:schemeClr val="bg1"/>
                </a:solidFill>
              </a:rPr>
              <a:t>التي </a:t>
            </a:r>
            <a:r>
              <a:rPr lang="ar-SA" sz="2200" b="1" dirty="0">
                <a:solidFill>
                  <a:schemeClr val="bg1"/>
                </a:solidFill>
              </a:rPr>
              <a:t>تتطلب مهاره خاصة</a:t>
            </a:r>
            <a:r>
              <a:rPr lang="en-US" sz="2200" b="1" dirty="0">
                <a:solidFill>
                  <a:schemeClr val="bg1"/>
                </a:solidFill>
              </a:rPr>
              <a:t>.</a:t>
            </a:r>
            <a:br>
              <a:rPr lang="en-US" sz="2200" b="1" dirty="0">
                <a:solidFill>
                  <a:schemeClr val="bg1"/>
                </a:solidFill>
              </a:rPr>
            </a:br>
            <a:r>
              <a:rPr lang="en-US" sz="2200" b="1" dirty="0">
                <a:solidFill>
                  <a:schemeClr val="bg1"/>
                </a:solidFill>
              </a:rPr>
              <a:t>- </a:t>
            </a:r>
            <a:r>
              <a:rPr lang="ar-SA" sz="2200" b="1" dirty="0">
                <a:solidFill>
                  <a:schemeClr val="bg1"/>
                </a:solidFill>
              </a:rPr>
              <a:t>معلم لدية </a:t>
            </a:r>
            <a:r>
              <a:rPr lang="ar-SA" sz="2200" b="1" dirty="0" smtClean="0">
                <a:solidFill>
                  <a:schemeClr val="bg1"/>
                </a:solidFill>
              </a:rPr>
              <a:t>القدرة </a:t>
            </a:r>
            <a:r>
              <a:rPr lang="ar-SA" sz="2200" b="1" dirty="0">
                <a:solidFill>
                  <a:schemeClr val="bg1"/>
                </a:solidFill>
              </a:rPr>
              <a:t>على تصميم </a:t>
            </a:r>
            <a:r>
              <a:rPr lang="ar-SA" sz="2200" b="1" dirty="0" smtClean="0">
                <a:solidFill>
                  <a:schemeClr val="bg1"/>
                </a:solidFill>
              </a:rPr>
              <a:t>الاختبارات </a:t>
            </a:r>
            <a:r>
              <a:rPr lang="ar-SA" sz="2200" b="1" dirty="0">
                <a:solidFill>
                  <a:schemeClr val="bg1"/>
                </a:solidFill>
              </a:rPr>
              <a:t>بنفسه حتى يحول </a:t>
            </a:r>
            <a:r>
              <a:rPr lang="ar-SA" sz="2200" b="1" dirty="0" smtClean="0">
                <a:solidFill>
                  <a:schemeClr val="bg1"/>
                </a:solidFill>
              </a:rPr>
              <a:t>الاختبارات التقليدية </a:t>
            </a:r>
            <a:r>
              <a:rPr lang="ar-SA" sz="2200" b="1" dirty="0">
                <a:solidFill>
                  <a:schemeClr val="bg1"/>
                </a:solidFill>
              </a:rPr>
              <a:t>الى الكترونيه من خلال البرامج </a:t>
            </a:r>
            <a:r>
              <a:rPr lang="ar-SA" sz="2200" b="1" dirty="0" smtClean="0">
                <a:solidFill>
                  <a:schemeClr val="bg1"/>
                </a:solidFill>
              </a:rPr>
              <a:t>الجاهزة </a:t>
            </a:r>
            <a:r>
              <a:rPr lang="ar-SA" sz="2200" b="1" dirty="0">
                <a:solidFill>
                  <a:schemeClr val="bg1"/>
                </a:solidFill>
              </a:rPr>
              <a:t>المعدة لذلك</a:t>
            </a:r>
            <a:r>
              <a:rPr lang="en-US" sz="2200" b="1" dirty="0">
                <a:solidFill>
                  <a:schemeClr val="bg1"/>
                </a:solidFill>
              </a:rPr>
              <a:t>.</a:t>
            </a:r>
            <a:br>
              <a:rPr lang="en-US" sz="2200" b="1" dirty="0">
                <a:solidFill>
                  <a:schemeClr val="bg1"/>
                </a:solidFill>
              </a:rPr>
            </a:br>
            <a:r>
              <a:rPr lang="en-US" sz="2200" b="1" dirty="0">
                <a:solidFill>
                  <a:schemeClr val="bg1"/>
                </a:solidFill>
              </a:rPr>
              <a:t>- </a:t>
            </a:r>
            <a:r>
              <a:rPr lang="ar-SA" sz="2200" b="1" dirty="0">
                <a:solidFill>
                  <a:schemeClr val="bg1"/>
                </a:solidFill>
              </a:rPr>
              <a:t>التعامل مع البريد </a:t>
            </a:r>
            <a:r>
              <a:rPr lang="ar-SA" sz="2200" b="1" dirty="0" smtClean="0">
                <a:solidFill>
                  <a:schemeClr val="bg1"/>
                </a:solidFill>
              </a:rPr>
              <a:t>الإلكتروني </a:t>
            </a:r>
            <a:r>
              <a:rPr lang="ar-SA" sz="2200" b="1" dirty="0">
                <a:solidFill>
                  <a:schemeClr val="bg1"/>
                </a:solidFill>
              </a:rPr>
              <a:t>وتبادل الرسائل بينه وبين طلابه</a:t>
            </a:r>
            <a:r>
              <a:rPr lang="en-US" sz="2200" b="1" dirty="0">
                <a:solidFill>
                  <a:schemeClr val="bg1"/>
                </a:solidFill>
              </a:rPr>
              <a:t>.</a:t>
            </a:r>
            <a:br>
              <a:rPr lang="en-US" sz="2200" b="1" dirty="0">
                <a:solidFill>
                  <a:schemeClr val="bg1"/>
                </a:solidFill>
              </a:rPr>
            </a:br>
            <a:r>
              <a:rPr lang="en-US" sz="2200" b="1" dirty="0">
                <a:solidFill>
                  <a:schemeClr val="bg1"/>
                </a:solidFill>
              </a:rPr>
              <a:t>- </a:t>
            </a:r>
            <a:r>
              <a:rPr lang="ar-SA" sz="2200" b="1" dirty="0">
                <a:solidFill>
                  <a:schemeClr val="bg1"/>
                </a:solidFill>
              </a:rPr>
              <a:t>لدية الرغبة </a:t>
            </a:r>
            <a:r>
              <a:rPr lang="ar-SA" sz="2200" b="1" dirty="0" smtClean="0">
                <a:solidFill>
                  <a:schemeClr val="bg1"/>
                </a:solidFill>
              </a:rPr>
              <a:t>في </a:t>
            </a:r>
            <a:r>
              <a:rPr lang="ar-SA" sz="2200" b="1" dirty="0">
                <a:solidFill>
                  <a:schemeClr val="bg1"/>
                </a:solidFill>
              </a:rPr>
              <a:t>الانتقال من مرحلة التعليم </a:t>
            </a:r>
            <a:r>
              <a:rPr lang="ar-SA" sz="2200" b="1" dirty="0" smtClean="0">
                <a:solidFill>
                  <a:schemeClr val="bg1"/>
                </a:solidFill>
              </a:rPr>
              <a:t>التقليدي </a:t>
            </a:r>
            <a:r>
              <a:rPr lang="ar-SA" sz="2200" b="1" dirty="0">
                <a:solidFill>
                  <a:schemeClr val="bg1"/>
                </a:solidFill>
              </a:rPr>
              <a:t>الى مرحلة التعليم </a:t>
            </a:r>
            <a:r>
              <a:rPr lang="ar-SA" sz="2200" b="1" dirty="0" smtClean="0">
                <a:solidFill>
                  <a:schemeClr val="bg1"/>
                </a:solidFill>
              </a:rPr>
              <a:t>الإلكتروني</a:t>
            </a:r>
            <a:r>
              <a:rPr lang="en-US" sz="2200" b="1" dirty="0" smtClean="0">
                <a:solidFill>
                  <a:schemeClr val="bg1"/>
                </a:solidFill>
              </a:rPr>
              <a:t>.</a:t>
            </a:r>
            <a:r>
              <a:rPr lang="en-US" sz="2200" b="1" dirty="0">
                <a:solidFill>
                  <a:schemeClr val="bg1"/>
                </a:solidFill>
              </a:rPr>
              <a:t/>
            </a:r>
            <a:br>
              <a:rPr lang="en-US" sz="2200" b="1" dirty="0">
                <a:solidFill>
                  <a:schemeClr val="bg1"/>
                </a:solidFill>
              </a:rPr>
            </a:br>
            <a:r>
              <a:rPr lang="en-US" sz="2200" b="1" dirty="0">
                <a:solidFill>
                  <a:schemeClr val="bg1"/>
                </a:solidFill>
              </a:rPr>
              <a:t>- </a:t>
            </a:r>
            <a:r>
              <a:rPr lang="ar-SA" sz="2200" b="1" dirty="0">
                <a:solidFill>
                  <a:schemeClr val="bg1"/>
                </a:solidFill>
              </a:rPr>
              <a:t>يحول كل </a:t>
            </a:r>
            <a:r>
              <a:rPr lang="ar-SA" sz="2200" b="1" dirty="0" smtClean="0">
                <a:solidFill>
                  <a:schemeClr val="bg1"/>
                </a:solidFill>
              </a:rPr>
              <a:t>ما يقوم </a:t>
            </a:r>
            <a:r>
              <a:rPr lang="ar-SA" sz="2200" b="1" dirty="0">
                <a:solidFill>
                  <a:schemeClr val="bg1"/>
                </a:solidFill>
              </a:rPr>
              <a:t>بشرحه من صورته </a:t>
            </a:r>
            <a:r>
              <a:rPr lang="ar-SA" sz="2200" b="1" dirty="0" smtClean="0">
                <a:solidFill>
                  <a:schemeClr val="bg1"/>
                </a:solidFill>
              </a:rPr>
              <a:t>الجامدة </a:t>
            </a:r>
            <a:r>
              <a:rPr lang="ar-SA" sz="2200" b="1" dirty="0">
                <a:solidFill>
                  <a:schemeClr val="bg1"/>
                </a:solidFill>
              </a:rPr>
              <a:t>الى واقع </a:t>
            </a:r>
            <a:r>
              <a:rPr lang="ar-SA" sz="2200" b="1" dirty="0" smtClean="0">
                <a:solidFill>
                  <a:schemeClr val="bg1"/>
                </a:solidFill>
              </a:rPr>
              <a:t>حي </a:t>
            </a:r>
            <a:r>
              <a:rPr lang="ar-SA" sz="2200" b="1" dirty="0">
                <a:solidFill>
                  <a:schemeClr val="bg1"/>
                </a:solidFill>
              </a:rPr>
              <a:t>يثير انتباه الطلاب عن طريق الوسائط </a:t>
            </a:r>
            <a:r>
              <a:rPr lang="ar-SA" sz="2200" b="1" dirty="0" smtClean="0">
                <a:solidFill>
                  <a:schemeClr val="bg1"/>
                </a:solidFill>
              </a:rPr>
              <a:t>المتعددة</a:t>
            </a:r>
            <a:r>
              <a:rPr lang="en-US" sz="2200" b="1" dirty="0" smtClean="0">
                <a:solidFill>
                  <a:schemeClr val="bg1"/>
                </a:solidFill>
              </a:rPr>
              <a:t> </a:t>
            </a:r>
            <a:r>
              <a:rPr lang="ar-SA" sz="2200" b="1" dirty="0" smtClean="0">
                <a:solidFill>
                  <a:schemeClr val="bg1"/>
                </a:solidFill>
              </a:rPr>
              <a:t>والفائقة</a:t>
            </a:r>
            <a:r>
              <a:rPr lang="en-US" sz="2200" b="1" dirty="0" smtClean="0">
                <a:solidFill>
                  <a:schemeClr val="bg1"/>
                </a:solidFill>
              </a:rPr>
              <a:t> </a:t>
            </a:r>
            <a:r>
              <a:rPr lang="ar-SA" sz="2200" b="1" dirty="0" smtClean="0">
                <a:solidFill>
                  <a:schemeClr val="bg1"/>
                </a:solidFill>
              </a:rPr>
              <a:t>من </a:t>
            </a:r>
            <a:r>
              <a:rPr lang="ar-SA" sz="2200" b="1" dirty="0">
                <a:solidFill>
                  <a:schemeClr val="bg1"/>
                </a:solidFill>
              </a:rPr>
              <a:t>خلال الانترنت</a:t>
            </a:r>
            <a:r>
              <a:rPr lang="en-US" sz="2200" b="1" dirty="0">
                <a:solidFill>
                  <a:schemeClr val="bg1"/>
                </a:solidFill>
              </a:rPr>
              <a:t>.</a:t>
            </a:r>
            <a:br>
              <a:rPr lang="en-US" sz="2200" b="1" dirty="0">
                <a:solidFill>
                  <a:schemeClr val="bg1"/>
                </a:solidFill>
              </a:rPr>
            </a:br>
            <a:r>
              <a:rPr lang="en-US" sz="2200" b="1" dirty="0">
                <a:solidFill>
                  <a:schemeClr val="bg1"/>
                </a:solidFill>
              </a:rPr>
              <a:t>- </a:t>
            </a:r>
            <a:r>
              <a:rPr lang="ar-SA" sz="2200" b="1" dirty="0">
                <a:solidFill>
                  <a:schemeClr val="bg1"/>
                </a:solidFill>
              </a:rPr>
              <a:t>لابد من ان يرسخ </a:t>
            </a:r>
            <a:r>
              <a:rPr lang="ar-SA" sz="2200" b="1" dirty="0" smtClean="0">
                <a:solidFill>
                  <a:schemeClr val="bg1"/>
                </a:solidFill>
              </a:rPr>
              <a:t>في </a:t>
            </a:r>
            <a:r>
              <a:rPr lang="ar-SA" sz="2200" b="1" dirty="0">
                <a:solidFill>
                  <a:schemeClr val="bg1"/>
                </a:solidFill>
              </a:rPr>
              <a:t>ذهنه ان دخول التعليم </a:t>
            </a:r>
            <a:r>
              <a:rPr lang="ar-SA" sz="2200" b="1" dirty="0" smtClean="0">
                <a:solidFill>
                  <a:schemeClr val="bg1"/>
                </a:solidFill>
              </a:rPr>
              <a:t>الإلكتروني </a:t>
            </a:r>
            <a:r>
              <a:rPr lang="ar-SA" sz="2200" b="1" dirty="0">
                <a:solidFill>
                  <a:schemeClr val="bg1"/>
                </a:solidFill>
              </a:rPr>
              <a:t>والتحول الكامل الى الفصول </a:t>
            </a:r>
            <a:r>
              <a:rPr lang="ar-SA" sz="2200" b="1" dirty="0" smtClean="0">
                <a:solidFill>
                  <a:schemeClr val="bg1"/>
                </a:solidFill>
              </a:rPr>
              <a:t>الافتراضية </a:t>
            </a:r>
            <a:r>
              <a:rPr lang="ar-SA" sz="2200" b="1" dirty="0">
                <a:solidFill>
                  <a:schemeClr val="bg1"/>
                </a:solidFill>
              </a:rPr>
              <a:t>والمقررات </a:t>
            </a:r>
            <a:r>
              <a:rPr lang="ar-SA" sz="2200" b="1" dirty="0" smtClean="0">
                <a:solidFill>
                  <a:schemeClr val="bg1"/>
                </a:solidFill>
              </a:rPr>
              <a:t>الإلكترونية والإدارة الإلكترونية </a:t>
            </a:r>
            <a:r>
              <a:rPr lang="ar-SA" sz="2200" b="1" dirty="0">
                <a:solidFill>
                  <a:schemeClr val="bg1"/>
                </a:solidFill>
              </a:rPr>
              <a:t>لهو امر </a:t>
            </a:r>
            <a:r>
              <a:rPr lang="ar-SA" sz="2200" b="1" dirty="0" smtClean="0">
                <a:solidFill>
                  <a:schemeClr val="bg1"/>
                </a:solidFill>
              </a:rPr>
              <a:t>حتمي </a:t>
            </a:r>
            <a:r>
              <a:rPr lang="ar-SA" sz="2200" b="1" dirty="0">
                <a:solidFill>
                  <a:schemeClr val="bg1"/>
                </a:solidFill>
              </a:rPr>
              <a:t>حتى يتم تحفيزه على العمل والتدريب الجيد خلال فترة التعليم المدمج </a:t>
            </a:r>
            <a:r>
              <a:rPr lang="ar-SA" sz="2200" b="1" dirty="0" smtClean="0">
                <a:solidFill>
                  <a:schemeClr val="bg1"/>
                </a:solidFill>
              </a:rPr>
              <a:t>والاستفادة </a:t>
            </a:r>
            <a:r>
              <a:rPr lang="ar-SA" sz="2200" b="1" dirty="0">
                <a:solidFill>
                  <a:schemeClr val="bg1"/>
                </a:solidFill>
              </a:rPr>
              <a:t>منها</a:t>
            </a:r>
            <a:r>
              <a:rPr lang="en-US" sz="2200" b="1" dirty="0">
                <a:solidFill>
                  <a:schemeClr val="bg1"/>
                </a:solidFill>
              </a:rPr>
              <a:t>.</a:t>
            </a:r>
            <a:r>
              <a:rPr lang="en-US" sz="4000" b="1" dirty="0">
                <a:solidFill>
                  <a:schemeClr val="bg1"/>
                </a:solidFill>
              </a:rPr>
              <a:t/>
            </a:r>
            <a:br>
              <a:rPr lang="en-US" sz="4000" b="1" dirty="0">
                <a:solidFill>
                  <a:schemeClr val="bg1"/>
                </a:solidFill>
              </a:rPr>
            </a:br>
            <a:endParaRPr lang="en-US" sz="4000" dirty="0">
              <a:solidFill>
                <a:schemeClr val="bg1"/>
              </a:solidFill>
            </a:endParaRPr>
          </a:p>
        </p:txBody>
      </p:sp>
      <p:sp>
        <p:nvSpPr>
          <p:cNvPr id="7" name="عنوان 1"/>
          <p:cNvSpPr txBox="1">
            <a:spLocks/>
          </p:cNvSpPr>
          <p:nvPr/>
        </p:nvSpPr>
        <p:spPr>
          <a:xfrm>
            <a:off x="838200" y="116633"/>
            <a:ext cx="7772400" cy="864095"/>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IQ" b="1" u="sng" dirty="0" smtClean="0">
                <a:solidFill>
                  <a:srgbClr val="FF0000"/>
                </a:solidFill>
              </a:rPr>
              <a:t>منظومة التعليم المدمج</a:t>
            </a:r>
            <a:endParaRPr lang="en-US" u="sng" dirty="0">
              <a:solidFill>
                <a:srgbClr val="FF0000"/>
              </a:solidFill>
            </a:endParaRPr>
          </a:p>
        </p:txBody>
      </p:sp>
    </p:spTree>
    <p:extLst>
      <p:ext uri="{BB962C8B-B14F-4D97-AF65-F5344CB8AC3E}">
        <p14:creationId xmlns:p14="http://schemas.microsoft.com/office/powerpoint/2010/main" val="32223077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خلفيات بوربوينت ناعمة يجب تحميلها على جهازك | Ra2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57"/>
            <a:ext cx="9144000" cy="6980319"/>
          </a:xfrm>
          <a:prstGeom prst="rect">
            <a:avLst/>
          </a:prstGeom>
          <a:noFill/>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ctrTitle"/>
          </p:nvPr>
        </p:nvSpPr>
        <p:spPr>
          <a:xfrm>
            <a:off x="838200" y="2348880"/>
            <a:ext cx="8126288" cy="4392487"/>
          </a:xfrm>
        </p:spPr>
        <p:txBody>
          <a:bodyPr>
            <a:normAutofit fontScale="90000"/>
          </a:bodyPr>
          <a:lstStyle/>
          <a:p>
            <a:pPr algn="r"/>
            <a:r>
              <a:rPr lang="ar-IQ" sz="3100" b="1" dirty="0" smtClean="0">
                <a:solidFill>
                  <a:srgbClr val="0070C0"/>
                </a:solidFill>
              </a:rPr>
              <a:t>2- </a:t>
            </a:r>
            <a:r>
              <a:rPr lang="ar-SA" sz="3100" b="1" dirty="0" smtClean="0">
                <a:solidFill>
                  <a:srgbClr val="0070C0"/>
                </a:solidFill>
              </a:rPr>
              <a:t>الطالب</a:t>
            </a:r>
            <a:r>
              <a:rPr lang="en-US" sz="3100" b="1" dirty="0">
                <a:solidFill>
                  <a:srgbClr val="0070C0"/>
                </a:solidFill>
              </a:rPr>
              <a:t>:</a:t>
            </a:r>
            <a:r>
              <a:rPr lang="en-US" sz="2200" b="1" dirty="0">
                <a:solidFill>
                  <a:schemeClr val="bg1"/>
                </a:solidFill>
              </a:rPr>
              <a:t/>
            </a:r>
            <a:br>
              <a:rPr lang="en-US" sz="2200" b="1" dirty="0">
                <a:solidFill>
                  <a:schemeClr val="bg1"/>
                </a:solidFill>
              </a:rPr>
            </a:br>
            <a:r>
              <a:rPr lang="ar-SA" sz="2200" b="1" dirty="0">
                <a:solidFill>
                  <a:schemeClr val="bg1"/>
                </a:solidFill>
              </a:rPr>
              <a:t>يحتاج الطالب </a:t>
            </a:r>
            <a:r>
              <a:rPr lang="ar-SA" sz="2200" b="1" dirty="0" smtClean="0">
                <a:solidFill>
                  <a:schemeClr val="bg1"/>
                </a:solidFill>
              </a:rPr>
              <a:t>في </a:t>
            </a:r>
            <a:r>
              <a:rPr lang="ar-SA" sz="2200" b="1" dirty="0">
                <a:solidFill>
                  <a:schemeClr val="bg1"/>
                </a:solidFill>
              </a:rPr>
              <a:t>ظل التعليم المدمج ان يفهم </a:t>
            </a:r>
            <a:r>
              <a:rPr lang="ar-SA" sz="2200" b="1" dirty="0" smtClean="0">
                <a:solidFill>
                  <a:schemeClr val="bg1"/>
                </a:solidFill>
              </a:rPr>
              <a:t>ان</a:t>
            </a:r>
            <a:r>
              <a:rPr lang="ar-IQ" sz="2200" b="1" dirty="0" smtClean="0">
                <a:solidFill>
                  <a:schemeClr val="bg1"/>
                </a:solidFill>
              </a:rPr>
              <a:t>ه</a:t>
            </a:r>
            <a:r>
              <a:rPr lang="ar-SA" sz="2200" b="1" dirty="0" smtClean="0">
                <a:solidFill>
                  <a:schemeClr val="bg1"/>
                </a:solidFill>
              </a:rPr>
              <a:t> مشارك </a:t>
            </a:r>
            <a:r>
              <a:rPr lang="ar-SA" sz="2200" b="1" dirty="0" err="1">
                <a:solidFill>
                  <a:schemeClr val="bg1"/>
                </a:solidFill>
              </a:rPr>
              <a:t>فى</a:t>
            </a:r>
            <a:r>
              <a:rPr lang="ar-SA" sz="2200" b="1" dirty="0">
                <a:solidFill>
                  <a:schemeClr val="bg1"/>
                </a:solidFill>
              </a:rPr>
              <a:t> العملية التعليمية ويجب ان يشعر ان دورة هام لكى يتفاعل مع المعلم </a:t>
            </a:r>
            <a:r>
              <a:rPr lang="ar-SA" sz="2200" b="1" dirty="0" err="1">
                <a:solidFill>
                  <a:schemeClr val="bg1"/>
                </a:solidFill>
              </a:rPr>
              <a:t>فى</a:t>
            </a:r>
            <a:r>
              <a:rPr lang="ar-SA" sz="2200" b="1" dirty="0">
                <a:solidFill>
                  <a:schemeClr val="bg1"/>
                </a:solidFill>
              </a:rPr>
              <a:t> الوصول الى الهدف</a:t>
            </a:r>
            <a:r>
              <a:rPr lang="en-US" sz="2200" b="1" dirty="0">
                <a:solidFill>
                  <a:schemeClr val="bg1"/>
                </a:solidFill>
              </a:rPr>
              <a:t/>
            </a:r>
            <a:br>
              <a:rPr lang="en-US" sz="2200" b="1" dirty="0">
                <a:solidFill>
                  <a:schemeClr val="bg1"/>
                </a:solidFill>
              </a:rPr>
            </a:br>
            <a:r>
              <a:rPr lang="en-US" sz="2200" b="1" dirty="0">
                <a:solidFill>
                  <a:schemeClr val="bg1"/>
                </a:solidFill>
              </a:rPr>
              <a:t>- </a:t>
            </a:r>
            <a:r>
              <a:rPr lang="ar-SA" sz="2200" b="1" dirty="0">
                <a:solidFill>
                  <a:schemeClr val="bg1"/>
                </a:solidFill>
              </a:rPr>
              <a:t>لابد ان يشعر الطالب بانة مشارك وليس ٌمتلقى</a:t>
            </a:r>
            <a:r>
              <a:rPr lang="en-US" sz="2200" b="1" dirty="0">
                <a:solidFill>
                  <a:schemeClr val="bg1"/>
                </a:solidFill>
              </a:rPr>
              <a:t>.</a:t>
            </a:r>
            <a:br>
              <a:rPr lang="en-US" sz="2200" b="1" dirty="0">
                <a:solidFill>
                  <a:schemeClr val="bg1"/>
                </a:solidFill>
              </a:rPr>
            </a:br>
            <a:r>
              <a:rPr lang="en-US" sz="2200" b="1" dirty="0">
                <a:solidFill>
                  <a:schemeClr val="bg1"/>
                </a:solidFill>
              </a:rPr>
              <a:t>- </a:t>
            </a:r>
            <a:r>
              <a:rPr lang="ar-SA" sz="2200" b="1" dirty="0">
                <a:solidFill>
                  <a:schemeClr val="bg1"/>
                </a:solidFill>
              </a:rPr>
              <a:t>يجب ان يتدرب على المحادثة عبر الشبكة</a:t>
            </a:r>
            <a:r>
              <a:rPr lang="en-US" sz="2200" b="1" dirty="0">
                <a:solidFill>
                  <a:schemeClr val="bg1"/>
                </a:solidFill>
              </a:rPr>
              <a:t>.</a:t>
            </a:r>
            <a:br>
              <a:rPr lang="en-US" sz="2200" b="1" dirty="0">
                <a:solidFill>
                  <a:schemeClr val="bg1"/>
                </a:solidFill>
              </a:rPr>
            </a:br>
            <a:r>
              <a:rPr lang="en-US" sz="2200" b="1" dirty="0">
                <a:solidFill>
                  <a:schemeClr val="bg1"/>
                </a:solidFill>
              </a:rPr>
              <a:t>- </a:t>
            </a:r>
            <a:r>
              <a:rPr lang="ar-SA" sz="2200" b="1" dirty="0">
                <a:solidFill>
                  <a:schemeClr val="bg1"/>
                </a:solidFill>
              </a:rPr>
              <a:t>لدية القدرة على التعامل مع البريد </a:t>
            </a:r>
            <a:r>
              <a:rPr lang="ar-IQ" sz="2200" b="1" dirty="0" smtClean="0">
                <a:solidFill>
                  <a:schemeClr val="bg1"/>
                </a:solidFill>
              </a:rPr>
              <a:t>الالكتروني .</a:t>
            </a:r>
            <a:r>
              <a:rPr lang="ar-SA" sz="2200" b="1" dirty="0" smtClean="0"/>
              <a:t>الإلكتروني</a:t>
            </a:r>
            <a:r>
              <a:rPr lang="en-US" sz="2200" b="1" dirty="0" smtClean="0"/>
              <a:t>.</a:t>
            </a:r>
            <a:r>
              <a:rPr lang="en-US" sz="2200" b="1" dirty="0"/>
              <a:t/>
            </a:r>
            <a:br>
              <a:rPr lang="en-US" sz="2200" b="1" dirty="0"/>
            </a:br>
            <a:r>
              <a:rPr lang="ar-SA" sz="2700" b="1" u="sng" dirty="0">
                <a:solidFill>
                  <a:srgbClr val="FF0000"/>
                </a:solidFill>
              </a:rPr>
              <a:t>عوامل نجاح التعلم المدمج</a:t>
            </a:r>
            <a:r>
              <a:rPr lang="en-US" sz="2700" b="1" u="sng" dirty="0">
                <a:solidFill>
                  <a:srgbClr val="FF0000"/>
                </a:solidFill>
              </a:rPr>
              <a:t>:</a:t>
            </a:r>
            <a:br>
              <a:rPr lang="en-US" sz="2700" b="1" u="sng" dirty="0">
                <a:solidFill>
                  <a:srgbClr val="FF0000"/>
                </a:solidFill>
              </a:rPr>
            </a:br>
            <a:r>
              <a:rPr lang="ar-SA" sz="2200" b="1" dirty="0">
                <a:solidFill>
                  <a:schemeClr val="bg1"/>
                </a:solidFill>
              </a:rPr>
              <a:t>هناك العديد من العوامل التي تساهم في نجاح التعليم المدمج منها ما يلي</a:t>
            </a:r>
            <a:r>
              <a:rPr lang="en-US" sz="2200" b="1" dirty="0">
                <a:solidFill>
                  <a:schemeClr val="bg1"/>
                </a:solidFill>
              </a:rPr>
              <a:t>:</a:t>
            </a:r>
            <a:br>
              <a:rPr lang="en-US" sz="2200" b="1" dirty="0">
                <a:solidFill>
                  <a:schemeClr val="bg1"/>
                </a:solidFill>
              </a:rPr>
            </a:br>
            <a:r>
              <a:rPr lang="ar-IQ" sz="3100" b="1" dirty="0" smtClean="0">
                <a:solidFill>
                  <a:srgbClr val="0070C0"/>
                </a:solidFill>
              </a:rPr>
              <a:t>1-</a:t>
            </a:r>
            <a:r>
              <a:rPr lang="en-US" sz="3100" b="1" dirty="0" smtClean="0">
                <a:solidFill>
                  <a:srgbClr val="0070C0"/>
                </a:solidFill>
              </a:rPr>
              <a:t> </a:t>
            </a:r>
            <a:r>
              <a:rPr lang="ar-SA" sz="3100" b="1" dirty="0">
                <a:solidFill>
                  <a:srgbClr val="0070C0"/>
                </a:solidFill>
              </a:rPr>
              <a:t>التواصل والإرشاد</a:t>
            </a:r>
            <a:r>
              <a:rPr lang="en-US" sz="3100" b="1" dirty="0">
                <a:solidFill>
                  <a:srgbClr val="0070C0"/>
                </a:solidFill>
              </a:rPr>
              <a:t> :</a:t>
            </a:r>
            <a:r>
              <a:rPr lang="en-US" sz="2200" b="1" dirty="0">
                <a:solidFill>
                  <a:schemeClr val="bg1"/>
                </a:solidFill>
              </a:rPr>
              <a:t/>
            </a:r>
            <a:br>
              <a:rPr lang="en-US" sz="2200" b="1" dirty="0">
                <a:solidFill>
                  <a:schemeClr val="bg1"/>
                </a:solidFill>
              </a:rPr>
            </a:br>
            <a:r>
              <a:rPr lang="ar-SA" sz="2200" b="1" dirty="0">
                <a:solidFill>
                  <a:schemeClr val="bg1"/>
                </a:solidFill>
              </a:rPr>
              <a:t>من أهم عوامل نجاح التعليم المدمج التواصل بين المتعلم والمعلم, بأن يقوم المعلم </a:t>
            </a:r>
            <a:r>
              <a:rPr lang="ar-SA" sz="2200" b="1" dirty="0" smtClean="0">
                <a:solidFill>
                  <a:schemeClr val="bg1"/>
                </a:solidFill>
              </a:rPr>
              <a:t>بإرشاد </a:t>
            </a:r>
            <a:r>
              <a:rPr lang="ar-SA" sz="2200" b="1" dirty="0">
                <a:solidFill>
                  <a:schemeClr val="bg1"/>
                </a:solidFill>
              </a:rPr>
              <a:t>الطالب متى يكون وقت التعلم ويرسم </a:t>
            </a:r>
            <a:r>
              <a:rPr lang="ar-SA" sz="2200" b="1" dirty="0" smtClean="0">
                <a:solidFill>
                  <a:schemeClr val="bg1"/>
                </a:solidFill>
              </a:rPr>
              <a:t>ل</a:t>
            </a:r>
            <a:r>
              <a:rPr lang="ar-IQ" sz="2200" b="1" dirty="0" smtClean="0">
                <a:solidFill>
                  <a:schemeClr val="bg1"/>
                </a:solidFill>
              </a:rPr>
              <a:t>ه</a:t>
            </a:r>
            <a:r>
              <a:rPr lang="ar-SA" sz="2200" b="1" dirty="0" smtClean="0">
                <a:solidFill>
                  <a:schemeClr val="bg1"/>
                </a:solidFill>
              </a:rPr>
              <a:t> </a:t>
            </a:r>
            <a:r>
              <a:rPr lang="ar-SA" sz="2200" b="1" dirty="0">
                <a:solidFill>
                  <a:schemeClr val="bg1"/>
                </a:solidFill>
              </a:rPr>
              <a:t>الخطوات </a:t>
            </a:r>
            <a:r>
              <a:rPr lang="ar-SA" sz="2200" b="1" dirty="0" err="1">
                <a:solidFill>
                  <a:schemeClr val="bg1"/>
                </a:solidFill>
              </a:rPr>
              <a:t>التى</a:t>
            </a:r>
            <a:r>
              <a:rPr lang="ar-SA" sz="2200" b="1" dirty="0">
                <a:solidFill>
                  <a:schemeClr val="bg1"/>
                </a:solidFill>
              </a:rPr>
              <a:t> يتبعها من اجل التعلم </a:t>
            </a:r>
            <a:r>
              <a:rPr lang="ar-SA" sz="2200" b="1">
                <a:solidFill>
                  <a:schemeClr val="bg1"/>
                </a:solidFill>
              </a:rPr>
              <a:t>والبرامج </a:t>
            </a:r>
            <a:r>
              <a:rPr lang="ar-SA" sz="2200" b="1" smtClean="0">
                <a:solidFill>
                  <a:schemeClr val="bg1"/>
                </a:solidFill>
              </a:rPr>
              <a:t>التي </a:t>
            </a:r>
            <a:r>
              <a:rPr lang="ar-SA" sz="2200" b="1" dirty="0">
                <a:solidFill>
                  <a:schemeClr val="bg1"/>
                </a:solidFill>
              </a:rPr>
              <a:t>يستخدمها الطالب من اجل التحصيل</a:t>
            </a:r>
            <a:r>
              <a:rPr lang="en-US" sz="2200" b="1" dirty="0">
                <a:solidFill>
                  <a:schemeClr val="bg1"/>
                </a:solidFill>
              </a:rPr>
              <a:t>.</a:t>
            </a:r>
            <a:br>
              <a:rPr lang="en-US" sz="2200" b="1" dirty="0">
                <a:solidFill>
                  <a:schemeClr val="bg1"/>
                </a:solidFill>
              </a:rPr>
            </a:br>
            <a:r>
              <a:rPr lang="ar-IQ" sz="2700" b="1" dirty="0" smtClean="0">
                <a:solidFill>
                  <a:srgbClr val="0070C0"/>
                </a:solidFill>
              </a:rPr>
              <a:t>2-</a:t>
            </a:r>
            <a:r>
              <a:rPr lang="en-US" sz="2700" b="1" dirty="0" smtClean="0">
                <a:solidFill>
                  <a:srgbClr val="0070C0"/>
                </a:solidFill>
              </a:rPr>
              <a:t> </a:t>
            </a:r>
            <a:r>
              <a:rPr lang="ar-SA" sz="2700" b="1" dirty="0">
                <a:solidFill>
                  <a:srgbClr val="0070C0"/>
                </a:solidFill>
              </a:rPr>
              <a:t>العمل التعاوني على شكل فريق</a:t>
            </a:r>
            <a:r>
              <a:rPr lang="en-US" sz="2700" b="1" dirty="0">
                <a:solidFill>
                  <a:srgbClr val="0070C0"/>
                </a:solidFill>
              </a:rPr>
              <a:t> :</a:t>
            </a:r>
            <a:r>
              <a:rPr lang="en-US" sz="2200" b="1" dirty="0">
                <a:solidFill>
                  <a:schemeClr val="bg1"/>
                </a:solidFill>
              </a:rPr>
              <a:t/>
            </a:r>
            <a:br>
              <a:rPr lang="en-US" sz="2200" b="1" dirty="0">
                <a:solidFill>
                  <a:schemeClr val="bg1"/>
                </a:solidFill>
              </a:rPr>
            </a:br>
            <a:r>
              <a:rPr lang="ar-SA" sz="2200" b="1" dirty="0">
                <a:solidFill>
                  <a:schemeClr val="bg1"/>
                </a:solidFill>
              </a:rPr>
              <a:t>في التعليم المدمج لابد أن يقتنع كل فرد (طالب، معلم) بأن العمل في هذا النوع من التعلم يحتاج إلى تفاعل كافة المشاركين, ولابد من العمل في شكل فريق, وتحديد الأدوار التي يقوم بها كل فرد</a:t>
            </a:r>
            <a:r>
              <a:rPr lang="en-US" sz="2200" b="1" dirty="0">
                <a:solidFill>
                  <a:schemeClr val="bg1"/>
                </a:solidFill>
              </a:rPr>
              <a:t>.</a:t>
            </a:r>
            <a:r>
              <a:rPr lang="en-US" sz="4000" b="1" dirty="0">
                <a:solidFill>
                  <a:schemeClr val="bg1"/>
                </a:solidFill>
              </a:rPr>
              <a:t/>
            </a:r>
            <a:br>
              <a:rPr lang="en-US" sz="4000" b="1" dirty="0">
                <a:solidFill>
                  <a:schemeClr val="bg1"/>
                </a:solidFill>
              </a:rPr>
            </a:br>
            <a:endParaRPr lang="en-US" sz="4000" dirty="0">
              <a:solidFill>
                <a:schemeClr val="bg1"/>
              </a:solidFill>
            </a:endParaRPr>
          </a:p>
        </p:txBody>
      </p:sp>
      <p:sp>
        <p:nvSpPr>
          <p:cNvPr id="7" name="عنوان 1"/>
          <p:cNvSpPr txBox="1">
            <a:spLocks/>
          </p:cNvSpPr>
          <p:nvPr/>
        </p:nvSpPr>
        <p:spPr>
          <a:xfrm>
            <a:off x="838200" y="116633"/>
            <a:ext cx="7772400" cy="1224136"/>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IQ" b="1" u="sng" dirty="0" smtClean="0">
                <a:solidFill>
                  <a:srgbClr val="FF0000"/>
                </a:solidFill>
              </a:rPr>
              <a:t>منظومة التعليم المدمج</a:t>
            </a:r>
            <a:endParaRPr lang="en-US" u="sng" dirty="0">
              <a:solidFill>
                <a:srgbClr val="FF0000"/>
              </a:solidFill>
            </a:endParaRPr>
          </a:p>
        </p:txBody>
      </p:sp>
    </p:spTree>
    <p:extLst>
      <p:ext uri="{BB962C8B-B14F-4D97-AF65-F5344CB8AC3E}">
        <p14:creationId xmlns:p14="http://schemas.microsoft.com/office/powerpoint/2010/main" val="32223077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خلفيات بوربوينت ناعمة يجب تحميلها على جهازك | Ra2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57"/>
            <a:ext cx="9144000" cy="6980319"/>
          </a:xfrm>
          <a:prstGeom prst="rect">
            <a:avLst/>
          </a:prstGeom>
          <a:noFill/>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ctrTitle"/>
          </p:nvPr>
        </p:nvSpPr>
        <p:spPr>
          <a:xfrm>
            <a:off x="838200" y="1772816"/>
            <a:ext cx="7772400" cy="4392487"/>
          </a:xfrm>
        </p:spPr>
        <p:txBody>
          <a:bodyPr>
            <a:normAutofit fontScale="90000"/>
          </a:bodyPr>
          <a:lstStyle/>
          <a:p>
            <a:pPr algn="r"/>
            <a:r>
              <a:rPr lang="ar-IQ" sz="2000" b="1" dirty="0" smtClean="0"/>
              <a:t>3</a:t>
            </a:r>
            <a:r>
              <a:rPr lang="ar-IQ" sz="2200" b="1" dirty="0" smtClean="0"/>
              <a:t>-</a:t>
            </a:r>
            <a:r>
              <a:rPr lang="en-US" sz="2200" b="1" dirty="0" smtClean="0"/>
              <a:t> </a:t>
            </a:r>
            <a:r>
              <a:rPr lang="ar-SA" sz="2200" b="1" dirty="0"/>
              <a:t>تشجيع العمل المبهر </a:t>
            </a:r>
            <a:r>
              <a:rPr lang="ar-SA" sz="2200" b="1" dirty="0" smtClean="0"/>
              <a:t>الخلاق</a:t>
            </a:r>
            <a:r>
              <a:rPr lang="en-US" sz="2200" b="1" dirty="0"/>
              <a:t>:</a:t>
            </a:r>
            <a:br>
              <a:rPr lang="en-US" sz="2200" b="1" dirty="0"/>
            </a:br>
            <a:r>
              <a:rPr lang="ar-SA" sz="2200" b="1" dirty="0"/>
              <a:t>الحرص على تشجيع الطلاب على التعليم الذاتي والتعلم وسط المجموعات, لأن الوسائط التكنولوجية المتاحة في التعليم المدمج تسمح بذلك ,(فالفرد يمكن أن يدرس بنفسه من خلال قراءة مطبوعة أو قراءتها من على الخط بينما في ذات الوقت يشارك مع زملائه في بلد آخر من خلال الشبكة أو من خلال مؤتمرات الفيديو في مشاهدة فيديو عن المعلومة ).إن تعدد الوسائط والتفاعلات الصفية تشجع الإبداع وتجود العمل</a:t>
            </a:r>
            <a:r>
              <a:rPr lang="en-US" sz="2200" b="1" dirty="0"/>
              <a:t>.</a:t>
            </a:r>
            <a:br>
              <a:rPr lang="en-US" sz="2200" b="1" dirty="0"/>
            </a:br>
            <a:r>
              <a:rPr lang="ar-IQ" sz="3100" b="1" dirty="0" smtClean="0">
                <a:solidFill>
                  <a:srgbClr val="0070C0"/>
                </a:solidFill>
              </a:rPr>
              <a:t>4-</a:t>
            </a:r>
            <a:r>
              <a:rPr lang="en-US" sz="3100" b="1" dirty="0" smtClean="0">
                <a:solidFill>
                  <a:srgbClr val="0070C0"/>
                </a:solidFill>
              </a:rPr>
              <a:t> </a:t>
            </a:r>
            <a:r>
              <a:rPr lang="ar-SA" sz="3100" b="1" dirty="0">
                <a:solidFill>
                  <a:srgbClr val="0070C0"/>
                </a:solidFill>
              </a:rPr>
              <a:t>الاختيارات المرنة</a:t>
            </a:r>
            <a:r>
              <a:rPr lang="en-US" sz="3100" b="1" dirty="0">
                <a:solidFill>
                  <a:srgbClr val="0070C0"/>
                </a:solidFill>
              </a:rPr>
              <a:t>:</a:t>
            </a:r>
            <a:r>
              <a:rPr lang="en-US" sz="2200" b="1" dirty="0">
                <a:solidFill>
                  <a:schemeClr val="bg1"/>
                </a:solidFill>
              </a:rPr>
              <a:t/>
            </a:r>
            <a:br>
              <a:rPr lang="en-US" sz="2200" b="1" dirty="0">
                <a:solidFill>
                  <a:schemeClr val="bg1"/>
                </a:solidFill>
              </a:rPr>
            </a:br>
            <a:r>
              <a:rPr lang="ar-SA" sz="2200" b="1" dirty="0">
                <a:solidFill>
                  <a:schemeClr val="bg1"/>
                </a:solidFill>
              </a:rPr>
              <a:t>التعليم المدمج يمكن الطلاب من الحصول على المعلومات والإجابة عن التساؤلات بغض النظر عن المكان والزمان أو التعلم السابق لدى المتعلم ,وعلى ذلك لابد من أن يتضمن التعليم المدمج اختيارات كثيرة ومرنه في ذات الوقت تمكن كافة المستفيدين من أن يجدوا ضالتهم</a:t>
            </a:r>
            <a:r>
              <a:rPr lang="en-US" sz="2200" b="1" dirty="0">
                <a:solidFill>
                  <a:schemeClr val="bg1"/>
                </a:solidFill>
              </a:rPr>
              <a:t> .</a:t>
            </a:r>
            <a:br>
              <a:rPr lang="en-US" sz="2200" b="1" dirty="0">
                <a:solidFill>
                  <a:schemeClr val="bg1"/>
                </a:solidFill>
              </a:rPr>
            </a:br>
            <a:r>
              <a:rPr lang="ar-IQ" sz="3100" b="1" dirty="0" smtClean="0">
                <a:solidFill>
                  <a:srgbClr val="0070C0"/>
                </a:solidFill>
              </a:rPr>
              <a:t>5-</a:t>
            </a:r>
            <a:r>
              <a:rPr lang="en-US" sz="3100" b="1" dirty="0" smtClean="0">
                <a:solidFill>
                  <a:srgbClr val="0070C0"/>
                </a:solidFill>
              </a:rPr>
              <a:t> </a:t>
            </a:r>
            <a:r>
              <a:rPr lang="ar-SA" sz="3100" b="1" dirty="0">
                <a:solidFill>
                  <a:srgbClr val="0070C0"/>
                </a:solidFill>
              </a:rPr>
              <a:t>اتصل ثم اتصل ثم اتصل</a:t>
            </a:r>
            <a:r>
              <a:rPr lang="en-US" sz="3100" b="1" dirty="0">
                <a:solidFill>
                  <a:srgbClr val="0070C0"/>
                </a:solidFill>
              </a:rPr>
              <a:t> :</a:t>
            </a:r>
            <a:r>
              <a:rPr lang="en-US" sz="2200" b="1" dirty="0">
                <a:solidFill>
                  <a:schemeClr val="bg1"/>
                </a:solidFill>
              </a:rPr>
              <a:t/>
            </a:r>
            <a:br>
              <a:rPr lang="en-US" sz="2200" b="1" dirty="0">
                <a:solidFill>
                  <a:schemeClr val="bg1"/>
                </a:solidFill>
              </a:rPr>
            </a:br>
            <a:r>
              <a:rPr lang="ar-SA" sz="2200" b="1" dirty="0">
                <a:solidFill>
                  <a:schemeClr val="bg1"/>
                </a:solidFill>
              </a:rPr>
              <a:t>لابد أن يكون هناك وضوح بين الاختيارات المتاحة عبر الخط للموضوع الواحد, وأن يكون هناك طريقة اتصال سريعة ومتاحة طول الوقت بين المتعلمين والمعلمين للإرشاد والتوجيه في كل الظروف, ولابد من أن يشجع الاتصال الشبكي بين الطلاب بعضهم البعض لتبادل الخبرات وحل المشكلات والمشاركة في البرمجيات</a:t>
            </a:r>
            <a:r>
              <a:rPr lang="en-US" sz="2200" b="1" dirty="0">
                <a:solidFill>
                  <a:schemeClr val="bg1"/>
                </a:solidFill>
              </a:rPr>
              <a:t>.</a:t>
            </a:r>
            <a:br>
              <a:rPr lang="en-US" sz="2200" b="1" dirty="0">
                <a:solidFill>
                  <a:schemeClr val="bg1"/>
                </a:solidFill>
              </a:rPr>
            </a:br>
            <a:r>
              <a:rPr lang="en-US" sz="4000" b="1" dirty="0">
                <a:solidFill>
                  <a:schemeClr val="bg1"/>
                </a:solidFill>
              </a:rPr>
              <a:t/>
            </a:r>
            <a:br>
              <a:rPr lang="en-US" sz="4000" b="1" dirty="0">
                <a:solidFill>
                  <a:schemeClr val="bg1"/>
                </a:solidFill>
              </a:rPr>
            </a:br>
            <a:endParaRPr lang="en-US" sz="4000" dirty="0">
              <a:solidFill>
                <a:schemeClr val="bg1"/>
              </a:solidFill>
            </a:endParaRPr>
          </a:p>
        </p:txBody>
      </p:sp>
      <p:sp>
        <p:nvSpPr>
          <p:cNvPr id="7" name="عنوان 1"/>
          <p:cNvSpPr txBox="1">
            <a:spLocks/>
          </p:cNvSpPr>
          <p:nvPr/>
        </p:nvSpPr>
        <p:spPr>
          <a:xfrm>
            <a:off x="838200" y="116633"/>
            <a:ext cx="7772400" cy="1224136"/>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IQ" b="1" u="sng" dirty="0" smtClean="0">
                <a:solidFill>
                  <a:srgbClr val="FF0000"/>
                </a:solidFill>
              </a:rPr>
              <a:t>منظومة التعليم المدمج</a:t>
            </a:r>
            <a:endParaRPr lang="en-US" u="sng" dirty="0">
              <a:solidFill>
                <a:srgbClr val="FF0000"/>
              </a:solidFill>
            </a:endParaRPr>
          </a:p>
        </p:txBody>
      </p:sp>
    </p:spTree>
    <p:extLst>
      <p:ext uri="{BB962C8B-B14F-4D97-AF65-F5344CB8AC3E}">
        <p14:creationId xmlns:p14="http://schemas.microsoft.com/office/powerpoint/2010/main" val="32223077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خلفيات بوربوينت ناعمة يجب تحميلها على جهازك | Ra2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57"/>
            <a:ext cx="9144000" cy="6980319"/>
          </a:xfrm>
          <a:prstGeom prst="rect">
            <a:avLst/>
          </a:prstGeom>
          <a:noFill/>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ctrTitle"/>
          </p:nvPr>
        </p:nvSpPr>
        <p:spPr>
          <a:xfrm>
            <a:off x="838200" y="1217658"/>
            <a:ext cx="7772400" cy="4392487"/>
          </a:xfrm>
        </p:spPr>
        <p:txBody>
          <a:bodyPr>
            <a:normAutofit fontScale="90000"/>
          </a:bodyPr>
          <a:lstStyle/>
          <a:p>
            <a:pPr algn="r"/>
            <a:r>
              <a:rPr lang="en-US" sz="2400" dirty="0">
                <a:solidFill>
                  <a:schemeClr val="bg1"/>
                </a:solidFill>
              </a:rPr>
              <a:t> </a:t>
            </a:r>
            <a:r>
              <a:rPr lang="ar-SA" sz="2200" b="1" dirty="0" smtClean="0">
                <a:solidFill>
                  <a:schemeClr val="bg1"/>
                </a:solidFill>
              </a:rPr>
              <a:t>هي </a:t>
            </a:r>
            <a:r>
              <a:rPr lang="ar-SA" sz="2200" b="1" dirty="0">
                <a:solidFill>
                  <a:schemeClr val="bg1"/>
                </a:solidFill>
              </a:rPr>
              <a:t>مجموعة من التقنيات والاساليب لعرض الحقائق والمفاهيم والافكار والاجراءات والمبادئ ,ويمكن تصميم عرض </a:t>
            </a:r>
            <a:r>
              <a:rPr lang="ar-SA" sz="2200" b="1" dirty="0" err="1">
                <a:solidFill>
                  <a:schemeClr val="bg1"/>
                </a:solidFill>
              </a:rPr>
              <a:t>تقديمى</a:t>
            </a:r>
            <a:r>
              <a:rPr lang="ar-SA" sz="2200" b="1" dirty="0">
                <a:solidFill>
                  <a:schemeClr val="bg1"/>
                </a:solidFill>
              </a:rPr>
              <a:t> باستخدام عرض الكترونى واحد فقط أو متعدد </a:t>
            </a:r>
            <a:r>
              <a:rPr lang="ar-SA" sz="2200" b="1" dirty="0" smtClean="0">
                <a:solidFill>
                  <a:schemeClr val="bg1"/>
                </a:solidFill>
              </a:rPr>
              <a:t>مثل</a:t>
            </a:r>
            <a:r>
              <a:rPr lang="en-US" sz="2200" b="1" dirty="0">
                <a:solidFill>
                  <a:schemeClr val="bg1"/>
                </a:solidFill>
              </a:rPr>
              <a:t/>
            </a:r>
            <a:br>
              <a:rPr lang="en-US" sz="2200" b="1" dirty="0">
                <a:solidFill>
                  <a:schemeClr val="bg1"/>
                </a:solidFill>
              </a:rPr>
            </a:br>
            <a:r>
              <a:rPr lang="ar-SA" sz="2200" b="1" dirty="0">
                <a:solidFill>
                  <a:schemeClr val="bg1"/>
                </a:solidFill>
              </a:rPr>
              <a:t>النص, الرسومات البيانية, الصور, المقاطع الصوتية, مقاطع الفيديو, الرسوم المتحركة, مؤتمرات الفيديو </a:t>
            </a:r>
            <a:r>
              <a:rPr lang="ar-SA" sz="2200" b="1" dirty="0" smtClean="0">
                <a:solidFill>
                  <a:schemeClr val="bg1"/>
                </a:solidFill>
              </a:rPr>
              <a:t>الالكترونية</a:t>
            </a:r>
            <a:r>
              <a:rPr lang="ar-IQ" sz="2000" b="1" dirty="0" smtClean="0">
                <a:solidFill>
                  <a:schemeClr val="bg1"/>
                </a:solidFill>
              </a:rPr>
              <a:t>.</a:t>
            </a:r>
            <a:r>
              <a:rPr lang="en-US" sz="2000" b="1" dirty="0">
                <a:solidFill>
                  <a:schemeClr val="bg1"/>
                </a:solidFill>
              </a:rPr>
              <a:t/>
            </a:r>
            <a:br>
              <a:rPr lang="en-US" sz="2000" b="1" dirty="0">
                <a:solidFill>
                  <a:schemeClr val="bg1"/>
                </a:solidFill>
              </a:rPr>
            </a:br>
            <a:r>
              <a:rPr lang="en-US" sz="2400" dirty="0">
                <a:solidFill>
                  <a:schemeClr val="bg1"/>
                </a:solidFill>
              </a:rPr>
              <a:t/>
            </a:r>
            <a:br>
              <a:rPr lang="en-US" sz="2400" dirty="0">
                <a:solidFill>
                  <a:schemeClr val="bg1"/>
                </a:solidFill>
              </a:rPr>
            </a:br>
            <a:r>
              <a:rPr lang="ar-SA" sz="2400" b="1" u="sng" dirty="0">
                <a:solidFill>
                  <a:srgbClr val="00B0F0"/>
                </a:solidFill>
              </a:rPr>
              <a:t>مميزات التدريب </a:t>
            </a:r>
            <a:r>
              <a:rPr lang="ar-SA" sz="2400" b="1" u="sng" dirty="0" smtClean="0">
                <a:solidFill>
                  <a:srgbClr val="00B0F0"/>
                </a:solidFill>
              </a:rPr>
              <a:t>والممارسة</a:t>
            </a:r>
            <a:r>
              <a:rPr lang="en-US" sz="2400" dirty="0"/>
              <a:t/>
            </a:r>
            <a:br>
              <a:rPr lang="en-US" sz="2400" dirty="0"/>
            </a:br>
            <a:r>
              <a:rPr lang="ar-IQ" sz="2400" b="1" dirty="0" smtClean="0">
                <a:solidFill>
                  <a:schemeClr val="bg1"/>
                </a:solidFill>
              </a:rPr>
              <a:t>1- </a:t>
            </a:r>
            <a:r>
              <a:rPr lang="ar-SA" sz="2400" b="1" dirty="0" smtClean="0">
                <a:solidFill>
                  <a:schemeClr val="bg1"/>
                </a:solidFill>
              </a:rPr>
              <a:t>تعطى </a:t>
            </a:r>
            <a:r>
              <a:rPr lang="ar-SA" sz="2400" b="1" dirty="0">
                <a:solidFill>
                  <a:schemeClr val="bg1"/>
                </a:solidFill>
              </a:rPr>
              <a:t>الطلاب الفرصة للعمل والتعلم بمفردهم </a:t>
            </a:r>
            <a:r>
              <a:rPr lang="ar-SA" sz="2400" b="1" dirty="0" err="1">
                <a:solidFill>
                  <a:schemeClr val="bg1"/>
                </a:solidFill>
              </a:rPr>
              <a:t>فى</a:t>
            </a:r>
            <a:r>
              <a:rPr lang="ar-SA" sz="2400" b="1" dirty="0">
                <a:solidFill>
                  <a:schemeClr val="bg1"/>
                </a:solidFill>
              </a:rPr>
              <a:t> الاوقات </a:t>
            </a:r>
            <a:r>
              <a:rPr lang="ar-SA" sz="2400" b="1" dirty="0" err="1">
                <a:solidFill>
                  <a:schemeClr val="bg1"/>
                </a:solidFill>
              </a:rPr>
              <a:t>التى</a:t>
            </a:r>
            <a:r>
              <a:rPr lang="ar-SA" sz="2400" b="1" dirty="0">
                <a:solidFill>
                  <a:schemeClr val="bg1"/>
                </a:solidFill>
              </a:rPr>
              <a:t> </a:t>
            </a:r>
            <a:r>
              <a:rPr lang="ar-SA" sz="2400" b="1" dirty="0" smtClean="0">
                <a:solidFill>
                  <a:schemeClr val="bg1"/>
                </a:solidFill>
              </a:rPr>
              <a:t>تناسبهم</a:t>
            </a:r>
            <a:r>
              <a:rPr lang="ar-IQ" sz="2400" b="1" dirty="0" smtClean="0">
                <a:solidFill>
                  <a:schemeClr val="bg1"/>
                </a:solidFill>
              </a:rPr>
              <a:t>.</a:t>
            </a:r>
            <a:r>
              <a:rPr lang="en-US" sz="2400" dirty="0">
                <a:solidFill>
                  <a:schemeClr val="bg1"/>
                </a:solidFill>
              </a:rPr>
              <a:t/>
            </a:r>
            <a:br>
              <a:rPr lang="en-US" sz="2400" dirty="0">
                <a:solidFill>
                  <a:schemeClr val="bg1"/>
                </a:solidFill>
              </a:rPr>
            </a:br>
            <a:r>
              <a:rPr lang="ar-IQ" sz="2400" b="1" dirty="0" smtClean="0">
                <a:solidFill>
                  <a:schemeClr val="bg1"/>
                </a:solidFill>
              </a:rPr>
              <a:t>2- </a:t>
            </a:r>
            <a:r>
              <a:rPr lang="ar-SA" sz="2400" b="1" dirty="0" smtClean="0">
                <a:solidFill>
                  <a:schemeClr val="bg1"/>
                </a:solidFill>
              </a:rPr>
              <a:t>تعمل </a:t>
            </a:r>
            <a:r>
              <a:rPr lang="ar-SA" sz="2400" b="1" dirty="0">
                <a:solidFill>
                  <a:schemeClr val="bg1"/>
                </a:solidFill>
              </a:rPr>
              <a:t>على اعادة المعلومات والمعارف للطلاب اكثر من مرة بدون ملل أو كلل</a:t>
            </a:r>
            <a:r>
              <a:rPr lang="en-US" sz="2400" b="1" dirty="0">
                <a:solidFill>
                  <a:schemeClr val="bg1"/>
                </a:solidFill>
              </a:rPr>
              <a:t>.</a:t>
            </a:r>
            <a:r>
              <a:rPr lang="en-US" sz="2400" dirty="0">
                <a:solidFill>
                  <a:schemeClr val="bg1"/>
                </a:solidFill>
              </a:rPr>
              <a:t/>
            </a:r>
            <a:br>
              <a:rPr lang="en-US" sz="2400" dirty="0">
                <a:solidFill>
                  <a:schemeClr val="bg1"/>
                </a:solidFill>
              </a:rPr>
            </a:br>
            <a:r>
              <a:rPr lang="ar-IQ" sz="2400" b="1" dirty="0" smtClean="0">
                <a:solidFill>
                  <a:schemeClr val="bg1"/>
                </a:solidFill>
              </a:rPr>
              <a:t>3- </a:t>
            </a:r>
            <a:r>
              <a:rPr lang="ar-SA" sz="2400" b="1" dirty="0" smtClean="0">
                <a:solidFill>
                  <a:schemeClr val="bg1"/>
                </a:solidFill>
              </a:rPr>
              <a:t>تعوض </a:t>
            </a:r>
            <a:r>
              <a:rPr lang="ar-SA" sz="2400" b="1" dirty="0">
                <a:solidFill>
                  <a:schemeClr val="bg1"/>
                </a:solidFill>
              </a:rPr>
              <a:t>الطلاب عن الدروس </a:t>
            </a:r>
            <a:r>
              <a:rPr lang="ar-SA" sz="2400" b="1" dirty="0" err="1">
                <a:solidFill>
                  <a:schemeClr val="bg1"/>
                </a:solidFill>
              </a:rPr>
              <a:t>التى</a:t>
            </a:r>
            <a:r>
              <a:rPr lang="ar-SA" sz="2400" b="1" dirty="0">
                <a:solidFill>
                  <a:schemeClr val="bg1"/>
                </a:solidFill>
              </a:rPr>
              <a:t> فاتت عليهم لسبب من </a:t>
            </a:r>
            <a:r>
              <a:rPr lang="ar-SA" sz="2400" b="1" dirty="0" err="1" smtClean="0">
                <a:solidFill>
                  <a:schemeClr val="bg1"/>
                </a:solidFill>
              </a:rPr>
              <a:t>الاسبا</a:t>
            </a:r>
            <a:r>
              <a:rPr lang="ar-IQ" sz="2400" b="1" dirty="0" smtClean="0">
                <a:solidFill>
                  <a:schemeClr val="bg1"/>
                </a:solidFill>
              </a:rPr>
              <a:t>ب.</a:t>
            </a:r>
            <a:r>
              <a:rPr lang="en-US" sz="2400" dirty="0">
                <a:solidFill>
                  <a:schemeClr val="bg1"/>
                </a:solidFill>
              </a:rPr>
              <a:t/>
            </a:r>
            <a:br>
              <a:rPr lang="en-US" sz="2400" dirty="0">
                <a:solidFill>
                  <a:schemeClr val="bg1"/>
                </a:solidFill>
              </a:rPr>
            </a:br>
            <a:r>
              <a:rPr lang="en-US" sz="2200" b="1" dirty="0">
                <a:solidFill>
                  <a:schemeClr val="bg1"/>
                </a:solidFill>
              </a:rPr>
              <a:t/>
            </a:r>
            <a:br>
              <a:rPr lang="en-US" sz="2200" b="1" dirty="0">
                <a:solidFill>
                  <a:schemeClr val="bg1"/>
                </a:solidFill>
              </a:rPr>
            </a:br>
            <a:endParaRPr lang="en-US" sz="4000" dirty="0">
              <a:solidFill>
                <a:schemeClr val="bg1"/>
              </a:solidFill>
            </a:endParaRPr>
          </a:p>
        </p:txBody>
      </p:sp>
      <p:sp>
        <p:nvSpPr>
          <p:cNvPr id="7" name="عنوان 1"/>
          <p:cNvSpPr txBox="1">
            <a:spLocks/>
          </p:cNvSpPr>
          <p:nvPr/>
        </p:nvSpPr>
        <p:spPr>
          <a:xfrm>
            <a:off x="838200" y="116633"/>
            <a:ext cx="7772400" cy="1224136"/>
          </a:xfrm>
          <a:prstGeom prst="rect">
            <a:avLst/>
          </a:prstGeom>
        </p:spPr>
        <p:txBody>
          <a:bodyPr vert="horz" lIns="91440" tIns="45720" rIns="91440" bIns="45720" rtlCol="1" anchor="ctr">
            <a:normAutofit fontScale="92500" lnSpcReduction="10000"/>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IQ" b="1" dirty="0" smtClean="0">
                <a:solidFill>
                  <a:srgbClr val="00B0F0"/>
                </a:solidFill>
              </a:rPr>
              <a:t>خامسا</a:t>
            </a:r>
            <a:r>
              <a:rPr lang="en-US" b="1" dirty="0">
                <a:solidFill>
                  <a:srgbClr val="00B0F0"/>
                </a:solidFill>
              </a:rPr>
              <a:t> ” </a:t>
            </a:r>
            <a:r>
              <a:rPr lang="ar-IQ" b="1" u="sng" dirty="0" smtClean="0">
                <a:solidFill>
                  <a:srgbClr val="FF0000"/>
                </a:solidFill>
              </a:rPr>
              <a:t>:-استراتيجية العرض </a:t>
            </a:r>
            <a:r>
              <a:rPr lang="ar-IQ" b="1" u="sng" dirty="0" err="1" smtClean="0">
                <a:solidFill>
                  <a:srgbClr val="FF0000"/>
                </a:solidFill>
              </a:rPr>
              <a:t>التقديمي</a:t>
            </a:r>
            <a:r>
              <a:rPr lang="ar-IQ" b="1" u="sng" dirty="0" smtClean="0">
                <a:solidFill>
                  <a:srgbClr val="FF0000"/>
                </a:solidFill>
              </a:rPr>
              <a:t> الالكتروني</a:t>
            </a:r>
            <a:endParaRPr lang="en-US" u="sng" dirty="0">
              <a:solidFill>
                <a:srgbClr val="FF0000"/>
              </a:solidFill>
            </a:endParaRPr>
          </a:p>
        </p:txBody>
      </p:sp>
    </p:spTree>
    <p:extLst>
      <p:ext uri="{BB962C8B-B14F-4D97-AF65-F5344CB8AC3E}">
        <p14:creationId xmlns:p14="http://schemas.microsoft.com/office/powerpoint/2010/main" val="32223077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خلفيات بوربوينت ناعمة يجب تحميلها على جهازك | Ra2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57"/>
            <a:ext cx="9144000" cy="6980319"/>
          </a:xfrm>
          <a:prstGeom prst="rect">
            <a:avLst/>
          </a:prstGeom>
          <a:noFill/>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ctrTitle"/>
          </p:nvPr>
        </p:nvSpPr>
        <p:spPr>
          <a:xfrm>
            <a:off x="838200" y="1340769"/>
            <a:ext cx="8126288" cy="5091661"/>
          </a:xfrm>
        </p:spPr>
        <p:txBody>
          <a:bodyPr>
            <a:normAutofit fontScale="90000"/>
          </a:bodyPr>
          <a:lstStyle/>
          <a:p>
            <a:pPr algn="r"/>
            <a:r>
              <a:rPr lang="en-US" sz="2700" dirty="0">
                <a:solidFill>
                  <a:schemeClr val="bg1"/>
                </a:solidFill>
              </a:rPr>
              <a:t/>
            </a:r>
            <a:br>
              <a:rPr lang="en-US" sz="2700" dirty="0">
                <a:solidFill>
                  <a:schemeClr val="bg1"/>
                </a:solidFill>
              </a:rPr>
            </a:br>
            <a:r>
              <a:rPr lang="en-US" sz="2700" dirty="0">
                <a:solidFill>
                  <a:schemeClr val="bg1"/>
                </a:solidFill>
              </a:rPr>
              <a:t> </a:t>
            </a:r>
            <a:r>
              <a:rPr lang="en-US" sz="2700" dirty="0" smtClean="0">
                <a:solidFill>
                  <a:schemeClr val="bg1"/>
                </a:solidFill>
              </a:rPr>
              <a:t/>
            </a:r>
            <a:br>
              <a:rPr lang="en-US" sz="2700" dirty="0" smtClean="0">
                <a:solidFill>
                  <a:schemeClr val="bg1"/>
                </a:solidFill>
              </a:rPr>
            </a:br>
            <a:r>
              <a:rPr lang="ar-SA" sz="2700" b="1" dirty="0" err="1" smtClean="0">
                <a:solidFill>
                  <a:schemeClr val="bg1"/>
                </a:solidFill>
              </a:rPr>
              <a:t>هى</a:t>
            </a:r>
            <a:r>
              <a:rPr lang="ar-SA" sz="2700" b="1" dirty="0" smtClean="0">
                <a:solidFill>
                  <a:schemeClr val="bg1"/>
                </a:solidFill>
              </a:rPr>
              <a:t> </a:t>
            </a:r>
            <a:r>
              <a:rPr lang="ar-SA" sz="2700" b="1" dirty="0">
                <a:solidFill>
                  <a:schemeClr val="bg1"/>
                </a:solidFill>
              </a:rPr>
              <a:t>تلك الخبرات </a:t>
            </a:r>
            <a:r>
              <a:rPr lang="ar-SA" sz="2700" b="1" dirty="0" err="1">
                <a:solidFill>
                  <a:schemeClr val="bg1"/>
                </a:solidFill>
              </a:rPr>
              <a:t>التى</a:t>
            </a:r>
            <a:r>
              <a:rPr lang="ar-SA" sz="2700" b="1" dirty="0">
                <a:solidFill>
                  <a:schemeClr val="bg1"/>
                </a:solidFill>
              </a:rPr>
              <a:t> تعرض امام الطلاب على شاشة الحاسوب بهدف توضيح فكرة ما أو قانون ما </a:t>
            </a:r>
            <a:r>
              <a:rPr lang="ar-SA" sz="2700" b="1" dirty="0" err="1">
                <a:solidFill>
                  <a:schemeClr val="bg1"/>
                </a:solidFill>
              </a:rPr>
              <a:t>أوظاهرة</a:t>
            </a:r>
            <a:r>
              <a:rPr lang="ar-SA" sz="2700" b="1" dirty="0">
                <a:solidFill>
                  <a:schemeClr val="bg1"/>
                </a:solidFill>
              </a:rPr>
              <a:t> علمية ما أو كيفية عمل جهاز </a:t>
            </a:r>
            <a:r>
              <a:rPr lang="ar-SA" sz="2700" b="1" dirty="0" err="1">
                <a:solidFill>
                  <a:schemeClr val="bg1"/>
                </a:solidFill>
              </a:rPr>
              <a:t>علمى</a:t>
            </a:r>
            <a:r>
              <a:rPr lang="ar-SA" sz="2700" b="1" dirty="0">
                <a:solidFill>
                  <a:schemeClr val="bg1"/>
                </a:solidFill>
              </a:rPr>
              <a:t> ما</a:t>
            </a:r>
            <a:r>
              <a:rPr lang="en-US" sz="2700" b="1" dirty="0">
                <a:solidFill>
                  <a:schemeClr val="bg1"/>
                </a:solidFill>
              </a:rPr>
              <a:t>.</a:t>
            </a:r>
            <a:r>
              <a:rPr lang="en-US" sz="2700" dirty="0">
                <a:solidFill>
                  <a:schemeClr val="bg1"/>
                </a:solidFill>
              </a:rPr>
              <a:t/>
            </a:r>
            <a:br>
              <a:rPr lang="en-US" sz="2700" dirty="0">
                <a:solidFill>
                  <a:schemeClr val="bg1"/>
                </a:solidFill>
              </a:rPr>
            </a:br>
            <a:r>
              <a:rPr lang="ar-SA" sz="2700" b="1" dirty="0">
                <a:solidFill>
                  <a:schemeClr val="bg1"/>
                </a:solidFill>
              </a:rPr>
              <a:t>ويمكن استخدام هذه الطريقة </a:t>
            </a:r>
            <a:r>
              <a:rPr lang="ar-SA" sz="2700" b="1" dirty="0" err="1">
                <a:solidFill>
                  <a:schemeClr val="bg1"/>
                </a:solidFill>
              </a:rPr>
              <a:t>فى</a:t>
            </a:r>
            <a:r>
              <a:rPr lang="ar-SA" sz="2700" b="1" dirty="0">
                <a:solidFill>
                  <a:schemeClr val="bg1"/>
                </a:solidFill>
              </a:rPr>
              <a:t> حالة التجارب العلمية عند عدم توافر الوسائل والاجهزة والمواد والادوات الكافية للطلاب ,وفى حالة خطورة التجربة أو تعقيد الاجهزة المستخدمة وعند الحاجة لتوفير </a:t>
            </a:r>
            <a:r>
              <a:rPr lang="ar-SA" sz="2700" b="1" dirty="0" smtClean="0">
                <a:solidFill>
                  <a:schemeClr val="bg1"/>
                </a:solidFill>
              </a:rPr>
              <a:t>الوقت</a:t>
            </a:r>
            <a:r>
              <a:rPr lang="ar-IQ" sz="2700" b="1" dirty="0" smtClean="0">
                <a:solidFill>
                  <a:schemeClr val="bg1"/>
                </a:solidFill>
              </a:rPr>
              <a:t>.</a:t>
            </a:r>
            <a:r>
              <a:rPr lang="en-US" sz="2700" b="1" dirty="0" smtClean="0">
                <a:solidFill>
                  <a:schemeClr val="bg1"/>
                </a:solidFill>
              </a:rPr>
              <a:t/>
            </a:r>
            <a:br>
              <a:rPr lang="en-US" sz="2700" b="1" dirty="0" smtClean="0">
                <a:solidFill>
                  <a:schemeClr val="bg1"/>
                </a:solidFill>
              </a:rPr>
            </a:br>
            <a:r>
              <a:rPr lang="en-US" sz="2700" dirty="0">
                <a:solidFill>
                  <a:schemeClr val="bg1"/>
                </a:solidFill>
              </a:rPr>
              <a:t/>
            </a:r>
            <a:br>
              <a:rPr lang="en-US" sz="2700" dirty="0">
                <a:solidFill>
                  <a:schemeClr val="bg1"/>
                </a:solidFill>
              </a:rPr>
            </a:br>
            <a:r>
              <a:rPr lang="ar-SA" sz="2700" b="1" dirty="0">
                <a:solidFill>
                  <a:srgbClr val="00B0F0"/>
                </a:solidFill>
              </a:rPr>
              <a:t>مميزات العروض العملية الالكترونية</a:t>
            </a:r>
            <a:r>
              <a:rPr lang="en-US" sz="2700" b="1" dirty="0"/>
              <a:t>:</a:t>
            </a:r>
            <a:r>
              <a:rPr lang="en-US" sz="2700" dirty="0"/>
              <a:t/>
            </a:r>
            <a:br>
              <a:rPr lang="en-US" sz="2700" dirty="0"/>
            </a:br>
            <a:r>
              <a:rPr lang="ar-IQ" sz="2700" b="1" dirty="0" smtClean="0">
                <a:solidFill>
                  <a:schemeClr val="bg1"/>
                </a:solidFill>
              </a:rPr>
              <a:t>1-</a:t>
            </a:r>
            <a:r>
              <a:rPr lang="en-US" sz="2700" dirty="0">
                <a:solidFill>
                  <a:schemeClr val="bg1"/>
                </a:solidFill>
              </a:rPr>
              <a:t>    </a:t>
            </a:r>
            <a:r>
              <a:rPr lang="ar-SA" sz="2700" b="1" dirty="0">
                <a:solidFill>
                  <a:schemeClr val="bg1"/>
                </a:solidFill>
              </a:rPr>
              <a:t>توفير كثير من الوقت والجهد الذى يبذل </a:t>
            </a:r>
            <a:r>
              <a:rPr lang="ar-SA" sz="2700" b="1" dirty="0" err="1">
                <a:solidFill>
                  <a:schemeClr val="bg1"/>
                </a:solidFill>
              </a:rPr>
              <a:t>فى</a:t>
            </a:r>
            <a:r>
              <a:rPr lang="ar-SA" sz="2700" b="1" dirty="0">
                <a:solidFill>
                  <a:schemeClr val="bg1"/>
                </a:solidFill>
              </a:rPr>
              <a:t> تدريس العلوم مقارنة بطرق التدريس الاخرى</a:t>
            </a:r>
            <a:r>
              <a:rPr lang="en-US" sz="2700" b="1" dirty="0">
                <a:solidFill>
                  <a:schemeClr val="bg1"/>
                </a:solidFill>
              </a:rPr>
              <a:t>.</a:t>
            </a:r>
            <a:r>
              <a:rPr lang="en-US" sz="2700" dirty="0">
                <a:solidFill>
                  <a:schemeClr val="bg1"/>
                </a:solidFill>
              </a:rPr>
              <a:t/>
            </a:r>
            <a:br>
              <a:rPr lang="en-US" sz="2700" dirty="0">
                <a:solidFill>
                  <a:schemeClr val="bg1"/>
                </a:solidFill>
              </a:rPr>
            </a:br>
            <a:r>
              <a:rPr lang="ar-IQ" sz="2700" b="1" dirty="0" smtClean="0">
                <a:solidFill>
                  <a:schemeClr val="bg1"/>
                </a:solidFill>
              </a:rPr>
              <a:t>2-</a:t>
            </a:r>
            <a:r>
              <a:rPr lang="en-US" sz="2700" dirty="0">
                <a:solidFill>
                  <a:schemeClr val="bg1"/>
                </a:solidFill>
              </a:rPr>
              <a:t>    </a:t>
            </a:r>
            <a:r>
              <a:rPr lang="ar-SA" sz="2700" b="1" dirty="0">
                <a:solidFill>
                  <a:schemeClr val="bg1"/>
                </a:solidFill>
              </a:rPr>
              <a:t>تلافى تعرض الطلاب لبعض الاخطار والاضرار مما لو قاموا بالتجارب والتدريبات العملية </a:t>
            </a:r>
            <a:r>
              <a:rPr lang="ar-SA" sz="2700" b="1" dirty="0" err="1">
                <a:solidFill>
                  <a:schemeClr val="bg1"/>
                </a:solidFill>
              </a:rPr>
              <a:t>فى</a:t>
            </a:r>
            <a:r>
              <a:rPr lang="ar-SA" sz="2700" b="1" dirty="0">
                <a:solidFill>
                  <a:schemeClr val="bg1"/>
                </a:solidFill>
              </a:rPr>
              <a:t> المختبر بأنفسهم</a:t>
            </a:r>
            <a:r>
              <a:rPr lang="en-US" sz="2700" b="1" dirty="0">
                <a:solidFill>
                  <a:schemeClr val="bg1"/>
                </a:solidFill>
              </a:rPr>
              <a:t>.</a:t>
            </a:r>
            <a:r>
              <a:rPr lang="en-US" sz="2700" dirty="0">
                <a:solidFill>
                  <a:schemeClr val="bg1"/>
                </a:solidFill>
              </a:rPr>
              <a:t/>
            </a:r>
            <a:br>
              <a:rPr lang="en-US" sz="2700" dirty="0">
                <a:solidFill>
                  <a:schemeClr val="bg1"/>
                </a:solidFill>
              </a:rPr>
            </a:br>
            <a:r>
              <a:rPr lang="ar-IQ" sz="2700" b="1" dirty="0" smtClean="0">
                <a:solidFill>
                  <a:schemeClr val="bg1"/>
                </a:solidFill>
              </a:rPr>
              <a:t>3-</a:t>
            </a:r>
            <a:r>
              <a:rPr lang="en-US" sz="2700" dirty="0">
                <a:solidFill>
                  <a:schemeClr val="bg1"/>
                </a:solidFill>
              </a:rPr>
              <a:t>    </a:t>
            </a:r>
            <a:r>
              <a:rPr lang="ar-SA" sz="2700" b="1" dirty="0">
                <a:solidFill>
                  <a:schemeClr val="bg1"/>
                </a:solidFill>
              </a:rPr>
              <a:t>مواجهة مشكلة ازدحام </a:t>
            </a:r>
            <a:r>
              <a:rPr lang="ar-SA" sz="2700" b="1" dirty="0" smtClean="0">
                <a:solidFill>
                  <a:schemeClr val="bg1"/>
                </a:solidFill>
              </a:rPr>
              <a:t>الصفوف</a:t>
            </a:r>
            <a:r>
              <a:rPr lang="ar-IQ" sz="2700" b="1" dirty="0" smtClean="0">
                <a:solidFill>
                  <a:schemeClr val="bg1"/>
                </a:solidFill>
              </a:rPr>
              <a:t> والمختبرات</a:t>
            </a:r>
            <a:r>
              <a:rPr lang="ar-SA" sz="2700" b="1" dirty="0" smtClean="0">
                <a:solidFill>
                  <a:schemeClr val="bg1"/>
                </a:solidFill>
              </a:rPr>
              <a:t> </a:t>
            </a:r>
            <a:r>
              <a:rPr lang="ar-SA" sz="2700" b="1" dirty="0">
                <a:solidFill>
                  <a:schemeClr val="bg1"/>
                </a:solidFill>
              </a:rPr>
              <a:t>بالطلاب وقلة الوقت المتاح </a:t>
            </a:r>
            <a:r>
              <a:rPr lang="ar-IQ" sz="2700" b="1" dirty="0" smtClean="0">
                <a:solidFill>
                  <a:schemeClr val="bg1"/>
                </a:solidFill>
              </a:rPr>
              <a:t>للتدريسي</a:t>
            </a:r>
            <a:r>
              <a:rPr lang="en-US" sz="2700" b="1" dirty="0" smtClean="0">
                <a:solidFill>
                  <a:schemeClr val="bg1"/>
                </a:solidFill>
              </a:rPr>
              <a:t>.</a:t>
            </a:r>
            <a:r>
              <a:rPr lang="en-US" sz="4000" dirty="0">
                <a:solidFill>
                  <a:schemeClr val="bg1"/>
                </a:solidFill>
              </a:rPr>
              <a:t/>
            </a:r>
            <a:br>
              <a:rPr lang="en-US" sz="4000" dirty="0">
                <a:solidFill>
                  <a:schemeClr val="bg1"/>
                </a:solidFill>
              </a:rPr>
            </a:br>
            <a:endParaRPr lang="en-US" sz="4000" dirty="0">
              <a:solidFill>
                <a:schemeClr val="bg1"/>
              </a:solidFill>
            </a:endParaRPr>
          </a:p>
        </p:txBody>
      </p:sp>
      <p:sp>
        <p:nvSpPr>
          <p:cNvPr id="7" name="عنوان 1"/>
          <p:cNvSpPr txBox="1">
            <a:spLocks/>
          </p:cNvSpPr>
          <p:nvPr/>
        </p:nvSpPr>
        <p:spPr>
          <a:xfrm>
            <a:off x="838200" y="116633"/>
            <a:ext cx="7772400" cy="1224136"/>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IQ" sz="3600" b="1" dirty="0" smtClean="0">
                <a:solidFill>
                  <a:srgbClr val="00B0F0"/>
                </a:solidFill>
              </a:rPr>
              <a:t>سادسا</a:t>
            </a:r>
            <a:r>
              <a:rPr lang="en-US" sz="3600" b="1" dirty="0" smtClean="0">
                <a:solidFill>
                  <a:srgbClr val="00B0F0"/>
                </a:solidFill>
              </a:rPr>
              <a:t> </a:t>
            </a:r>
            <a:r>
              <a:rPr lang="en-US" sz="3600" b="1" dirty="0">
                <a:solidFill>
                  <a:srgbClr val="00B0F0"/>
                </a:solidFill>
              </a:rPr>
              <a:t>” </a:t>
            </a:r>
            <a:r>
              <a:rPr lang="ar-IQ" sz="3600" b="1" u="sng" dirty="0">
                <a:solidFill>
                  <a:srgbClr val="FF0000"/>
                </a:solidFill>
              </a:rPr>
              <a:t>:- استراتيجية </a:t>
            </a:r>
            <a:r>
              <a:rPr lang="ar-IQ" sz="3600" b="1" u="sng" dirty="0" smtClean="0">
                <a:solidFill>
                  <a:srgbClr val="FF0000"/>
                </a:solidFill>
              </a:rPr>
              <a:t>العروض العلمية الالكترونية</a:t>
            </a:r>
            <a:endParaRPr lang="en-US" sz="3600" u="sng" dirty="0">
              <a:solidFill>
                <a:srgbClr val="FF0000"/>
              </a:solidFill>
            </a:endParaRPr>
          </a:p>
        </p:txBody>
      </p:sp>
    </p:spTree>
    <p:extLst>
      <p:ext uri="{BB962C8B-B14F-4D97-AF65-F5344CB8AC3E}">
        <p14:creationId xmlns:p14="http://schemas.microsoft.com/office/powerpoint/2010/main" val="32537684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خلفيات بوربوينت ناعمة يجب تحميلها على جهازك | Ra2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57"/>
            <a:ext cx="9144000" cy="6980319"/>
          </a:xfrm>
          <a:prstGeom prst="rect">
            <a:avLst/>
          </a:prstGeom>
          <a:noFill/>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ctrTitle"/>
          </p:nvPr>
        </p:nvSpPr>
        <p:spPr>
          <a:xfrm>
            <a:off x="838200" y="2636912"/>
            <a:ext cx="8054280" cy="4392487"/>
          </a:xfrm>
        </p:spPr>
        <p:txBody>
          <a:bodyPr>
            <a:normAutofit fontScale="90000"/>
          </a:bodyPr>
          <a:lstStyle/>
          <a:p>
            <a:pPr algn="r"/>
            <a:r>
              <a:rPr lang="ar-IQ" sz="2400" dirty="0"/>
              <a:t> </a:t>
            </a:r>
            <a:r>
              <a:rPr lang="en-US" sz="2400" dirty="0"/>
              <a:t/>
            </a:r>
            <a:br>
              <a:rPr lang="en-US" sz="2400" dirty="0"/>
            </a:br>
            <a:r>
              <a:rPr lang="en-US" sz="2400" dirty="0"/>
              <a:t/>
            </a:r>
            <a:br>
              <a:rPr lang="en-US" sz="2400" dirty="0"/>
            </a:br>
            <a:r>
              <a:rPr lang="en-US" sz="2400" b="1" u="sng" dirty="0"/>
              <a:t/>
            </a:r>
            <a:br>
              <a:rPr lang="en-US" sz="2400" b="1" u="sng" dirty="0"/>
            </a:br>
            <a:r>
              <a:rPr lang="ar-SA" sz="2700" b="1" u="sng" dirty="0">
                <a:solidFill>
                  <a:srgbClr val="0070C0"/>
                </a:solidFill>
              </a:rPr>
              <a:t>تعريف </a:t>
            </a:r>
            <a:r>
              <a:rPr lang="ar-SA" sz="2700" b="1" u="sng" dirty="0" smtClean="0">
                <a:solidFill>
                  <a:srgbClr val="0070C0"/>
                </a:solidFill>
              </a:rPr>
              <a:t>المحاكاة</a:t>
            </a:r>
            <a:r>
              <a:rPr lang="en-US" sz="2400" dirty="0">
                <a:solidFill>
                  <a:schemeClr val="bg1"/>
                </a:solidFill>
              </a:rPr>
              <a:t/>
            </a:r>
            <a:br>
              <a:rPr lang="en-US" sz="2400" dirty="0">
                <a:solidFill>
                  <a:schemeClr val="bg1"/>
                </a:solidFill>
              </a:rPr>
            </a:br>
            <a:r>
              <a:rPr lang="en-US" sz="2400" dirty="0">
                <a:solidFill>
                  <a:schemeClr val="bg1"/>
                </a:solidFill>
              </a:rPr>
              <a:t> </a:t>
            </a:r>
            <a:br>
              <a:rPr lang="en-US" sz="2400" dirty="0">
                <a:solidFill>
                  <a:schemeClr val="bg1"/>
                </a:solidFill>
              </a:rPr>
            </a:br>
            <a:r>
              <a:rPr lang="ar-SA" sz="2400" dirty="0">
                <a:solidFill>
                  <a:schemeClr val="bg1"/>
                </a:solidFill>
              </a:rPr>
              <a:t>المحاكاة هي "طريقة أو أسلوب تعليمي يستخدمه المعلم عادة لتقريب الطلبة إلى العالم الواقعي الذي يصعب توفيره للمتعلمين بسبب التكلفة المادية أو الموارد البشرية ، ويعتقد بأن أسلوب المحاكاة قد استخدم منذ أن وجد الإنسان على الأرض، كما أشارت بعض الدلائل التاريخية إلى أن أول لعبة محاكاة في تاريخ البشرية هي لعبة الشطرنج التي ترجع إلى سنة 3000 قبل الميلاد في الصين والتي كانت تهدف إلى التدريب على المناورات العسكرية. أما جذور لعب المحاكاة</a:t>
            </a:r>
            <a:r>
              <a:rPr lang="en-US" sz="2400" dirty="0">
                <a:solidFill>
                  <a:schemeClr val="bg1"/>
                </a:solidFill>
              </a:rPr>
              <a:t> Simulation Game </a:t>
            </a:r>
            <a:r>
              <a:rPr lang="ar-SA" sz="2400" dirty="0">
                <a:solidFill>
                  <a:schemeClr val="bg1"/>
                </a:solidFill>
              </a:rPr>
              <a:t>فترجع إلى بداية الحضارة اليونانية؛ فقد بيَّن أفلاطون وغيره من الفلاسفة اليونانيين أهمية تقليد المواقف الحياتية من خلال التدريب عليها</a:t>
            </a:r>
            <a:r>
              <a:rPr lang="en-US" sz="2400" dirty="0">
                <a:solidFill>
                  <a:schemeClr val="bg1"/>
                </a:solidFill>
              </a:rPr>
              <a:t> .</a:t>
            </a:r>
            <a:br>
              <a:rPr lang="en-US" sz="2400" dirty="0">
                <a:solidFill>
                  <a:schemeClr val="bg1"/>
                </a:solidFill>
              </a:rPr>
            </a:br>
            <a:r>
              <a:rPr lang="ar-SA" sz="2400" dirty="0">
                <a:solidFill>
                  <a:schemeClr val="bg1"/>
                </a:solidFill>
              </a:rPr>
              <a:t>ومنذ منتصف الستينات من القرن العشرين ازداد الاهتمام بالمحاكاة كطريقة مناسبة وفعالة في عملية التعليم وخاصة بعد ظهور الحواسيب؛ حيث أصبحت عملية المحاكاة للمفاهيم والأنشطة والتجارب تتم من خلال الحاسوب</a:t>
            </a:r>
            <a:r>
              <a:rPr lang="en-US" sz="2200" b="1" dirty="0">
                <a:solidFill>
                  <a:schemeClr val="bg1"/>
                </a:solidFill>
              </a:rPr>
              <a:t/>
            </a:r>
            <a:br>
              <a:rPr lang="en-US" sz="2200" b="1" dirty="0">
                <a:solidFill>
                  <a:schemeClr val="bg1"/>
                </a:solidFill>
              </a:rPr>
            </a:br>
            <a:r>
              <a:rPr lang="en-US" sz="4000" b="1" dirty="0">
                <a:solidFill>
                  <a:schemeClr val="bg1"/>
                </a:solidFill>
              </a:rPr>
              <a:t/>
            </a:r>
            <a:br>
              <a:rPr lang="en-US" sz="4000" b="1" dirty="0">
                <a:solidFill>
                  <a:schemeClr val="bg1"/>
                </a:solidFill>
              </a:rPr>
            </a:br>
            <a:endParaRPr lang="en-US" sz="4000" dirty="0">
              <a:solidFill>
                <a:schemeClr val="bg1"/>
              </a:solidFill>
            </a:endParaRPr>
          </a:p>
        </p:txBody>
      </p:sp>
      <p:sp>
        <p:nvSpPr>
          <p:cNvPr id="7" name="عنوان 1"/>
          <p:cNvSpPr txBox="1">
            <a:spLocks/>
          </p:cNvSpPr>
          <p:nvPr/>
        </p:nvSpPr>
        <p:spPr>
          <a:xfrm>
            <a:off x="838200" y="116633"/>
            <a:ext cx="7772400" cy="1224136"/>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IQ" sz="3600" b="1" dirty="0" smtClean="0">
                <a:solidFill>
                  <a:srgbClr val="00B0F0"/>
                </a:solidFill>
              </a:rPr>
              <a:t>سابعا</a:t>
            </a:r>
            <a:r>
              <a:rPr lang="en-US" sz="3600" b="1" dirty="0" smtClean="0">
                <a:solidFill>
                  <a:srgbClr val="00B0F0"/>
                </a:solidFill>
              </a:rPr>
              <a:t> ” </a:t>
            </a:r>
            <a:r>
              <a:rPr lang="ar-IQ" sz="3600" b="1" u="sng" dirty="0">
                <a:solidFill>
                  <a:srgbClr val="FF0000"/>
                </a:solidFill>
              </a:rPr>
              <a:t>:- استراتيجية </a:t>
            </a:r>
            <a:r>
              <a:rPr lang="ar-IQ" sz="3600" b="1" u="sng" dirty="0" smtClean="0">
                <a:solidFill>
                  <a:srgbClr val="FF0000"/>
                </a:solidFill>
              </a:rPr>
              <a:t>المحاكاة وتمثيل الادوار</a:t>
            </a:r>
            <a:endParaRPr lang="en-US" sz="3600" u="sng" dirty="0">
              <a:solidFill>
                <a:srgbClr val="FF0000"/>
              </a:solidFill>
            </a:endParaRPr>
          </a:p>
        </p:txBody>
      </p:sp>
    </p:spTree>
    <p:extLst>
      <p:ext uri="{BB962C8B-B14F-4D97-AF65-F5344CB8AC3E}">
        <p14:creationId xmlns:p14="http://schemas.microsoft.com/office/powerpoint/2010/main" val="41777694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خلفيات بوربوينت ناعمة يجب تحميلها على جهازك | Ra2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9" y="26729"/>
            <a:ext cx="9216000" cy="7035284"/>
          </a:xfrm>
          <a:prstGeom prst="rect">
            <a:avLst/>
          </a:prstGeom>
          <a:noFill/>
          <a:extLst>
            <a:ext uri="{909E8E84-426E-40DD-AFC4-6F175D3DCCD1}">
              <a14:hiddenFill xmlns:a14="http://schemas.microsoft.com/office/drawing/2010/main">
                <a:solidFill>
                  <a:srgbClr val="FFFFFF"/>
                </a:solidFill>
              </a14:hiddenFill>
            </a:ext>
          </a:extLst>
        </p:spPr>
      </p:pic>
      <p:sp>
        <p:nvSpPr>
          <p:cNvPr id="3" name="عنوان 2"/>
          <p:cNvSpPr>
            <a:spLocks noGrp="1"/>
          </p:cNvSpPr>
          <p:nvPr>
            <p:ph type="ctrTitle"/>
          </p:nvPr>
        </p:nvSpPr>
        <p:spPr>
          <a:xfrm>
            <a:off x="681720" y="-27384"/>
            <a:ext cx="8138752" cy="5373216"/>
          </a:xfrm>
        </p:spPr>
        <p:txBody>
          <a:bodyPr>
            <a:normAutofit/>
          </a:bodyPr>
          <a:lstStyle/>
          <a:p>
            <a:pPr algn="r"/>
            <a:r>
              <a:rPr lang="en-US" sz="2000" b="1" dirty="0"/>
              <a:t>    </a:t>
            </a:r>
            <a:r>
              <a:rPr lang="ar-SA" sz="2000" b="1" dirty="0">
                <a:solidFill>
                  <a:schemeClr val="bg1"/>
                </a:solidFill>
              </a:rPr>
              <a:t>يرى العديد من المعلمين أن الفرصة التي يوفرها مجال التعليم الالكتروني، أهم وأكبر من العقبات التي قد </a:t>
            </a:r>
            <a:r>
              <a:rPr lang="ar-SA" sz="2000" b="1" dirty="0" err="1">
                <a:solidFill>
                  <a:schemeClr val="bg1"/>
                </a:solidFill>
              </a:rPr>
              <a:t>يواجهونها</a:t>
            </a:r>
            <a:r>
              <a:rPr lang="ar-SA" sz="2000" b="1" dirty="0">
                <a:solidFill>
                  <a:schemeClr val="bg1"/>
                </a:solidFill>
              </a:rPr>
              <a:t> اثناء القيام به، حيث إن الترتيبات الدقيقة المطلوبة للتعليم الالكتروني تحسّن من مهاراتهم</a:t>
            </a:r>
            <a:r>
              <a:rPr lang="en-US" sz="2000" b="1" dirty="0">
                <a:solidFill>
                  <a:schemeClr val="bg1"/>
                </a:solidFill>
              </a:rPr>
              <a:t> </a:t>
            </a:r>
            <a:r>
              <a:rPr lang="ar-SA" sz="2000" b="1" dirty="0">
                <a:solidFill>
                  <a:schemeClr val="bg1"/>
                </a:solidFill>
              </a:rPr>
              <a:t>التدريسية بشكل عام ومن</a:t>
            </a:r>
            <a:r>
              <a:rPr lang="en-US" sz="2000" b="1" dirty="0">
                <a:solidFill>
                  <a:schemeClr val="bg1"/>
                </a:solidFill>
              </a:rPr>
              <a:t>  </a:t>
            </a:r>
            <a:r>
              <a:rPr lang="ar-SA" sz="2000" b="1" dirty="0">
                <a:solidFill>
                  <a:schemeClr val="bg1"/>
                </a:solidFill>
              </a:rPr>
              <a:t>نمط مشاعرهم نحو طلابهم. وهكذا فإن التحديات التي يفرضها نظام التعليم الالكتروني، تقابلها الفرص </a:t>
            </a:r>
            <a:r>
              <a:rPr lang="ar-IQ" sz="2000" b="1" dirty="0">
                <a:solidFill>
                  <a:schemeClr val="bg1"/>
                </a:solidFill>
              </a:rPr>
              <a:t>التالية:-</a:t>
            </a:r>
            <a:r>
              <a:rPr lang="en-US" sz="2000" dirty="0">
                <a:solidFill>
                  <a:schemeClr val="bg1"/>
                </a:solidFill>
              </a:rPr>
              <a:t/>
            </a:r>
            <a:br>
              <a:rPr lang="en-US" sz="2000" dirty="0">
                <a:solidFill>
                  <a:schemeClr val="bg1"/>
                </a:solidFill>
              </a:rPr>
            </a:br>
            <a:r>
              <a:rPr lang="en-US" sz="2000" b="1" dirty="0">
                <a:solidFill>
                  <a:schemeClr val="bg1"/>
                </a:solidFill>
              </a:rPr>
              <a:t>   - </a:t>
            </a:r>
            <a:r>
              <a:rPr lang="ar-SA" sz="2000" b="1" dirty="0">
                <a:solidFill>
                  <a:schemeClr val="bg1"/>
                </a:solidFill>
              </a:rPr>
              <a:t>الوصول إلى جمهور أكبر من الطلبة</a:t>
            </a:r>
            <a:r>
              <a:rPr lang="en-US" sz="2000" b="1" dirty="0">
                <a:solidFill>
                  <a:schemeClr val="bg1"/>
                </a:solidFill>
              </a:rPr>
              <a:t> .</a:t>
            </a:r>
            <a:r>
              <a:rPr lang="en-US" sz="2000" dirty="0">
                <a:solidFill>
                  <a:schemeClr val="bg1"/>
                </a:solidFill>
              </a:rPr>
              <a:t/>
            </a:r>
            <a:br>
              <a:rPr lang="en-US" sz="2000" dirty="0">
                <a:solidFill>
                  <a:schemeClr val="bg1"/>
                </a:solidFill>
              </a:rPr>
            </a:br>
            <a:r>
              <a:rPr lang="en-US" sz="2000" b="1" dirty="0">
                <a:solidFill>
                  <a:schemeClr val="bg1"/>
                </a:solidFill>
              </a:rPr>
              <a:t>   - </a:t>
            </a:r>
            <a:r>
              <a:rPr lang="ar-SA" sz="2000" b="1" dirty="0">
                <a:solidFill>
                  <a:schemeClr val="bg1"/>
                </a:solidFill>
              </a:rPr>
              <a:t>تلبية حاجات الطلبة غير القادرين على حضور الحصص الدراسية ا لأسباب معينه في بعض أيام السنة</a:t>
            </a:r>
            <a:r>
              <a:rPr lang="en-US" sz="2000" b="1" dirty="0">
                <a:solidFill>
                  <a:schemeClr val="bg1"/>
                </a:solidFill>
              </a:rPr>
              <a:t>.</a:t>
            </a:r>
            <a:r>
              <a:rPr lang="en-US" sz="2000" dirty="0">
                <a:solidFill>
                  <a:schemeClr val="bg1"/>
                </a:solidFill>
              </a:rPr>
              <a:t/>
            </a:r>
            <a:br>
              <a:rPr lang="en-US" sz="2000" dirty="0">
                <a:solidFill>
                  <a:schemeClr val="bg1"/>
                </a:solidFill>
              </a:rPr>
            </a:br>
            <a:r>
              <a:rPr lang="en-US" sz="2000" b="1" dirty="0">
                <a:solidFill>
                  <a:schemeClr val="bg1"/>
                </a:solidFill>
              </a:rPr>
              <a:t>   - </a:t>
            </a:r>
            <a:r>
              <a:rPr lang="ar-SA" sz="2000" b="1" dirty="0">
                <a:solidFill>
                  <a:schemeClr val="bg1"/>
                </a:solidFill>
              </a:rPr>
              <a:t>إقامة حلقة وصل بين الطلبة من مناطق اجتماعية وحضارية واقتصادية مختلفة ضمن منطقة جغرافية محددة</a:t>
            </a:r>
            <a:r>
              <a:rPr lang="en-US" sz="2000" b="1" dirty="0">
                <a:solidFill>
                  <a:schemeClr val="bg1"/>
                </a:solidFill>
              </a:rPr>
              <a:t>.  </a:t>
            </a:r>
            <a:r>
              <a:rPr lang="ar-SA" sz="2000" b="1" dirty="0">
                <a:solidFill>
                  <a:schemeClr val="bg1"/>
                </a:solidFill>
              </a:rPr>
              <a:t>و لذا لابد من</a:t>
            </a:r>
            <a:r>
              <a:rPr lang="en-US" sz="2000" b="1" dirty="0">
                <a:solidFill>
                  <a:schemeClr val="bg1"/>
                </a:solidFill>
              </a:rPr>
              <a:t>  </a:t>
            </a:r>
            <a:r>
              <a:rPr lang="ar-SA" sz="2000" b="1" dirty="0">
                <a:solidFill>
                  <a:schemeClr val="bg1"/>
                </a:solidFill>
              </a:rPr>
              <a:t>اختيار الاستراتيجية الإلكترونية المناسبة لتحقيق أهداف محددة </a:t>
            </a:r>
            <a:r>
              <a:rPr lang="ar-SA" sz="2000" b="1" dirty="0" err="1">
                <a:solidFill>
                  <a:schemeClr val="bg1"/>
                </a:solidFill>
              </a:rPr>
              <a:t>فى</a:t>
            </a:r>
            <a:r>
              <a:rPr lang="ar-SA" sz="2000" b="1" dirty="0">
                <a:solidFill>
                  <a:schemeClr val="bg1"/>
                </a:solidFill>
              </a:rPr>
              <a:t> موقف تعليمي تعلمي موصوف ولجمهور محدد من المتعلمين</a:t>
            </a:r>
            <a:r>
              <a:rPr lang="en-US" sz="2000" b="1" dirty="0">
                <a:solidFill>
                  <a:schemeClr val="bg1"/>
                </a:solidFill>
              </a:rPr>
              <a:t>.</a:t>
            </a:r>
            <a:r>
              <a:rPr lang="ar-IQ" sz="2000" b="1" dirty="0" smtClean="0">
                <a:solidFill>
                  <a:schemeClr val="bg1"/>
                </a:solidFill>
              </a:rPr>
              <a:t/>
            </a:r>
            <a:br>
              <a:rPr lang="ar-IQ" sz="2000" b="1" dirty="0" smtClean="0">
                <a:solidFill>
                  <a:schemeClr val="bg1"/>
                </a:solidFill>
              </a:rPr>
            </a:br>
            <a:endParaRPr lang="ar-IQ" sz="2000" dirty="0">
              <a:solidFill>
                <a:schemeClr val="bg1"/>
              </a:solidFill>
            </a:endParaRPr>
          </a:p>
        </p:txBody>
      </p:sp>
      <p:sp>
        <p:nvSpPr>
          <p:cNvPr id="8" name="عنوان 1"/>
          <p:cNvSpPr txBox="1">
            <a:spLocks/>
          </p:cNvSpPr>
          <p:nvPr/>
        </p:nvSpPr>
        <p:spPr>
          <a:xfrm>
            <a:off x="838200" y="116632"/>
            <a:ext cx="7772400" cy="1872207"/>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SA" b="1" dirty="0" smtClean="0">
                <a:solidFill>
                  <a:srgbClr val="FF0000"/>
                </a:solidFill>
              </a:rPr>
              <a:t>استراتيجيات  التعلم الإلكترونية الحديثة </a:t>
            </a:r>
            <a:r>
              <a:rPr lang="ar-SA" b="1" dirty="0" err="1" smtClean="0">
                <a:solidFill>
                  <a:srgbClr val="FF0000"/>
                </a:solidFill>
              </a:rPr>
              <a:t>فى</a:t>
            </a:r>
            <a:r>
              <a:rPr lang="ar-SA" b="1" dirty="0" smtClean="0">
                <a:solidFill>
                  <a:srgbClr val="FF0000"/>
                </a:solidFill>
              </a:rPr>
              <a:t> التعليم</a:t>
            </a:r>
            <a:endParaRPr lang="en-US" dirty="0">
              <a:solidFill>
                <a:srgbClr val="FF0000"/>
              </a:solidFill>
            </a:endParaRPr>
          </a:p>
        </p:txBody>
      </p:sp>
    </p:spTree>
    <p:extLst>
      <p:ext uri="{BB962C8B-B14F-4D97-AF65-F5344CB8AC3E}">
        <p14:creationId xmlns:p14="http://schemas.microsoft.com/office/powerpoint/2010/main" val="13551848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خلفيات بوربوينت ناعمة يجب تحميلها على جهازك | Ra2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57"/>
            <a:ext cx="9144000" cy="6980319"/>
          </a:xfrm>
          <a:prstGeom prst="rect">
            <a:avLst/>
          </a:prstGeom>
          <a:noFill/>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ctrTitle"/>
          </p:nvPr>
        </p:nvSpPr>
        <p:spPr>
          <a:xfrm>
            <a:off x="107504" y="2636912"/>
            <a:ext cx="9036496" cy="4392487"/>
          </a:xfrm>
        </p:spPr>
        <p:txBody>
          <a:bodyPr>
            <a:normAutofit fontScale="90000"/>
          </a:bodyPr>
          <a:lstStyle/>
          <a:p>
            <a:pPr algn="r"/>
            <a:r>
              <a:rPr lang="ar-IQ" sz="2400" dirty="0">
                <a:solidFill>
                  <a:srgbClr val="0070C0"/>
                </a:solidFill>
              </a:rPr>
              <a:t> </a:t>
            </a:r>
            <a:r>
              <a:rPr lang="ar-SA" sz="3100" b="1" u="sng" dirty="0">
                <a:solidFill>
                  <a:srgbClr val="0070C0"/>
                </a:solidFill>
              </a:rPr>
              <a:t>أنواع المحاكاة</a:t>
            </a:r>
            <a:r>
              <a:rPr lang="en-US" sz="2000" dirty="0">
                <a:solidFill>
                  <a:schemeClr val="bg1"/>
                </a:solidFill>
              </a:rPr>
              <a:t/>
            </a:r>
            <a:br>
              <a:rPr lang="en-US" sz="2000" dirty="0">
                <a:solidFill>
                  <a:schemeClr val="bg1"/>
                </a:solidFill>
              </a:rPr>
            </a:br>
            <a:r>
              <a:rPr lang="en-US" sz="2000" dirty="0">
                <a:solidFill>
                  <a:schemeClr val="bg1"/>
                </a:solidFill>
              </a:rPr>
              <a:t> </a:t>
            </a:r>
            <a:r>
              <a:rPr lang="en-US" sz="2200" b="1" dirty="0">
                <a:solidFill>
                  <a:schemeClr val="bg1"/>
                </a:solidFill>
              </a:rPr>
              <a:t/>
            </a:r>
            <a:br>
              <a:rPr lang="en-US" sz="2200" b="1" dirty="0">
                <a:solidFill>
                  <a:schemeClr val="bg1"/>
                </a:solidFill>
              </a:rPr>
            </a:br>
            <a:r>
              <a:rPr lang="ar-SA" sz="2200" b="1" dirty="0">
                <a:solidFill>
                  <a:schemeClr val="bg1"/>
                </a:solidFill>
              </a:rPr>
              <a:t>يمكن تقسيم المحاكاة إلى أربعة أنواع وذلك على النحو التالي</a:t>
            </a:r>
            <a:r>
              <a:rPr lang="en-US" sz="2200" b="1" dirty="0">
                <a:solidFill>
                  <a:schemeClr val="bg1"/>
                </a:solidFill>
              </a:rPr>
              <a:t>:</a:t>
            </a:r>
            <a:br>
              <a:rPr lang="en-US" sz="2200" b="1" dirty="0">
                <a:solidFill>
                  <a:schemeClr val="bg1"/>
                </a:solidFill>
              </a:rPr>
            </a:br>
            <a:r>
              <a:rPr lang="ar-IQ" sz="2200" b="1" dirty="0" smtClean="0">
                <a:solidFill>
                  <a:schemeClr val="bg1"/>
                </a:solidFill>
              </a:rPr>
              <a:t>1- </a:t>
            </a:r>
            <a:r>
              <a:rPr lang="ar-SA" sz="2200" b="1" dirty="0" smtClean="0">
                <a:solidFill>
                  <a:schemeClr val="bg1"/>
                </a:solidFill>
              </a:rPr>
              <a:t>محاكاة </a:t>
            </a:r>
            <a:r>
              <a:rPr lang="ar-SA" sz="2200" b="1" dirty="0">
                <a:solidFill>
                  <a:schemeClr val="bg1"/>
                </a:solidFill>
              </a:rPr>
              <a:t>مادية أو </a:t>
            </a:r>
            <a:r>
              <a:rPr lang="ar-SA" sz="2200" b="1" dirty="0" smtClean="0">
                <a:solidFill>
                  <a:schemeClr val="bg1"/>
                </a:solidFill>
              </a:rPr>
              <a:t>فيزيائية</a:t>
            </a:r>
            <a:r>
              <a:rPr lang="en-US" sz="2200" b="1" dirty="0" smtClean="0">
                <a:solidFill>
                  <a:schemeClr val="bg1"/>
                </a:solidFill>
              </a:rPr>
              <a:t>:</a:t>
            </a:r>
            <a:r>
              <a:rPr lang="en-US" sz="2200" b="1" dirty="0">
                <a:solidFill>
                  <a:schemeClr val="bg1"/>
                </a:solidFill>
              </a:rPr>
              <a:t/>
            </a:r>
            <a:br>
              <a:rPr lang="en-US" sz="2200" b="1" dirty="0">
                <a:solidFill>
                  <a:schemeClr val="bg1"/>
                </a:solidFill>
              </a:rPr>
            </a:br>
            <a:r>
              <a:rPr lang="ar-SA" sz="2200" b="1" dirty="0">
                <a:solidFill>
                  <a:schemeClr val="bg1"/>
                </a:solidFill>
              </a:rPr>
              <a:t>وهذا النوع يتعلق بمعالجة أشياء فيزيائية مادية بغرض استخدامها مثل : تشغيل جهاز الفولتمتر، قيادة الطائرة، استخدام الأدوات والكيماويات</a:t>
            </a:r>
            <a:r>
              <a:rPr lang="en-US" sz="2200" b="1" dirty="0">
                <a:solidFill>
                  <a:schemeClr val="bg1"/>
                </a:solidFill>
              </a:rPr>
              <a:t> </a:t>
            </a:r>
            <a:r>
              <a:rPr lang="en-US" sz="2200" b="1" dirty="0" smtClean="0">
                <a:solidFill>
                  <a:schemeClr val="bg1"/>
                </a:solidFill>
              </a:rPr>
              <a:t>.</a:t>
            </a:r>
            <a:br>
              <a:rPr lang="en-US" sz="2200" b="1" dirty="0" smtClean="0">
                <a:solidFill>
                  <a:schemeClr val="bg1"/>
                </a:solidFill>
              </a:rPr>
            </a:br>
            <a:r>
              <a:rPr lang="en-US" sz="2200" b="1" dirty="0">
                <a:solidFill>
                  <a:schemeClr val="bg1"/>
                </a:solidFill>
              </a:rPr>
              <a:t/>
            </a:r>
            <a:br>
              <a:rPr lang="en-US" sz="2200" b="1" dirty="0">
                <a:solidFill>
                  <a:schemeClr val="bg1"/>
                </a:solidFill>
              </a:rPr>
            </a:br>
            <a:r>
              <a:rPr lang="ar-IQ" sz="2200" b="1" dirty="0" smtClean="0">
                <a:solidFill>
                  <a:schemeClr val="bg1"/>
                </a:solidFill>
              </a:rPr>
              <a:t>2-</a:t>
            </a:r>
            <a:r>
              <a:rPr lang="en-US" sz="2200" b="1" dirty="0" smtClean="0">
                <a:solidFill>
                  <a:schemeClr val="bg1"/>
                </a:solidFill>
              </a:rPr>
              <a:t> </a:t>
            </a:r>
            <a:r>
              <a:rPr lang="ar-SA" sz="2200" b="1" dirty="0">
                <a:solidFill>
                  <a:schemeClr val="bg1"/>
                </a:solidFill>
              </a:rPr>
              <a:t>محاكاة إجرائية</a:t>
            </a:r>
            <a:r>
              <a:rPr lang="en-US" sz="2200" b="1" dirty="0">
                <a:solidFill>
                  <a:schemeClr val="bg1"/>
                </a:solidFill>
              </a:rPr>
              <a:t> </a:t>
            </a:r>
            <a:r>
              <a:rPr lang="en-US" sz="2200" b="1" dirty="0" smtClean="0">
                <a:solidFill>
                  <a:schemeClr val="bg1"/>
                </a:solidFill>
              </a:rPr>
              <a:t>:</a:t>
            </a:r>
            <a:r>
              <a:rPr lang="en-US" sz="2200" b="1" dirty="0">
                <a:solidFill>
                  <a:schemeClr val="bg1"/>
                </a:solidFill>
              </a:rPr>
              <a:t/>
            </a:r>
            <a:br>
              <a:rPr lang="en-US" sz="2200" b="1" dirty="0">
                <a:solidFill>
                  <a:schemeClr val="bg1"/>
                </a:solidFill>
              </a:rPr>
            </a:br>
            <a:r>
              <a:rPr lang="ar-SA" sz="2200" b="1" dirty="0">
                <a:solidFill>
                  <a:schemeClr val="bg1"/>
                </a:solidFill>
              </a:rPr>
              <a:t>ويهدف هذا النوع من المحاكاة إلى تعلم سلسلة من الأعمال أو الخطوات مثل التدريب على خطوات </a:t>
            </a:r>
            <a:r>
              <a:rPr lang="ar-SA" sz="2200" b="1">
                <a:solidFill>
                  <a:schemeClr val="bg1"/>
                </a:solidFill>
              </a:rPr>
              <a:t>تشغيل </a:t>
            </a:r>
            <a:r>
              <a:rPr lang="ar-SA" sz="2200" b="1" smtClean="0">
                <a:solidFill>
                  <a:schemeClr val="bg1"/>
                </a:solidFill>
              </a:rPr>
              <a:t>آلة </a:t>
            </a:r>
            <a:r>
              <a:rPr lang="ar-SA" sz="2200" b="1" dirty="0">
                <a:solidFill>
                  <a:schemeClr val="bg1"/>
                </a:solidFill>
              </a:rPr>
              <a:t>أو جهاز أو تشخيص بعض الأمراض في مجال الطب</a:t>
            </a:r>
            <a:r>
              <a:rPr lang="en-US" sz="2200" b="1" dirty="0">
                <a:solidFill>
                  <a:schemeClr val="bg1"/>
                </a:solidFill>
              </a:rPr>
              <a:t> .</a:t>
            </a:r>
            <a:br>
              <a:rPr lang="en-US" sz="2200" b="1" dirty="0">
                <a:solidFill>
                  <a:schemeClr val="bg1"/>
                </a:solidFill>
              </a:rPr>
            </a:br>
            <a:r>
              <a:rPr lang="en-US" sz="2200" b="1" dirty="0">
                <a:solidFill>
                  <a:schemeClr val="bg1"/>
                </a:solidFill>
              </a:rPr>
              <a:t> </a:t>
            </a:r>
            <a:br>
              <a:rPr lang="en-US" sz="2200" b="1" dirty="0">
                <a:solidFill>
                  <a:schemeClr val="bg1"/>
                </a:solidFill>
              </a:rPr>
            </a:br>
            <a:r>
              <a:rPr lang="ar-IQ" sz="2200" b="1" dirty="0" smtClean="0">
                <a:solidFill>
                  <a:schemeClr val="bg1"/>
                </a:solidFill>
              </a:rPr>
              <a:t>3- </a:t>
            </a:r>
            <a:r>
              <a:rPr lang="ar-SA" sz="2200" b="1" dirty="0" smtClean="0">
                <a:solidFill>
                  <a:schemeClr val="bg1"/>
                </a:solidFill>
              </a:rPr>
              <a:t>محاكاة </a:t>
            </a:r>
            <a:r>
              <a:rPr lang="ar-SA" sz="2200" b="1" dirty="0">
                <a:solidFill>
                  <a:schemeClr val="bg1"/>
                </a:solidFill>
              </a:rPr>
              <a:t>وضعية</a:t>
            </a:r>
            <a:r>
              <a:rPr lang="en-US" sz="2200" b="1" dirty="0">
                <a:solidFill>
                  <a:schemeClr val="bg1"/>
                </a:solidFill>
              </a:rPr>
              <a:t> </a:t>
            </a:r>
            <a:r>
              <a:rPr lang="en-US" sz="2200" b="1" dirty="0" smtClean="0">
                <a:solidFill>
                  <a:schemeClr val="bg1"/>
                </a:solidFill>
              </a:rPr>
              <a:t>:</a:t>
            </a:r>
            <a:r>
              <a:rPr lang="en-US" sz="2200" b="1" dirty="0">
                <a:solidFill>
                  <a:schemeClr val="bg1"/>
                </a:solidFill>
              </a:rPr>
              <a:t/>
            </a:r>
            <a:br>
              <a:rPr lang="en-US" sz="2200" b="1" dirty="0">
                <a:solidFill>
                  <a:schemeClr val="bg1"/>
                </a:solidFill>
              </a:rPr>
            </a:br>
            <a:r>
              <a:rPr lang="ar-SA" sz="2200" b="1" dirty="0">
                <a:solidFill>
                  <a:schemeClr val="bg1"/>
                </a:solidFill>
              </a:rPr>
              <a:t>وهذا النوع يختلف عن المحاكاة الإجرائية حيث يكون للمتعلم دور أساسي في السيناريو الذي يعرض وليس مجرد تعلم قواعد </a:t>
            </a:r>
            <a:r>
              <a:rPr lang="ar-SA" sz="2200" b="1" dirty="0" err="1">
                <a:solidFill>
                  <a:schemeClr val="bg1"/>
                </a:solidFill>
              </a:rPr>
              <a:t>وإستراتيجيات</a:t>
            </a:r>
            <a:r>
              <a:rPr lang="ar-SA" sz="2200" b="1" dirty="0">
                <a:solidFill>
                  <a:schemeClr val="bg1"/>
                </a:solidFill>
              </a:rPr>
              <a:t> كما هو في الأنواع السابقة ، فدور المتعلم اكتشاف استجابات مناسبة لمواقف من خلال تكرار المحاكاة</a:t>
            </a:r>
            <a:r>
              <a:rPr lang="en-US" sz="2200" b="1" dirty="0">
                <a:solidFill>
                  <a:schemeClr val="bg1"/>
                </a:solidFill>
              </a:rPr>
              <a:t> .</a:t>
            </a:r>
            <a:br>
              <a:rPr lang="en-US" sz="2200" b="1" dirty="0">
                <a:solidFill>
                  <a:schemeClr val="bg1"/>
                </a:solidFill>
              </a:rPr>
            </a:br>
            <a:r>
              <a:rPr lang="en-US" sz="2200" b="1" dirty="0">
                <a:solidFill>
                  <a:schemeClr val="bg1"/>
                </a:solidFill>
              </a:rPr>
              <a:t> </a:t>
            </a:r>
            <a:br>
              <a:rPr lang="en-US" sz="2200" b="1" dirty="0">
                <a:solidFill>
                  <a:schemeClr val="bg1"/>
                </a:solidFill>
              </a:rPr>
            </a:br>
            <a:r>
              <a:rPr lang="ar-IQ" sz="2200" b="1" dirty="0" smtClean="0">
                <a:solidFill>
                  <a:schemeClr val="bg1"/>
                </a:solidFill>
              </a:rPr>
              <a:t>4-</a:t>
            </a:r>
            <a:r>
              <a:rPr lang="ar-SA" sz="2200" b="1" dirty="0" smtClean="0">
                <a:solidFill>
                  <a:schemeClr val="bg1"/>
                </a:solidFill>
              </a:rPr>
              <a:t>محاكاة </a:t>
            </a:r>
            <a:r>
              <a:rPr lang="ar-SA" sz="2200" b="1" dirty="0">
                <a:solidFill>
                  <a:schemeClr val="bg1"/>
                </a:solidFill>
              </a:rPr>
              <a:t>عملية أو معالجة</a:t>
            </a:r>
            <a:r>
              <a:rPr lang="en-US" sz="2200" b="1" dirty="0">
                <a:solidFill>
                  <a:schemeClr val="bg1"/>
                </a:solidFill>
              </a:rPr>
              <a:t> </a:t>
            </a:r>
            <a:r>
              <a:rPr lang="en-US" sz="2200" b="1" dirty="0" smtClean="0">
                <a:solidFill>
                  <a:schemeClr val="bg1"/>
                </a:solidFill>
              </a:rPr>
              <a:t>:</a:t>
            </a:r>
            <a:r>
              <a:rPr lang="en-US" sz="2200" b="1" dirty="0">
                <a:solidFill>
                  <a:schemeClr val="bg1"/>
                </a:solidFill>
              </a:rPr>
              <a:t/>
            </a:r>
            <a:br>
              <a:rPr lang="en-US" sz="2200" b="1" dirty="0">
                <a:solidFill>
                  <a:schemeClr val="bg1"/>
                </a:solidFill>
              </a:rPr>
            </a:br>
            <a:r>
              <a:rPr lang="ar-SA" sz="2200" b="1" dirty="0">
                <a:solidFill>
                  <a:schemeClr val="bg1"/>
                </a:solidFill>
              </a:rPr>
              <a:t>وفي هذا النوع لا يؤدي المتعلم أي دور في المحاكاة بل هو مراقب ومجرب خارجي ، ففي الوقت الذي لا يستطيع فيه المتعلم أن يشاهد الإلكترونات أو حركة وسرعة الضوء ، فإنه يمكنه مشاهدة ذلك في المحاكاة العملية مما يسهل عليه إدراك مثل هذه المفاهيم</a:t>
            </a:r>
            <a:r>
              <a:rPr lang="en-US" sz="2000" dirty="0">
                <a:solidFill>
                  <a:schemeClr val="bg1"/>
                </a:solidFill>
              </a:rPr>
              <a:t>.</a:t>
            </a:r>
            <a:r>
              <a:rPr lang="en-US" sz="2000" dirty="0">
                <a:solidFill>
                  <a:srgbClr val="0070C0"/>
                </a:solidFill>
              </a:rPr>
              <a:t/>
            </a:r>
            <a:br>
              <a:rPr lang="en-US" sz="2000" dirty="0">
                <a:solidFill>
                  <a:srgbClr val="0070C0"/>
                </a:solidFill>
              </a:rPr>
            </a:br>
            <a:r>
              <a:rPr lang="en-US" sz="2000" dirty="0">
                <a:solidFill>
                  <a:srgbClr val="0070C0"/>
                </a:solidFill>
              </a:rPr>
              <a:t/>
            </a:r>
            <a:br>
              <a:rPr lang="en-US" sz="2000" dirty="0">
                <a:solidFill>
                  <a:srgbClr val="0070C0"/>
                </a:solidFill>
              </a:rPr>
            </a:br>
            <a:endParaRPr lang="en-US" sz="2000" dirty="0">
              <a:solidFill>
                <a:srgbClr val="0070C0"/>
              </a:solidFill>
            </a:endParaRPr>
          </a:p>
        </p:txBody>
      </p:sp>
    </p:spTree>
    <p:extLst>
      <p:ext uri="{BB962C8B-B14F-4D97-AF65-F5344CB8AC3E}">
        <p14:creationId xmlns:p14="http://schemas.microsoft.com/office/powerpoint/2010/main" val="6207246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خلفيات بوربوينت ناعمة يجب تحميلها على جهازك | Ra2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57"/>
            <a:ext cx="9144000" cy="6980319"/>
          </a:xfrm>
          <a:prstGeom prst="rect">
            <a:avLst/>
          </a:prstGeom>
          <a:noFill/>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ctrTitle"/>
          </p:nvPr>
        </p:nvSpPr>
        <p:spPr>
          <a:xfrm>
            <a:off x="-180528" y="2636912"/>
            <a:ext cx="9036496" cy="4392487"/>
          </a:xfrm>
        </p:spPr>
        <p:txBody>
          <a:bodyPr>
            <a:normAutofit fontScale="90000"/>
          </a:bodyPr>
          <a:lstStyle/>
          <a:p>
            <a:pPr algn="r"/>
            <a:r>
              <a:rPr lang="ar-IQ" sz="2400" dirty="0">
                <a:solidFill>
                  <a:schemeClr val="bg1"/>
                </a:solidFill>
              </a:rPr>
              <a:t> </a:t>
            </a:r>
            <a:r>
              <a:rPr lang="en-US" sz="2000" dirty="0" smtClean="0">
                <a:solidFill>
                  <a:schemeClr val="bg1"/>
                </a:solidFill>
              </a:rPr>
              <a:t>.</a:t>
            </a:r>
            <a:r>
              <a:rPr lang="ar-SA" sz="2000" b="1" u="sng" dirty="0">
                <a:solidFill>
                  <a:schemeClr val="bg1"/>
                </a:solidFill>
              </a:rPr>
              <a:t> </a:t>
            </a:r>
            <a:r>
              <a:rPr lang="ar-SA" sz="2700" b="1" u="sng" dirty="0">
                <a:solidFill>
                  <a:srgbClr val="00B0F0"/>
                </a:solidFill>
              </a:rPr>
              <a:t>خطوات التدريب </a:t>
            </a:r>
            <a:r>
              <a:rPr lang="ar-SA" sz="2700" b="1" u="sng" dirty="0" smtClean="0">
                <a:solidFill>
                  <a:srgbClr val="00B0F0"/>
                </a:solidFill>
              </a:rPr>
              <a:t>بالمحاكاة</a:t>
            </a:r>
            <a:r>
              <a:rPr lang="en-US" sz="2700" b="1" u="sng" dirty="0" smtClean="0">
                <a:solidFill>
                  <a:srgbClr val="00B0F0"/>
                </a:solidFill>
              </a:rPr>
              <a:t/>
            </a:r>
            <a:br>
              <a:rPr lang="en-US" sz="2700" b="1" u="sng" dirty="0" smtClean="0">
                <a:solidFill>
                  <a:srgbClr val="00B0F0"/>
                </a:solidFill>
              </a:rPr>
            </a:br>
            <a:r>
              <a:rPr lang="en-US" sz="2000" dirty="0">
                <a:solidFill>
                  <a:schemeClr val="bg1"/>
                </a:solidFill>
              </a:rPr>
              <a:t/>
            </a:r>
            <a:br>
              <a:rPr lang="en-US" sz="2000" dirty="0">
                <a:solidFill>
                  <a:schemeClr val="bg1"/>
                </a:solidFill>
              </a:rPr>
            </a:br>
            <a:r>
              <a:rPr lang="ar-IQ" sz="2200" dirty="0" smtClean="0">
                <a:solidFill>
                  <a:schemeClr val="bg1"/>
                </a:solidFill>
              </a:rPr>
              <a:t>1-</a:t>
            </a:r>
            <a:r>
              <a:rPr lang="en-US" sz="2200" dirty="0" smtClean="0">
                <a:solidFill>
                  <a:schemeClr val="bg1"/>
                </a:solidFill>
              </a:rPr>
              <a:t>. </a:t>
            </a:r>
            <a:r>
              <a:rPr lang="ar-SA" sz="2200" dirty="0">
                <a:solidFill>
                  <a:schemeClr val="bg1"/>
                </a:solidFill>
              </a:rPr>
              <a:t>تحليل الأداء لتحديد الاحتياجات التدريبية والشخصيات المستهدف تدريبها وأهداف الخطة التدريبية</a:t>
            </a:r>
            <a:r>
              <a:rPr lang="en-US" sz="2200" dirty="0">
                <a:solidFill>
                  <a:schemeClr val="bg1"/>
                </a:solidFill>
              </a:rPr>
              <a:t>.</a:t>
            </a:r>
            <a:br>
              <a:rPr lang="en-US" sz="2200" dirty="0">
                <a:solidFill>
                  <a:schemeClr val="bg1"/>
                </a:solidFill>
              </a:rPr>
            </a:br>
            <a:r>
              <a:rPr lang="ar-IQ" sz="2200" dirty="0" smtClean="0">
                <a:solidFill>
                  <a:schemeClr val="bg1"/>
                </a:solidFill>
              </a:rPr>
              <a:t>2- </a:t>
            </a:r>
            <a:r>
              <a:rPr lang="ar-SA" sz="2200" dirty="0" smtClean="0">
                <a:solidFill>
                  <a:schemeClr val="bg1"/>
                </a:solidFill>
              </a:rPr>
              <a:t>تحليل </a:t>
            </a:r>
            <a:r>
              <a:rPr lang="ar-SA" sz="2200" dirty="0">
                <a:solidFill>
                  <a:schemeClr val="bg1"/>
                </a:solidFill>
              </a:rPr>
              <a:t>الأعمال الحقيقة التي سيتم التدريب عليها لأول مرة أو التدريب عليها لرفع مستوى الأداء بها</a:t>
            </a:r>
            <a:r>
              <a:rPr lang="en-US" sz="2200" dirty="0">
                <a:solidFill>
                  <a:schemeClr val="bg1"/>
                </a:solidFill>
              </a:rPr>
              <a:t>.</a:t>
            </a:r>
            <a:br>
              <a:rPr lang="en-US" sz="2200" dirty="0">
                <a:solidFill>
                  <a:schemeClr val="bg1"/>
                </a:solidFill>
              </a:rPr>
            </a:br>
            <a:r>
              <a:rPr lang="ar-IQ" sz="2200" dirty="0" smtClean="0">
                <a:solidFill>
                  <a:schemeClr val="bg1"/>
                </a:solidFill>
              </a:rPr>
              <a:t>3- </a:t>
            </a:r>
            <a:r>
              <a:rPr lang="ar-SA" sz="2200" dirty="0" smtClean="0">
                <a:solidFill>
                  <a:schemeClr val="bg1"/>
                </a:solidFill>
              </a:rPr>
              <a:t>تحديد </a:t>
            </a:r>
            <a:r>
              <a:rPr lang="ar-SA" sz="2200" dirty="0">
                <a:solidFill>
                  <a:schemeClr val="bg1"/>
                </a:solidFill>
              </a:rPr>
              <a:t>العناصر الأساسية لبيئة العمل الممكن توفيرها بمقر التدريب</a:t>
            </a:r>
            <a:r>
              <a:rPr lang="en-US" sz="2200" dirty="0">
                <a:solidFill>
                  <a:schemeClr val="bg1"/>
                </a:solidFill>
              </a:rPr>
              <a:t>.</a:t>
            </a:r>
            <a:br>
              <a:rPr lang="en-US" sz="2200" dirty="0">
                <a:solidFill>
                  <a:schemeClr val="bg1"/>
                </a:solidFill>
              </a:rPr>
            </a:br>
            <a:r>
              <a:rPr lang="ar-IQ" sz="2200" dirty="0" smtClean="0">
                <a:solidFill>
                  <a:schemeClr val="bg1"/>
                </a:solidFill>
              </a:rPr>
              <a:t>4-</a:t>
            </a:r>
            <a:r>
              <a:rPr lang="en-US" sz="2200" dirty="0" smtClean="0">
                <a:solidFill>
                  <a:schemeClr val="bg1"/>
                </a:solidFill>
              </a:rPr>
              <a:t>. </a:t>
            </a:r>
            <a:r>
              <a:rPr lang="ar-SA" sz="2200" dirty="0">
                <a:solidFill>
                  <a:schemeClr val="bg1"/>
                </a:solidFill>
              </a:rPr>
              <a:t>تهيئة البيئة التدريبية المشابهة للبيئة الفعلية</a:t>
            </a:r>
            <a:r>
              <a:rPr lang="en-US" sz="2200" dirty="0">
                <a:solidFill>
                  <a:schemeClr val="bg1"/>
                </a:solidFill>
              </a:rPr>
              <a:t>.</a:t>
            </a:r>
            <a:br>
              <a:rPr lang="en-US" sz="2200" dirty="0">
                <a:solidFill>
                  <a:schemeClr val="bg1"/>
                </a:solidFill>
              </a:rPr>
            </a:br>
            <a:r>
              <a:rPr lang="ar-IQ" sz="2200" dirty="0" smtClean="0">
                <a:solidFill>
                  <a:schemeClr val="bg1"/>
                </a:solidFill>
              </a:rPr>
              <a:t>5- </a:t>
            </a:r>
            <a:r>
              <a:rPr lang="ar-SA" sz="2200" dirty="0" smtClean="0">
                <a:solidFill>
                  <a:schemeClr val="bg1"/>
                </a:solidFill>
              </a:rPr>
              <a:t>تنفيذ </a:t>
            </a:r>
            <a:r>
              <a:rPr lang="ar-SA" sz="2200" dirty="0">
                <a:solidFill>
                  <a:schemeClr val="bg1"/>
                </a:solidFill>
              </a:rPr>
              <a:t>العملية التدريبية</a:t>
            </a:r>
            <a:r>
              <a:rPr lang="en-US" sz="2200" dirty="0">
                <a:solidFill>
                  <a:schemeClr val="bg1"/>
                </a:solidFill>
              </a:rPr>
              <a:t>.</a:t>
            </a:r>
            <a:br>
              <a:rPr lang="en-US" sz="2200" dirty="0">
                <a:solidFill>
                  <a:schemeClr val="bg1"/>
                </a:solidFill>
              </a:rPr>
            </a:br>
            <a:r>
              <a:rPr lang="ar-IQ" sz="2200" dirty="0" smtClean="0">
                <a:solidFill>
                  <a:schemeClr val="bg1"/>
                </a:solidFill>
              </a:rPr>
              <a:t>6-</a:t>
            </a:r>
            <a:r>
              <a:rPr lang="ar-SA" sz="2200" dirty="0" smtClean="0">
                <a:solidFill>
                  <a:schemeClr val="bg1"/>
                </a:solidFill>
              </a:rPr>
              <a:t>تقييم </a:t>
            </a:r>
            <a:r>
              <a:rPr lang="ar-SA" sz="2200" dirty="0">
                <a:solidFill>
                  <a:schemeClr val="bg1"/>
                </a:solidFill>
              </a:rPr>
              <a:t>الأداء التدريبي السابق واللاحق لمزاولة المتدرب للعمل الحقيقي</a:t>
            </a:r>
            <a:r>
              <a:rPr lang="en-US" sz="2000" dirty="0" smtClean="0">
                <a:solidFill>
                  <a:schemeClr val="bg1"/>
                </a:solidFill>
              </a:rPr>
              <a:t>.</a:t>
            </a:r>
            <a:br>
              <a:rPr lang="en-US" sz="2000" dirty="0" smtClean="0">
                <a:solidFill>
                  <a:schemeClr val="bg1"/>
                </a:solidFill>
              </a:rPr>
            </a:br>
            <a:r>
              <a:rPr lang="en-US" sz="2000" dirty="0">
                <a:solidFill>
                  <a:schemeClr val="bg1"/>
                </a:solidFill>
              </a:rPr>
              <a:t/>
            </a:r>
            <a:br>
              <a:rPr lang="en-US" sz="2000" dirty="0">
                <a:solidFill>
                  <a:schemeClr val="bg1"/>
                </a:solidFill>
              </a:rPr>
            </a:br>
            <a:r>
              <a:rPr lang="ar-SA" sz="2700" b="1" u="sng" dirty="0">
                <a:solidFill>
                  <a:srgbClr val="00B0F0"/>
                </a:solidFill>
              </a:rPr>
              <a:t>نصائح وقواعد لمحاكاة فعالة</a:t>
            </a:r>
            <a:r>
              <a:rPr lang="en-US" sz="2700" b="1" u="sng" dirty="0">
                <a:solidFill>
                  <a:srgbClr val="00B0F0"/>
                </a:solidFill>
              </a:rPr>
              <a:t/>
            </a:r>
            <a:br>
              <a:rPr lang="en-US" sz="2700" b="1" u="sng" dirty="0">
                <a:solidFill>
                  <a:srgbClr val="00B0F0"/>
                </a:solidFill>
              </a:rPr>
            </a:br>
            <a:r>
              <a:rPr lang="ar-IQ" sz="2700" dirty="0" smtClean="0">
                <a:solidFill>
                  <a:schemeClr val="bg1"/>
                </a:solidFill>
              </a:rPr>
              <a:t>1- </a:t>
            </a:r>
            <a:r>
              <a:rPr lang="ar-SA" sz="2700" dirty="0" smtClean="0">
                <a:solidFill>
                  <a:schemeClr val="bg1"/>
                </a:solidFill>
              </a:rPr>
              <a:t>تهيئة </a:t>
            </a:r>
            <a:r>
              <a:rPr lang="ar-SA" sz="2700" dirty="0">
                <a:solidFill>
                  <a:schemeClr val="bg1"/>
                </a:solidFill>
              </a:rPr>
              <a:t>البيئة التدريبية المشابهة إلى أكبر درجة ممكنة بالبيئة الحقيقية لمزاولة العمل</a:t>
            </a:r>
            <a:r>
              <a:rPr lang="en-US" sz="2700" dirty="0">
                <a:solidFill>
                  <a:schemeClr val="bg1"/>
                </a:solidFill>
              </a:rPr>
              <a:t>.</a:t>
            </a:r>
            <a:br>
              <a:rPr lang="en-US" sz="2700" dirty="0">
                <a:solidFill>
                  <a:schemeClr val="bg1"/>
                </a:solidFill>
              </a:rPr>
            </a:br>
            <a:r>
              <a:rPr lang="ar-IQ" sz="2700" dirty="0" smtClean="0">
                <a:solidFill>
                  <a:schemeClr val="bg1"/>
                </a:solidFill>
              </a:rPr>
              <a:t>2- </a:t>
            </a:r>
            <a:r>
              <a:rPr lang="ar-SA" sz="2700" dirty="0" smtClean="0">
                <a:solidFill>
                  <a:schemeClr val="bg1"/>
                </a:solidFill>
              </a:rPr>
              <a:t>التدريب </a:t>
            </a:r>
            <a:r>
              <a:rPr lang="ar-SA" sz="2700" dirty="0">
                <a:solidFill>
                  <a:schemeClr val="bg1"/>
                </a:solidFill>
              </a:rPr>
              <a:t>على مواقف تحاكي وتشابه تماما ما يمكن أن يحدث بالبيئة الفعلية دون إفراط أو تفريط ومن غير </a:t>
            </a:r>
            <a:r>
              <a:rPr lang="ar-IQ" sz="2700" dirty="0" smtClean="0">
                <a:solidFill>
                  <a:schemeClr val="bg1"/>
                </a:solidFill>
              </a:rPr>
              <a:t>  </a:t>
            </a:r>
            <a:r>
              <a:rPr lang="ar-SA" sz="2700" dirty="0" smtClean="0">
                <a:solidFill>
                  <a:schemeClr val="bg1"/>
                </a:solidFill>
              </a:rPr>
              <a:t>المبالغة </a:t>
            </a:r>
            <a:r>
              <a:rPr lang="ar-SA" sz="2700" dirty="0">
                <a:solidFill>
                  <a:schemeClr val="bg1"/>
                </a:solidFill>
              </a:rPr>
              <a:t>في حالات غير واقعية</a:t>
            </a:r>
            <a:r>
              <a:rPr lang="en-US" sz="2700" dirty="0">
                <a:solidFill>
                  <a:schemeClr val="bg1"/>
                </a:solidFill>
              </a:rPr>
              <a:t>.</a:t>
            </a:r>
            <a:br>
              <a:rPr lang="en-US" sz="2700" dirty="0">
                <a:solidFill>
                  <a:schemeClr val="bg1"/>
                </a:solidFill>
              </a:rPr>
            </a:br>
            <a:r>
              <a:rPr lang="ar-IQ" sz="2700" dirty="0" smtClean="0">
                <a:solidFill>
                  <a:schemeClr val="bg1"/>
                </a:solidFill>
              </a:rPr>
              <a:t>3- </a:t>
            </a:r>
            <a:r>
              <a:rPr lang="ar-SA" sz="2700" dirty="0" smtClean="0">
                <a:solidFill>
                  <a:schemeClr val="bg1"/>
                </a:solidFill>
              </a:rPr>
              <a:t>يتم </a:t>
            </a:r>
            <a:r>
              <a:rPr lang="ar-SA" sz="2700" dirty="0">
                <a:solidFill>
                  <a:schemeClr val="bg1"/>
                </a:solidFill>
              </a:rPr>
              <a:t>تكثيف التدريب في حالة المتدرب قليل الخبرة بينما يقل إلى حد ما للمتدرب الذي له سابق خبرة</a:t>
            </a:r>
            <a:r>
              <a:rPr lang="en-US" sz="2700" dirty="0">
                <a:solidFill>
                  <a:schemeClr val="bg1"/>
                </a:solidFill>
              </a:rPr>
              <a:t>.</a:t>
            </a:r>
            <a:br>
              <a:rPr lang="en-US" sz="2700" dirty="0">
                <a:solidFill>
                  <a:schemeClr val="bg1"/>
                </a:solidFill>
              </a:rPr>
            </a:br>
            <a:r>
              <a:rPr lang="ar-IQ" sz="2700" dirty="0" smtClean="0">
                <a:solidFill>
                  <a:schemeClr val="bg1"/>
                </a:solidFill>
              </a:rPr>
              <a:t>4- </a:t>
            </a:r>
            <a:r>
              <a:rPr lang="ar-SA" sz="2700" dirty="0" smtClean="0">
                <a:solidFill>
                  <a:schemeClr val="bg1"/>
                </a:solidFill>
              </a:rPr>
              <a:t>لا </a:t>
            </a:r>
            <a:r>
              <a:rPr lang="ar-SA" sz="2700" dirty="0">
                <a:solidFill>
                  <a:schemeClr val="bg1"/>
                </a:solidFill>
              </a:rPr>
              <a:t>يطبق التدريب بالمحاكاة نظراً لتكلفته إلا في وقت الحاجة الحقيقية له وقد يكون من الأنسب في بعض الحالات تطبيق أساليب </a:t>
            </a:r>
            <a:r>
              <a:rPr lang="ar-SA" sz="2700" dirty="0" smtClean="0">
                <a:solidFill>
                  <a:schemeClr val="bg1"/>
                </a:solidFill>
              </a:rPr>
              <a:t>أخرى</a:t>
            </a:r>
            <a:r>
              <a:rPr lang="en-US" sz="2700" dirty="0">
                <a:solidFill>
                  <a:schemeClr val="bg1"/>
                </a:solidFill>
              </a:rPr>
              <a:t>.</a:t>
            </a:r>
            <a:r>
              <a:rPr lang="en-US" sz="2700" b="1" dirty="0"/>
              <a:t> </a:t>
            </a:r>
            <a:r>
              <a:rPr lang="ar-SA" sz="2700" b="1" dirty="0">
                <a:solidFill>
                  <a:srgbClr val="FF0000"/>
                </a:solidFill>
              </a:rPr>
              <a:t>مثلة على دروس للمحاكاة</a:t>
            </a:r>
            <a:r>
              <a:rPr lang="en-US" sz="2700" dirty="0">
                <a:solidFill>
                  <a:srgbClr val="FF0000"/>
                </a:solidFill>
              </a:rPr>
              <a:t/>
            </a:r>
            <a:br>
              <a:rPr lang="en-US" sz="2700" dirty="0">
                <a:solidFill>
                  <a:srgbClr val="FF0000"/>
                </a:solidFill>
              </a:rPr>
            </a:br>
            <a:r>
              <a:rPr lang="en-US" sz="2700" dirty="0">
                <a:solidFill>
                  <a:srgbClr val="FF0000"/>
                </a:solidFill>
              </a:rPr>
              <a:t>          </a:t>
            </a:r>
            <a:r>
              <a:rPr lang="ar-SA" sz="2700" b="1" dirty="0">
                <a:solidFill>
                  <a:srgbClr val="FF0000"/>
                </a:solidFill>
              </a:rPr>
              <a:t>محاكاة </a:t>
            </a:r>
            <a:r>
              <a:rPr lang="ar-SA" sz="2200" b="1" dirty="0">
                <a:solidFill>
                  <a:srgbClr val="FF0000"/>
                </a:solidFill>
              </a:rPr>
              <a:t>لحالة المادة الصلبة والسائلة والغازية</a:t>
            </a:r>
            <a:r>
              <a:rPr lang="en-US" sz="2200" b="1" dirty="0">
                <a:solidFill>
                  <a:srgbClr val="FF0000"/>
                </a:solidFill>
              </a:rPr>
              <a:t> :</a:t>
            </a:r>
            <a:r>
              <a:rPr lang="en-US" sz="2200" dirty="0">
                <a:solidFill>
                  <a:srgbClr val="FF0000"/>
                </a:solidFill>
              </a:rPr>
              <a:t/>
            </a:r>
            <a:br>
              <a:rPr lang="en-US" sz="2200" dirty="0">
                <a:solidFill>
                  <a:srgbClr val="FF0000"/>
                </a:solidFill>
              </a:rPr>
            </a:br>
            <a:r>
              <a:rPr lang="en-US" sz="2200" dirty="0">
                <a:solidFill>
                  <a:schemeClr val="bg1"/>
                </a:solidFill>
              </a:rPr>
              <a:t/>
            </a:r>
            <a:br>
              <a:rPr lang="en-US" sz="2200" dirty="0">
                <a:solidFill>
                  <a:schemeClr val="bg1"/>
                </a:solidFill>
              </a:rPr>
            </a:br>
            <a:r>
              <a:rPr lang="en-US" sz="2000" dirty="0">
                <a:solidFill>
                  <a:schemeClr val="bg1"/>
                </a:solidFill>
              </a:rPr>
              <a:t/>
            </a:r>
            <a:br>
              <a:rPr lang="en-US" sz="2000" dirty="0">
                <a:solidFill>
                  <a:schemeClr val="bg1"/>
                </a:solidFill>
              </a:rPr>
            </a:br>
            <a:endParaRPr lang="en-US" sz="2000" dirty="0">
              <a:solidFill>
                <a:schemeClr val="bg1"/>
              </a:solidFill>
            </a:endParaRPr>
          </a:p>
        </p:txBody>
      </p:sp>
    </p:spTree>
    <p:extLst>
      <p:ext uri="{BB962C8B-B14F-4D97-AF65-F5344CB8AC3E}">
        <p14:creationId xmlns:p14="http://schemas.microsoft.com/office/powerpoint/2010/main" val="4608499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خلفيات بوربوينت ناعمة يجب تحميلها على جهازك | Ra2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2319"/>
            <a:ext cx="9144000" cy="6980319"/>
          </a:xfrm>
          <a:prstGeom prst="rect">
            <a:avLst/>
          </a:prstGeom>
          <a:noFill/>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ctrTitle"/>
          </p:nvPr>
        </p:nvSpPr>
        <p:spPr>
          <a:xfrm>
            <a:off x="-31552" y="2996952"/>
            <a:ext cx="9036496" cy="4392487"/>
          </a:xfrm>
        </p:spPr>
        <p:txBody>
          <a:bodyPr>
            <a:normAutofit fontScale="90000"/>
          </a:bodyPr>
          <a:lstStyle/>
          <a:p>
            <a:pPr algn="r"/>
            <a:r>
              <a:rPr lang="ar-IQ" sz="2400" dirty="0">
                <a:solidFill>
                  <a:schemeClr val="bg1"/>
                </a:solidFill>
              </a:rPr>
              <a:t> </a:t>
            </a:r>
            <a:r>
              <a:rPr lang="ar-SA" sz="4400" b="1" u="sng" dirty="0" smtClean="0">
                <a:solidFill>
                  <a:srgbClr val="FF0000"/>
                </a:solidFill>
              </a:rPr>
              <a:t> </a:t>
            </a:r>
            <a:r>
              <a:rPr lang="ar-IQ" sz="4400" b="1" u="sng" dirty="0" smtClean="0">
                <a:solidFill>
                  <a:srgbClr val="FF0000"/>
                </a:solidFill>
              </a:rPr>
              <a:t>الاستنتاجات</a:t>
            </a:r>
            <a:br>
              <a:rPr lang="ar-IQ" sz="4400" b="1" u="sng" dirty="0" smtClean="0">
                <a:solidFill>
                  <a:srgbClr val="FF0000"/>
                </a:solidFill>
              </a:rPr>
            </a:br>
            <a:r>
              <a:rPr lang="ar-IQ" sz="4400" b="1" dirty="0">
                <a:solidFill>
                  <a:schemeClr val="bg1"/>
                </a:solidFill>
              </a:rPr>
              <a:t>أفضل طرق </a:t>
            </a:r>
            <a:r>
              <a:rPr lang="ar-IQ" sz="4400" b="1" dirty="0" smtClean="0">
                <a:solidFill>
                  <a:schemeClr val="bg1"/>
                </a:solidFill>
              </a:rPr>
              <a:t>التدريس الالكترونية:-</a:t>
            </a:r>
            <a:r>
              <a:rPr lang="ar-IQ" sz="4400" b="1" u="sng" dirty="0" smtClean="0">
                <a:solidFill>
                  <a:srgbClr val="FF0000"/>
                </a:solidFill>
              </a:rPr>
              <a:t/>
            </a:r>
            <a:br>
              <a:rPr lang="ar-IQ" sz="4400" b="1" u="sng" dirty="0" smtClean="0">
                <a:solidFill>
                  <a:srgbClr val="FF0000"/>
                </a:solidFill>
              </a:rPr>
            </a:br>
            <a:r>
              <a:rPr lang="ar-IQ" sz="2700" dirty="0" smtClean="0">
                <a:solidFill>
                  <a:srgbClr val="00B0F0"/>
                </a:solidFill>
              </a:rPr>
              <a:t>التعليم </a:t>
            </a:r>
            <a:r>
              <a:rPr lang="ar-IQ" sz="2700" dirty="0">
                <a:solidFill>
                  <a:srgbClr val="00B0F0"/>
                </a:solidFill>
              </a:rPr>
              <a:t>الإلكتروني </a:t>
            </a:r>
            <a:r>
              <a:rPr lang="ar-IQ" sz="2700" dirty="0" smtClean="0">
                <a:solidFill>
                  <a:srgbClr val="00B0F0"/>
                </a:solidFill>
              </a:rPr>
              <a:t>:- </a:t>
            </a:r>
            <a:r>
              <a:rPr lang="ar-IQ" sz="2200" dirty="0" smtClean="0">
                <a:solidFill>
                  <a:schemeClr val="bg1"/>
                </a:solidFill>
              </a:rPr>
              <a:t>استخدام </a:t>
            </a:r>
            <a:r>
              <a:rPr lang="ar-IQ" sz="2200" dirty="0">
                <a:solidFill>
                  <a:schemeClr val="bg1"/>
                </a:solidFill>
              </a:rPr>
              <a:t>أحدث التقنيات الإلكترونية للخروج عن القالب لتقليدي للتدريس، وإمكانية الوصول للمناهج التعليمية والتواصل بين المعلمين والطلّاب عن طريق شبكة الإنترنت وذلك للحصول على الدورات التعليمية المختلفة وإمكانية الحصول على شهادات أيضاً في شتّى المجالات، ويشهد هذا النظام انتشاراً ونجاحاً واسعاً في مجال التعليم والتدريب. كما يطلق على هذا </a:t>
            </a:r>
            <a:r>
              <a:rPr lang="ar-IQ" sz="2200" dirty="0">
                <a:solidFill>
                  <a:srgbClr val="FF0000"/>
                </a:solidFill>
              </a:rPr>
              <a:t>النوع من التعليم </a:t>
            </a:r>
            <a:r>
              <a:rPr lang="ar-IQ" sz="2200" dirty="0" smtClean="0">
                <a:solidFill>
                  <a:srgbClr val="FF0000"/>
                </a:solidFill>
              </a:rPr>
              <a:t>عن </a:t>
            </a:r>
            <a:r>
              <a:rPr lang="ar-IQ" sz="2200" dirty="0">
                <a:solidFill>
                  <a:srgbClr val="FF0000"/>
                </a:solidFill>
              </a:rPr>
              <a:t>بعد أو التعليم عبر </a:t>
            </a:r>
            <a:r>
              <a:rPr lang="ar-IQ" sz="2200" dirty="0" smtClean="0">
                <a:solidFill>
                  <a:srgbClr val="FF0000"/>
                </a:solidFill>
              </a:rPr>
              <a:t>الإنترنت</a:t>
            </a:r>
            <a:r>
              <a:rPr lang="ar-IQ" sz="2200" dirty="0" smtClean="0">
                <a:solidFill>
                  <a:schemeClr val="bg1"/>
                </a:solidFill>
              </a:rPr>
              <a:t>, </a:t>
            </a:r>
            <a:r>
              <a:rPr lang="ar-IQ" sz="2200" dirty="0">
                <a:solidFill>
                  <a:schemeClr val="bg1"/>
                </a:solidFill>
              </a:rPr>
              <a:t>ومن أهم فوائد هذا النظام أنّ الطالب غير ملزم بمكان وزمان للحصول على الشهادة أو الدروة وليس بحاجة للسفر لحضور </a:t>
            </a:r>
            <a:r>
              <a:rPr lang="ar-IQ" sz="2200" dirty="0" smtClean="0">
                <a:solidFill>
                  <a:schemeClr val="bg1"/>
                </a:solidFill>
              </a:rPr>
              <a:t>المحاضرات </a:t>
            </a:r>
            <a:r>
              <a:rPr lang="ar-IQ" sz="2200" dirty="0">
                <a:solidFill>
                  <a:schemeClr val="bg1"/>
                </a:solidFill>
              </a:rPr>
              <a:t>في الجامعة أو المعهد. كما أنّه نظام يوفّر مصاريف المواصلات والانتقال من مكان لآخر على الطالب</a:t>
            </a:r>
            <a:br>
              <a:rPr lang="ar-IQ" sz="2200" dirty="0">
                <a:solidFill>
                  <a:schemeClr val="bg1"/>
                </a:solidFill>
              </a:rPr>
            </a:br>
            <a:r>
              <a:rPr lang="ar-IQ" sz="2200" dirty="0">
                <a:solidFill>
                  <a:schemeClr val="bg1"/>
                </a:solidFill>
              </a:rPr>
              <a:t/>
            </a:r>
            <a:br>
              <a:rPr lang="ar-IQ" sz="2200" dirty="0">
                <a:solidFill>
                  <a:schemeClr val="bg1"/>
                </a:solidFill>
              </a:rPr>
            </a:br>
            <a:r>
              <a:rPr lang="ar-IQ" sz="2800" dirty="0" smtClean="0">
                <a:solidFill>
                  <a:srgbClr val="00B0F0"/>
                </a:solidFill>
              </a:rPr>
              <a:t>التعليم التعاوني:- </a:t>
            </a:r>
            <a:r>
              <a:rPr lang="ar-IQ" sz="2200" dirty="0" smtClean="0">
                <a:solidFill>
                  <a:schemeClr val="bg1"/>
                </a:solidFill>
              </a:rPr>
              <a:t>هو افضل طريقة للتدريس الالكتروني حيث يمنح </a:t>
            </a:r>
            <a:r>
              <a:rPr lang="ar-IQ" sz="2200" dirty="0">
                <a:solidFill>
                  <a:schemeClr val="bg1"/>
                </a:solidFill>
              </a:rPr>
              <a:t>التعليم التعاوني فرصة العمل مع الآخرين في مجموعات والتفاعل فيما بينهم بشكل إيجابي، وأوجدت الدراسات أنّ التدريس بهذا النظام هو أكثر فعّالية من التعليم بشكل فردي، ففي التعليم التعاوني يمكن للطلاب تبادل وجهات النظر المختلفة والاستفادة من خبرات بعضهم وتبادلها فيما بينهم وزيادة الثقة بالنّفس، كما تزداد لديهم مهارات الاتصال والتفكير النّاقد وحل المشكلات </a:t>
            </a:r>
            <a:r>
              <a:rPr lang="ar-IQ" sz="2200" dirty="0" smtClean="0">
                <a:solidFill>
                  <a:schemeClr val="bg1"/>
                </a:solidFill>
              </a:rPr>
              <a:t>المختلفة.</a:t>
            </a:r>
            <a:r>
              <a:rPr lang="ar-IQ" sz="2200" dirty="0">
                <a:solidFill>
                  <a:schemeClr val="bg1"/>
                </a:solidFill>
              </a:rPr>
              <a:t/>
            </a:r>
            <a:br>
              <a:rPr lang="ar-IQ" sz="2200" dirty="0">
                <a:solidFill>
                  <a:schemeClr val="bg1"/>
                </a:solidFill>
              </a:rPr>
            </a:br>
            <a:r>
              <a:rPr lang="ar-IQ" sz="2800" dirty="0">
                <a:solidFill>
                  <a:schemeClr val="bg1"/>
                </a:solidFill>
              </a:rPr>
              <a:t/>
            </a:r>
            <a:br>
              <a:rPr lang="ar-IQ" sz="2800" dirty="0">
                <a:solidFill>
                  <a:schemeClr val="bg1"/>
                </a:solidFill>
              </a:rPr>
            </a:br>
            <a:r>
              <a:rPr lang="en-US" sz="2200" dirty="0">
                <a:solidFill>
                  <a:srgbClr val="FF0000"/>
                </a:solidFill>
              </a:rPr>
              <a:t/>
            </a:r>
            <a:br>
              <a:rPr lang="en-US" sz="2200" dirty="0">
                <a:solidFill>
                  <a:srgbClr val="FF0000"/>
                </a:solidFill>
              </a:rPr>
            </a:br>
            <a:r>
              <a:rPr lang="en-US" sz="2200" dirty="0">
                <a:solidFill>
                  <a:schemeClr val="bg1"/>
                </a:solidFill>
              </a:rPr>
              <a:t/>
            </a:r>
            <a:br>
              <a:rPr lang="en-US" sz="2200" dirty="0">
                <a:solidFill>
                  <a:schemeClr val="bg1"/>
                </a:solidFill>
              </a:rPr>
            </a:br>
            <a:r>
              <a:rPr lang="en-US" sz="2000" dirty="0">
                <a:solidFill>
                  <a:schemeClr val="bg1"/>
                </a:solidFill>
              </a:rPr>
              <a:t/>
            </a:r>
            <a:br>
              <a:rPr lang="en-US" sz="2000" dirty="0">
                <a:solidFill>
                  <a:schemeClr val="bg1"/>
                </a:solidFill>
              </a:rPr>
            </a:br>
            <a:endParaRPr lang="en-US" sz="2000" dirty="0">
              <a:solidFill>
                <a:schemeClr val="bg1"/>
              </a:solidFill>
            </a:endParaRPr>
          </a:p>
        </p:txBody>
      </p:sp>
    </p:spTree>
    <p:extLst>
      <p:ext uri="{BB962C8B-B14F-4D97-AF65-F5344CB8AC3E}">
        <p14:creationId xmlns:p14="http://schemas.microsoft.com/office/powerpoint/2010/main" val="30276702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خلفيات بوربوينت ناعمة يجب تحميلها على جهازك | Ra2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80319"/>
          </a:xfrm>
          <a:prstGeom prst="rect">
            <a:avLst/>
          </a:prstGeom>
          <a:noFill/>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ctrTitle"/>
          </p:nvPr>
        </p:nvSpPr>
        <p:spPr>
          <a:xfrm>
            <a:off x="-180528" y="188640"/>
            <a:ext cx="9324528" cy="6480719"/>
          </a:xfrm>
        </p:spPr>
        <p:txBody>
          <a:bodyPr>
            <a:normAutofit/>
          </a:bodyPr>
          <a:lstStyle/>
          <a:p>
            <a:pPr algn="r"/>
            <a:r>
              <a:rPr lang="ar-IQ" sz="2400" dirty="0">
                <a:solidFill>
                  <a:schemeClr val="bg1"/>
                </a:solidFill>
              </a:rPr>
              <a:t> </a:t>
            </a:r>
            <a:r>
              <a:rPr lang="en-US" sz="2800" b="1" dirty="0">
                <a:solidFill>
                  <a:schemeClr val="bg1"/>
                </a:solidFill>
              </a:rPr>
              <a:t/>
            </a:r>
            <a:br>
              <a:rPr lang="en-US" sz="2800" b="1" dirty="0">
                <a:solidFill>
                  <a:schemeClr val="bg1"/>
                </a:solidFill>
              </a:rPr>
            </a:br>
            <a:endParaRPr lang="en-US" sz="2700" b="1" dirty="0">
              <a:solidFill>
                <a:schemeClr val="bg1"/>
              </a:solidFill>
            </a:endParaRPr>
          </a:p>
        </p:txBody>
      </p:sp>
      <p:sp>
        <p:nvSpPr>
          <p:cNvPr id="4" name="مستطيل 3"/>
          <p:cNvSpPr/>
          <p:nvPr/>
        </p:nvSpPr>
        <p:spPr>
          <a:xfrm>
            <a:off x="877235" y="1052736"/>
            <a:ext cx="7632848" cy="3046988"/>
          </a:xfrm>
          <a:prstGeom prst="rect">
            <a:avLst/>
          </a:prstGeom>
          <a:noFill/>
        </p:spPr>
        <p:txBody>
          <a:bodyPr wrap="square" lIns="91440" tIns="45720" rIns="91440" bIns="45720">
            <a:spAutoFit/>
          </a:bodyPr>
          <a:lstStyle/>
          <a:p>
            <a:pPr algn="ctr"/>
            <a:endParaRPr lang="ar-IQ" sz="96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E9F9FB"/>
              </a:solidFill>
              <a:effectLst>
                <a:outerShdw blurRad="50800" dist="40000" dir="5400000" algn="tl" rotWithShape="0">
                  <a:srgbClr val="000000">
                    <a:shade val="5000"/>
                    <a:satMod val="120000"/>
                    <a:alpha val="33000"/>
                  </a:srgbClr>
                </a:outerShdw>
              </a:effectLst>
            </a:endParaRPr>
          </a:p>
          <a:p>
            <a:pPr algn="ctr"/>
            <a:r>
              <a:rPr lang="ar-IQ" sz="96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E9F9FB"/>
                </a:solidFill>
                <a:effectLst>
                  <a:outerShdw blurRad="50800" dist="40000" dir="5400000" algn="tl" rotWithShape="0">
                    <a:srgbClr val="000000">
                      <a:shade val="5000"/>
                      <a:satMod val="120000"/>
                      <a:alpha val="33000"/>
                    </a:srgbClr>
                  </a:outerShdw>
                </a:effectLst>
              </a:rPr>
              <a:t>شكراً </a:t>
            </a:r>
            <a:r>
              <a:rPr lang="ar-IQ" sz="96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E9F9FB"/>
                </a:solidFill>
                <a:effectLst>
                  <a:outerShdw blurRad="50800" dist="40000" dir="5400000" algn="tl" rotWithShape="0">
                    <a:srgbClr val="000000">
                      <a:shade val="5000"/>
                      <a:satMod val="120000"/>
                      <a:alpha val="33000"/>
                    </a:srgbClr>
                  </a:outerShdw>
                </a:effectLst>
              </a:rPr>
              <a:t>لاستماعكم</a:t>
            </a:r>
            <a:endParaRPr lang="ar-SA" sz="96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E9F9FB"/>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620724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grpId="0" nodeType="clickEffect">
                                  <p:stCondLst>
                                    <p:cond delay="0"/>
                                  </p:stCondLst>
                                  <p:childTnLst>
                                    <p:animEffect transition="out" filter="fade">
                                      <p:cBhvr>
                                        <p:cTn id="6" dur="2000"/>
                                        <p:tgtEl>
                                          <p:spTgt spid="4"/>
                                        </p:tgtEl>
                                      </p:cBhvr>
                                    </p:animEffect>
                                    <p:anim calcmode="lin" valueType="num">
                                      <p:cBhvr>
                                        <p:cTn id="7" dur="2000"/>
                                        <p:tgtEl>
                                          <p:spTgt spid="4"/>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4"/>
                                        </p:tgtEl>
                                        <p:attrNameLst>
                                          <p:attrName>ppt_h</p:attrName>
                                        </p:attrNameLst>
                                      </p:cBhvr>
                                      <p:tavLst>
                                        <p:tav tm="0">
                                          <p:val>
                                            <p:strVal val="ppt_h"/>
                                          </p:val>
                                        </p:tav>
                                        <p:tav tm="100000">
                                          <p:val>
                                            <p:strVal val="ppt_h"/>
                                          </p:val>
                                        </p:tav>
                                      </p:tavLst>
                                    </p:anim>
                                    <p:set>
                                      <p:cBhvr>
                                        <p:cTn id="9"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خلفيات بوربوينت ناعمة يجب تحميلها على جهازك | Ra2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9" y="26729"/>
            <a:ext cx="9216000" cy="7035284"/>
          </a:xfrm>
          <a:prstGeom prst="rect">
            <a:avLst/>
          </a:prstGeom>
          <a:noFill/>
          <a:extLst>
            <a:ext uri="{909E8E84-426E-40DD-AFC4-6F175D3DCCD1}">
              <a14:hiddenFill xmlns:a14="http://schemas.microsoft.com/office/drawing/2010/main">
                <a:solidFill>
                  <a:srgbClr val="FFFFFF"/>
                </a:solidFill>
              </a14:hiddenFill>
            </a:ext>
          </a:extLst>
        </p:spPr>
      </p:pic>
      <p:sp>
        <p:nvSpPr>
          <p:cNvPr id="3" name="عنوان 2"/>
          <p:cNvSpPr>
            <a:spLocks noGrp="1"/>
          </p:cNvSpPr>
          <p:nvPr>
            <p:ph type="ctrTitle"/>
          </p:nvPr>
        </p:nvSpPr>
        <p:spPr>
          <a:xfrm>
            <a:off x="681720" y="-27384"/>
            <a:ext cx="8138752" cy="5373216"/>
          </a:xfrm>
        </p:spPr>
        <p:txBody>
          <a:bodyPr>
            <a:normAutofit/>
          </a:bodyPr>
          <a:lstStyle/>
          <a:p>
            <a:pPr algn="r"/>
            <a:r>
              <a:rPr lang="en-US" sz="2000" b="1" dirty="0" smtClean="0"/>
              <a:t> </a:t>
            </a:r>
            <a:r>
              <a:rPr lang="ar-IQ" sz="2000" b="1" dirty="0" smtClean="0">
                <a:solidFill>
                  <a:schemeClr val="bg1"/>
                </a:solidFill>
              </a:rPr>
              <a:t/>
            </a:r>
            <a:br>
              <a:rPr lang="ar-IQ" sz="2000" b="1" dirty="0" smtClean="0">
                <a:solidFill>
                  <a:schemeClr val="bg1"/>
                </a:solidFill>
              </a:rPr>
            </a:br>
            <a:endParaRPr lang="ar-IQ" sz="2000" dirty="0">
              <a:solidFill>
                <a:schemeClr val="bg1"/>
              </a:solidFill>
            </a:endParaRPr>
          </a:p>
        </p:txBody>
      </p:sp>
      <p:sp>
        <p:nvSpPr>
          <p:cNvPr id="8" name="عنوان 1"/>
          <p:cNvSpPr txBox="1">
            <a:spLocks/>
          </p:cNvSpPr>
          <p:nvPr/>
        </p:nvSpPr>
        <p:spPr>
          <a:xfrm>
            <a:off x="838200" y="116633"/>
            <a:ext cx="7772400" cy="1512168"/>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SA" sz="4000" b="1" u="sng" dirty="0">
                <a:solidFill>
                  <a:srgbClr val="FF0000"/>
                </a:solidFill>
              </a:rPr>
              <a:t>أهم الاستراتيجيات  التعليمية </a:t>
            </a:r>
            <a:r>
              <a:rPr lang="ar-SA" sz="4000" b="1" u="sng" dirty="0" err="1">
                <a:solidFill>
                  <a:srgbClr val="FF0000"/>
                </a:solidFill>
              </a:rPr>
              <a:t>الاكترونية</a:t>
            </a:r>
            <a:r>
              <a:rPr lang="ar-SA" sz="4000" b="1" u="sng" dirty="0">
                <a:solidFill>
                  <a:srgbClr val="FF0000"/>
                </a:solidFill>
              </a:rPr>
              <a:t> الحديثة </a:t>
            </a:r>
            <a:r>
              <a:rPr lang="ar-SA" sz="4000" b="1" u="sng" dirty="0" err="1">
                <a:solidFill>
                  <a:srgbClr val="FF0000"/>
                </a:solidFill>
              </a:rPr>
              <a:t>فى</a:t>
            </a:r>
            <a:r>
              <a:rPr lang="ar-SA" sz="4000" b="1" u="sng" dirty="0">
                <a:solidFill>
                  <a:srgbClr val="FF0000"/>
                </a:solidFill>
              </a:rPr>
              <a:t> التدريس</a:t>
            </a:r>
            <a:endParaRPr lang="en-US" sz="4000" dirty="0">
              <a:solidFill>
                <a:srgbClr val="FF0000"/>
              </a:solidFill>
            </a:endParaRPr>
          </a:p>
        </p:txBody>
      </p:sp>
      <p:sp>
        <p:nvSpPr>
          <p:cNvPr id="5" name="عنوان 1"/>
          <p:cNvSpPr txBox="1">
            <a:spLocks/>
          </p:cNvSpPr>
          <p:nvPr/>
        </p:nvSpPr>
        <p:spPr>
          <a:xfrm>
            <a:off x="989157" y="1340768"/>
            <a:ext cx="7772400" cy="4536504"/>
          </a:xfrm>
          <a:prstGeom prst="rect">
            <a:avLst/>
          </a:prstGeom>
        </p:spPr>
        <p:txBody>
          <a:bodyPr vert="horz" lIns="91440" tIns="45720" rIns="91440" bIns="45720" rtlCol="1" anchor="ctr">
            <a:normAutofit fontScale="47500" lnSpcReduction="20000"/>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algn="r"/>
            <a:r>
              <a:rPr lang="ar-IQ" sz="8000" b="1" dirty="0" smtClean="0">
                <a:solidFill>
                  <a:schemeClr val="bg1"/>
                </a:solidFill>
              </a:rPr>
              <a:t>1- استراتيجية الاستقصاء</a:t>
            </a:r>
          </a:p>
          <a:p>
            <a:pPr algn="r"/>
            <a:r>
              <a:rPr lang="ar-IQ" sz="8000" b="1" dirty="0" smtClean="0">
                <a:solidFill>
                  <a:schemeClr val="bg1"/>
                </a:solidFill>
              </a:rPr>
              <a:t>2- </a:t>
            </a:r>
            <a:r>
              <a:rPr lang="ar-IQ" sz="8000" b="1" dirty="0">
                <a:solidFill>
                  <a:schemeClr val="bg1"/>
                </a:solidFill>
              </a:rPr>
              <a:t>استراتيجية </a:t>
            </a:r>
            <a:r>
              <a:rPr lang="ar-IQ" sz="8000" b="1" dirty="0" smtClean="0">
                <a:solidFill>
                  <a:schemeClr val="bg1"/>
                </a:solidFill>
              </a:rPr>
              <a:t>التعليم التعاوني</a:t>
            </a:r>
          </a:p>
          <a:p>
            <a:pPr algn="r"/>
            <a:r>
              <a:rPr lang="ar-IQ" sz="8000" b="1" dirty="0" smtClean="0">
                <a:solidFill>
                  <a:schemeClr val="bg1"/>
                </a:solidFill>
              </a:rPr>
              <a:t>3- </a:t>
            </a:r>
            <a:r>
              <a:rPr lang="ar-IQ" sz="8000" b="1" dirty="0">
                <a:solidFill>
                  <a:schemeClr val="bg1"/>
                </a:solidFill>
              </a:rPr>
              <a:t>استراتيجية التعليم </a:t>
            </a:r>
            <a:r>
              <a:rPr lang="ar-IQ" sz="8000" b="1" dirty="0" smtClean="0">
                <a:solidFill>
                  <a:schemeClr val="bg1"/>
                </a:solidFill>
              </a:rPr>
              <a:t>المدمج</a:t>
            </a:r>
          </a:p>
          <a:p>
            <a:pPr algn="r"/>
            <a:r>
              <a:rPr lang="ar-IQ" sz="8000" b="1" dirty="0" smtClean="0">
                <a:solidFill>
                  <a:schemeClr val="bg1"/>
                </a:solidFill>
              </a:rPr>
              <a:t>4- </a:t>
            </a:r>
            <a:r>
              <a:rPr lang="ar-IQ" sz="8000" b="1" dirty="0">
                <a:solidFill>
                  <a:schemeClr val="bg1"/>
                </a:solidFill>
              </a:rPr>
              <a:t>استراتيجية </a:t>
            </a:r>
            <a:r>
              <a:rPr lang="ar-IQ" sz="8000" b="1" dirty="0" smtClean="0">
                <a:solidFill>
                  <a:schemeClr val="bg1"/>
                </a:solidFill>
              </a:rPr>
              <a:t>الرحلات العلمية الالكترونية</a:t>
            </a:r>
          </a:p>
          <a:p>
            <a:pPr algn="r"/>
            <a:r>
              <a:rPr lang="ar-IQ" sz="8000" b="1" dirty="0" smtClean="0">
                <a:solidFill>
                  <a:schemeClr val="bg1"/>
                </a:solidFill>
              </a:rPr>
              <a:t>5- </a:t>
            </a:r>
            <a:r>
              <a:rPr lang="ar-IQ" sz="8000" b="1" dirty="0">
                <a:solidFill>
                  <a:schemeClr val="bg1"/>
                </a:solidFill>
              </a:rPr>
              <a:t>استراتيجية </a:t>
            </a:r>
            <a:r>
              <a:rPr lang="ar-IQ" sz="8000" b="1" dirty="0" smtClean="0">
                <a:solidFill>
                  <a:schemeClr val="bg1"/>
                </a:solidFill>
              </a:rPr>
              <a:t>العرض </a:t>
            </a:r>
            <a:r>
              <a:rPr lang="ar-IQ" sz="8000" b="1" dirty="0" err="1" smtClean="0">
                <a:solidFill>
                  <a:schemeClr val="bg1"/>
                </a:solidFill>
              </a:rPr>
              <a:t>التقديمي</a:t>
            </a:r>
            <a:r>
              <a:rPr lang="ar-IQ" sz="8000" b="1" dirty="0" smtClean="0">
                <a:solidFill>
                  <a:schemeClr val="bg1"/>
                </a:solidFill>
              </a:rPr>
              <a:t> الالكتروني</a:t>
            </a:r>
          </a:p>
          <a:p>
            <a:pPr algn="r"/>
            <a:r>
              <a:rPr lang="ar-IQ" sz="8000" b="1" dirty="0" smtClean="0">
                <a:solidFill>
                  <a:schemeClr val="bg1"/>
                </a:solidFill>
              </a:rPr>
              <a:t>6-</a:t>
            </a:r>
            <a:r>
              <a:rPr lang="ar-IQ" sz="8000" b="1" dirty="0">
                <a:solidFill>
                  <a:schemeClr val="bg1"/>
                </a:solidFill>
              </a:rPr>
              <a:t> استراتيجية </a:t>
            </a:r>
            <a:r>
              <a:rPr lang="ar-IQ" sz="8000" b="1" dirty="0" smtClean="0">
                <a:solidFill>
                  <a:schemeClr val="bg1"/>
                </a:solidFill>
              </a:rPr>
              <a:t>العروض العلمية الالكترونية</a:t>
            </a:r>
          </a:p>
          <a:p>
            <a:pPr algn="r"/>
            <a:r>
              <a:rPr lang="ar-IQ" sz="8000" b="1" dirty="0" smtClean="0">
                <a:solidFill>
                  <a:schemeClr val="bg1"/>
                </a:solidFill>
              </a:rPr>
              <a:t>7-</a:t>
            </a:r>
            <a:r>
              <a:rPr lang="ar-IQ" sz="8000" b="1" dirty="0">
                <a:solidFill>
                  <a:schemeClr val="bg1"/>
                </a:solidFill>
              </a:rPr>
              <a:t> استراتيجية </a:t>
            </a:r>
            <a:r>
              <a:rPr lang="ar-IQ" sz="8000" b="1" dirty="0" smtClean="0">
                <a:solidFill>
                  <a:schemeClr val="bg1"/>
                </a:solidFill>
              </a:rPr>
              <a:t>المحاكاة وتمثيل الادوار</a:t>
            </a:r>
          </a:p>
          <a:p>
            <a:endParaRPr lang="en-US" sz="2800" dirty="0">
              <a:solidFill>
                <a:srgbClr val="FF0000"/>
              </a:solidFill>
            </a:endParaRPr>
          </a:p>
        </p:txBody>
      </p:sp>
    </p:spTree>
    <p:extLst>
      <p:ext uri="{BB962C8B-B14F-4D97-AF65-F5344CB8AC3E}">
        <p14:creationId xmlns:p14="http://schemas.microsoft.com/office/powerpoint/2010/main" val="1010735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خلفيات بوربوينت ناعمة يجب تحميلها على جهازك | Ra2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2319"/>
            <a:ext cx="9144000" cy="6980319"/>
          </a:xfrm>
          <a:prstGeom prst="rect">
            <a:avLst/>
          </a:prstGeom>
          <a:noFill/>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ctrTitle"/>
          </p:nvPr>
        </p:nvSpPr>
        <p:spPr>
          <a:xfrm>
            <a:off x="683569" y="1340768"/>
            <a:ext cx="7848872" cy="5040560"/>
          </a:xfrm>
        </p:spPr>
        <p:txBody>
          <a:bodyPr>
            <a:noAutofit/>
          </a:bodyPr>
          <a:lstStyle/>
          <a:p>
            <a:pPr algn="r"/>
            <a:r>
              <a:rPr lang="en-US" sz="2000" dirty="0">
                <a:solidFill>
                  <a:schemeClr val="bg1"/>
                </a:solidFill>
              </a:rPr>
              <a:t/>
            </a:r>
            <a:br>
              <a:rPr lang="en-US" sz="2000" dirty="0">
                <a:solidFill>
                  <a:schemeClr val="bg1"/>
                </a:solidFill>
              </a:rPr>
            </a:br>
            <a:r>
              <a:rPr lang="en-US" sz="2000" b="1" u="sng" dirty="0">
                <a:solidFill>
                  <a:srgbClr val="00B0F0"/>
                </a:solidFill>
              </a:rPr>
              <a:t>    </a:t>
            </a:r>
            <a:r>
              <a:rPr lang="ar-SA" sz="2000" b="1" u="sng" dirty="0">
                <a:solidFill>
                  <a:srgbClr val="00B0F0"/>
                </a:solidFill>
              </a:rPr>
              <a:t>مفهوم استراتيجية الاستقصاء</a:t>
            </a:r>
            <a:r>
              <a:rPr lang="en-US" sz="2000" b="1" u="sng" dirty="0">
                <a:solidFill>
                  <a:srgbClr val="00B0F0"/>
                </a:solidFill>
              </a:rPr>
              <a:t>:</a:t>
            </a:r>
            <a:r>
              <a:rPr lang="en-US" sz="2000" b="1" u="sng" dirty="0">
                <a:solidFill>
                  <a:schemeClr val="bg1"/>
                </a:solidFill>
              </a:rPr>
              <a:t/>
            </a:r>
            <a:br>
              <a:rPr lang="en-US" sz="2000" b="1" u="sng" dirty="0">
                <a:solidFill>
                  <a:schemeClr val="bg1"/>
                </a:solidFill>
              </a:rPr>
            </a:br>
            <a:r>
              <a:rPr lang="en-US" sz="2000" b="1" dirty="0">
                <a:solidFill>
                  <a:schemeClr val="bg1"/>
                </a:solidFill>
              </a:rPr>
              <a:t>    </a:t>
            </a:r>
            <a:r>
              <a:rPr lang="ar-SA" sz="2000" b="1" dirty="0">
                <a:solidFill>
                  <a:schemeClr val="bg1"/>
                </a:solidFill>
              </a:rPr>
              <a:t>استراتيجية تدريسية يتعامل فيها الطلاب مع خطوات المنهج العلمي المتكامل ، حيث يوضع الطالب في مواجهة إحدى المشكلات ، فيخطط ويبحث ويعمل بنفسه على حلها عن طريق توليد الفرضيات واختبارها</a:t>
            </a:r>
            <a:r>
              <a:rPr lang="en-US" sz="2000" b="1" dirty="0">
                <a:solidFill>
                  <a:schemeClr val="bg1"/>
                </a:solidFill>
              </a:rPr>
              <a:t> .</a:t>
            </a:r>
            <a:r>
              <a:rPr lang="en-US" sz="2000" dirty="0">
                <a:solidFill>
                  <a:schemeClr val="bg1"/>
                </a:solidFill>
              </a:rPr>
              <a:t/>
            </a:r>
            <a:br>
              <a:rPr lang="en-US" sz="2000" dirty="0">
                <a:solidFill>
                  <a:schemeClr val="bg1"/>
                </a:solidFill>
              </a:rPr>
            </a:br>
            <a:r>
              <a:rPr lang="en-US" sz="2000" b="1" dirty="0">
                <a:solidFill>
                  <a:schemeClr val="bg1"/>
                </a:solidFill>
              </a:rPr>
              <a:t>    </a:t>
            </a:r>
            <a:r>
              <a:rPr lang="ar-SA" sz="2000" b="1" dirty="0">
                <a:solidFill>
                  <a:schemeClr val="bg1"/>
                </a:solidFill>
              </a:rPr>
              <a:t>وللاستقصاء ثلاث صور متنوعة ، هي</a:t>
            </a:r>
            <a:r>
              <a:rPr lang="en-US" sz="2000" b="1" dirty="0">
                <a:solidFill>
                  <a:schemeClr val="bg1"/>
                </a:solidFill>
              </a:rPr>
              <a:t> : </a:t>
            </a:r>
            <a:r>
              <a:rPr lang="en-US" sz="2000" dirty="0">
                <a:solidFill>
                  <a:schemeClr val="bg1"/>
                </a:solidFill>
              </a:rPr>
              <a:t/>
            </a:r>
            <a:br>
              <a:rPr lang="en-US" sz="2000" dirty="0">
                <a:solidFill>
                  <a:schemeClr val="bg1"/>
                </a:solidFill>
              </a:rPr>
            </a:br>
            <a:r>
              <a:rPr lang="en-US" sz="2000" b="1" dirty="0">
                <a:solidFill>
                  <a:srgbClr val="00B0F0"/>
                </a:solidFill>
              </a:rPr>
              <a:t>    </a:t>
            </a:r>
            <a:r>
              <a:rPr lang="ar-IQ" sz="2000" b="1" dirty="0" smtClean="0">
                <a:solidFill>
                  <a:srgbClr val="00B0F0"/>
                </a:solidFill>
              </a:rPr>
              <a:t>1-</a:t>
            </a:r>
            <a:r>
              <a:rPr lang="ar-SA" sz="2000" b="1" dirty="0" smtClean="0">
                <a:solidFill>
                  <a:srgbClr val="00B0F0"/>
                </a:solidFill>
              </a:rPr>
              <a:t>الاستقصاء </a:t>
            </a:r>
            <a:r>
              <a:rPr lang="ar-SA" sz="2000" b="1" dirty="0">
                <a:solidFill>
                  <a:srgbClr val="00B0F0"/>
                </a:solidFill>
              </a:rPr>
              <a:t>الحر : </a:t>
            </a:r>
            <a:r>
              <a:rPr lang="ar-SA" sz="2000" b="1" dirty="0">
                <a:solidFill>
                  <a:schemeClr val="bg1"/>
                </a:solidFill>
              </a:rPr>
              <a:t>يقوم فيه الطالب باختيار الطريقة والأسئلة والمواد والأدوات اللازمة ؛ للوصول إلى حل المشكلة التي تواجهه</a:t>
            </a:r>
            <a:r>
              <a:rPr lang="en-US" sz="2000" b="1" dirty="0">
                <a:solidFill>
                  <a:schemeClr val="bg1"/>
                </a:solidFill>
              </a:rPr>
              <a:t> .</a:t>
            </a:r>
            <a:r>
              <a:rPr lang="en-US" sz="2000" dirty="0">
                <a:solidFill>
                  <a:schemeClr val="bg1"/>
                </a:solidFill>
              </a:rPr>
              <a:t/>
            </a:r>
            <a:br>
              <a:rPr lang="en-US" sz="2000" dirty="0">
                <a:solidFill>
                  <a:schemeClr val="bg1"/>
                </a:solidFill>
              </a:rPr>
            </a:br>
            <a:r>
              <a:rPr lang="en-US" sz="2000" b="1" dirty="0">
                <a:solidFill>
                  <a:schemeClr val="bg1"/>
                </a:solidFill>
              </a:rPr>
              <a:t>   </a:t>
            </a:r>
            <a:r>
              <a:rPr lang="ar-IQ" sz="2000" b="1" dirty="0" smtClean="0">
                <a:solidFill>
                  <a:srgbClr val="00B0F0"/>
                </a:solidFill>
              </a:rPr>
              <a:t>2-</a:t>
            </a:r>
            <a:r>
              <a:rPr lang="en-US" sz="2000" b="1" dirty="0" smtClean="0">
                <a:solidFill>
                  <a:srgbClr val="00B0F0"/>
                </a:solidFill>
              </a:rPr>
              <a:t>. </a:t>
            </a:r>
            <a:r>
              <a:rPr lang="ar-SA" sz="2000" b="1" dirty="0">
                <a:solidFill>
                  <a:srgbClr val="00B0F0"/>
                </a:solidFill>
              </a:rPr>
              <a:t>الاستقصاء الموجه : </a:t>
            </a:r>
            <a:r>
              <a:rPr lang="ar-SA" sz="2000" b="1" dirty="0">
                <a:solidFill>
                  <a:schemeClr val="bg1"/>
                </a:solidFill>
              </a:rPr>
              <a:t>يعمل المتعلم تحت إشراف المعلم وتوجيهه ، أو ضمن خطة بحثية أعدت مقدماً</a:t>
            </a:r>
            <a:r>
              <a:rPr lang="en-US" sz="2000" b="1" dirty="0">
                <a:solidFill>
                  <a:schemeClr val="bg1"/>
                </a:solidFill>
              </a:rPr>
              <a:t> . </a:t>
            </a:r>
            <a:r>
              <a:rPr lang="en-US" sz="2000" dirty="0">
                <a:solidFill>
                  <a:schemeClr val="bg1"/>
                </a:solidFill>
              </a:rPr>
              <a:t/>
            </a:r>
            <a:br>
              <a:rPr lang="en-US" sz="2000" dirty="0">
                <a:solidFill>
                  <a:schemeClr val="bg1"/>
                </a:solidFill>
              </a:rPr>
            </a:br>
            <a:r>
              <a:rPr lang="en-US" sz="2000" b="1" dirty="0">
                <a:solidFill>
                  <a:schemeClr val="bg1"/>
                </a:solidFill>
              </a:rPr>
              <a:t>   </a:t>
            </a:r>
            <a:r>
              <a:rPr lang="ar-IQ" sz="2000" b="1" dirty="0" smtClean="0">
                <a:solidFill>
                  <a:srgbClr val="00B0F0"/>
                </a:solidFill>
              </a:rPr>
              <a:t>3-</a:t>
            </a:r>
            <a:r>
              <a:rPr lang="ar-SA" sz="2000" b="1" dirty="0" smtClean="0">
                <a:solidFill>
                  <a:srgbClr val="00B0F0"/>
                </a:solidFill>
              </a:rPr>
              <a:t>الاستقصاء </a:t>
            </a:r>
            <a:r>
              <a:rPr lang="ar-SA" sz="2000" b="1" dirty="0">
                <a:solidFill>
                  <a:srgbClr val="00B0F0"/>
                </a:solidFill>
              </a:rPr>
              <a:t>العادل : </a:t>
            </a:r>
            <a:r>
              <a:rPr lang="ar-SA" sz="2000" b="1" dirty="0">
                <a:solidFill>
                  <a:schemeClr val="bg1"/>
                </a:solidFill>
              </a:rPr>
              <a:t>يمر بمراحل تبدأ بتقسيم طلاب الصف إلى مجموعتين ، تتبنى كل مجموعة وجهة نظر مختلفة تجاه الموضوع أو القضية المطروحة في محتوى الدرس ، بالإضافة إلى مجموعة ثالثة تقوم مقام هيئة المحكمين</a:t>
            </a:r>
            <a:r>
              <a:rPr lang="en-US" sz="2000" b="1" dirty="0">
                <a:solidFill>
                  <a:schemeClr val="bg1"/>
                </a:solidFill>
              </a:rPr>
              <a:t> . </a:t>
            </a:r>
            <a:r>
              <a:rPr lang="en-US" sz="2000" dirty="0">
                <a:solidFill>
                  <a:schemeClr val="bg1"/>
                </a:solidFill>
              </a:rPr>
              <a:t/>
            </a:r>
            <a:br>
              <a:rPr lang="en-US" sz="2000" dirty="0">
                <a:solidFill>
                  <a:schemeClr val="bg1"/>
                </a:solidFill>
              </a:rPr>
            </a:br>
            <a:r>
              <a:rPr lang="en-US" sz="2000" dirty="0" smtClean="0">
                <a:solidFill>
                  <a:schemeClr val="bg1"/>
                </a:solidFill>
              </a:rPr>
              <a:t/>
            </a:r>
            <a:br>
              <a:rPr lang="en-US" sz="2000" dirty="0" smtClean="0">
                <a:solidFill>
                  <a:schemeClr val="bg1"/>
                </a:solidFill>
              </a:rPr>
            </a:br>
            <a:r>
              <a:rPr lang="en-US" sz="2800" b="1" u="sng" dirty="0" smtClean="0">
                <a:solidFill>
                  <a:schemeClr val="bg1"/>
                </a:solidFill>
              </a:rPr>
              <a:t/>
            </a:r>
            <a:br>
              <a:rPr lang="en-US" sz="2800" b="1" u="sng" dirty="0" smtClean="0">
                <a:solidFill>
                  <a:schemeClr val="bg1"/>
                </a:solidFill>
              </a:rPr>
            </a:br>
            <a:endParaRPr lang="en-US" sz="2800" dirty="0">
              <a:solidFill>
                <a:schemeClr val="bg1"/>
              </a:solidFill>
            </a:endParaRPr>
          </a:p>
        </p:txBody>
      </p:sp>
      <p:sp>
        <p:nvSpPr>
          <p:cNvPr id="5" name="عنوان 1"/>
          <p:cNvSpPr txBox="1">
            <a:spLocks/>
          </p:cNvSpPr>
          <p:nvPr/>
        </p:nvSpPr>
        <p:spPr>
          <a:xfrm>
            <a:off x="1259632" y="332656"/>
            <a:ext cx="7272808" cy="1008112"/>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IQ" sz="3600" b="1" dirty="0" smtClean="0">
                <a:solidFill>
                  <a:srgbClr val="00B0F0"/>
                </a:solidFill>
              </a:rPr>
              <a:t>اولا</a:t>
            </a:r>
            <a:r>
              <a:rPr lang="en-US" sz="3600" b="1" dirty="0" smtClean="0">
                <a:solidFill>
                  <a:srgbClr val="00B0F0"/>
                </a:solidFill>
              </a:rPr>
              <a:t>”</a:t>
            </a:r>
            <a:r>
              <a:rPr lang="ar-SA" sz="3600" b="1" u="sng" dirty="0" smtClean="0">
                <a:solidFill>
                  <a:srgbClr val="FF0000"/>
                </a:solidFill>
              </a:rPr>
              <a:t> </a:t>
            </a:r>
            <a:r>
              <a:rPr lang="ar-IQ" sz="3600" b="1" u="sng" dirty="0" smtClean="0">
                <a:solidFill>
                  <a:srgbClr val="FF0000"/>
                </a:solidFill>
              </a:rPr>
              <a:t>- </a:t>
            </a:r>
            <a:r>
              <a:rPr lang="ar-SA" sz="3600" b="1" u="sng" dirty="0" smtClean="0">
                <a:solidFill>
                  <a:srgbClr val="FF0000"/>
                </a:solidFill>
              </a:rPr>
              <a:t>استراتيجية الاستقصاء</a:t>
            </a:r>
            <a:r>
              <a:rPr lang="en-US" sz="3600" b="1" u="sng" dirty="0" smtClean="0">
                <a:solidFill>
                  <a:srgbClr val="FF0000"/>
                </a:solidFill>
              </a:rPr>
              <a:t> </a:t>
            </a:r>
          </a:p>
          <a:p>
            <a:r>
              <a:rPr lang="en-US" sz="3600" b="1" dirty="0" smtClean="0">
                <a:solidFill>
                  <a:srgbClr val="FF0000"/>
                </a:solidFill>
              </a:rPr>
              <a:t/>
            </a:r>
            <a:br>
              <a:rPr lang="en-US" sz="3600" b="1" dirty="0" smtClean="0">
                <a:solidFill>
                  <a:srgbClr val="FF0000"/>
                </a:solidFill>
              </a:rPr>
            </a:br>
            <a:r>
              <a:rPr lang="en-US" sz="2800" b="1" dirty="0" smtClean="0"/>
              <a:t>   </a:t>
            </a:r>
            <a:endParaRPr lang="en-US" sz="2000" dirty="0">
              <a:solidFill>
                <a:srgbClr val="FF0000"/>
              </a:solidFill>
            </a:endParaRPr>
          </a:p>
        </p:txBody>
      </p:sp>
    </p:spTree>
    <p:extLst>
      <p:ext uri="{BB962C8B-B14F-4D97-AF65-F5344CB8AC3E}">
        <p14:creationId xmlns:p14="http://schemas.microsoft.com/office/powerpoint/2010/main" val="26088628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خلفيات بوربوينت ناعمة يجب تحميلها على جهازك | Ra2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2319"/>
            <a:ext cx="9144000" cy="6980319"/>
          </a:xfrm>
          <a:prstGeom prst="rect">
            <a:avLst/>
          </a:prstGeom>
          <a:noFill/>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ctrTitle"/>
          </p:nvPr>
        </p:nvSpPr>
        <p:spPr>
          <a:xfrm>
            <a:off x="864987" y="1556792"/>
            <a:ext cx="8032800" cy="5040560"/>
          </a:xfrm>
        </p:spPr>
        <p:txBody>
          <a:bodyPr>
            <a:noAutofit/>
          </a:bodyPr>
          <a:lstStyle/>
          <a:p>
            <a:pPr algn="r"/>
            <a:r>
              <a:rPr lang="en-US" sz="1800" b="1" dirty="0">
                <a:solidFill>
                  <a:schemeClr val="bg1"/>
                </a:solidFill>
              </a:rPr>
              <a:t> </a:t>
            </a:r>
            <a:r>
              <a:rPr lang="en-US" sz="1800" b="1" u="sng" dirty="0">
                <a:solidFill>
                  <a:schemeClr val="bg1"/>
                </a:solidFill>
              </a:rPr>
              <a:t>  </a:t>
            </a:r>
            <a:r>
              <a:rPr lang="en-US" sz="1800" b="1" u="sng" dirty="0">
                <a:solidFill>
                  <a:srgbClr val="00B0F0"/>
                </a:solidFill>
              </a:rPr>
              <a:t> </a:t>
            </a:r>
            <a:r>
              <a:rPr lang="ar-SA" sz="1800" b="1" u="sng" dirty="0">
                <a:solidFill>
                  <a:srgbClr val="00B0F0"/>
                </a:solidFill>
              </a:rPr>
              <a:t>أهدافها</a:t>
            </a:r>
            <a:r>
              <a:rPr lang="en-US" sz="1800" b="1" u="sng" dirty="0">
                <a:solidFill>
                  <a:srgbClr val="00B0F0"/>
                </a:solidFill>
              </a:rPr>
              <a:t> :</a:t>
            </a:r>
            <a:r>
              <a:rPr lang="en-US" sz="1800" b="1" dirty="0">
                <a:solidFill>
                  <a:srgbClr val="00B0F0"/>
                </a:solidFill>
              </a:rPr>
              <a:t/>
            </a:r>
            <a:br>
              <a:rPr lang="en-US" sz="1800" b="1" dirty="0">
                <a:solidFill>
                  <a:srgbClr val="00B0F0"/>
                </a:solidFill>
              </a:rPr>
            </a:br>
            <a:r>
              <a:rPr lang="en-US" sz="1800" b="1" dirty="0">
                <a:solidFill>
                  <a:schemeClr val="bg1"/>
                </a:solidFill>
              </a:rPr>
              <a:t>   </a:t>
            </a:r>
            <a:r>
              <a:rPr lang="en-US" sz="1800" b="1" dirty="0">
                <a:solidFill>
                  <a:schemeClr val="bg1"/>
                </a:solidFill>
                <a:sym typeface="Symbol"/>
              </a:rPr>
              <a:t></a:t>
            </a:r>
            <a:r>
              <a:rPr lang="en-US" sz="1800" b="1" dirty="0">
                <a:solidFill>
                  <a:schemeClr val="bg1"/>
                </a:solidFill>
              </a:rPr>
              <a:t> </a:t>
            </a:r>
            <a:r>
              <a:rPr lang="ar-SA" sz="1800" b="1" dirty="0">
                <a:solidFill>
                  <a:schemeClr val="bg1"/>
                </a:solidFill>
              </a:rPr>
              <a:t>مساعدة الطالب على بناء الهيكل الإدراكي ، والبناء العقلي الذي تنتظم فيه الحقائق</a:t>
            </a:r>
            <a:r>
              <a:rPr lang="en-US" sz="1800" b="1" dirty="0">
                <a:solidFill>
                  <a:schemeClr val="bg1"/>
                </a:solidFill>
              </a:rPr>
              <a:t> .</a:t>
            </a:r>
            <a:r>
              <a:rPr lang="en-US" sz="1800" dirty="0">
                <a:solidFill>
                  <a:schemeClr val="bg1"/>
                </a:solidFill>
              </a:rPr>
              <a:t/>
            </a:r>
            <a:br>
              <a:rPr lang="en-US" sz="1800" dirty="0">
                <a:solidFill>
                  <a:schemeClr val="bg1"/>
                </a:solidFill>
              </a:rPr>
            </a:br>
            <a:r>
              <a:rPr lang="en-US" sz="1800" b="1" dirty="0">
                <a:solidFill>
                  <a:schemeClr val="bg1"/>
                </a:solidFill>
              </a:rPr>
              <a:t>   </a:t>
            </a:r>
            <a:r>
              <a:rPr lang="en-US" sz="1800" b="1" dirty="0">
                <a:solidFill>
                  <a:schemeClr val="bg1"/>
                </a:solidFill>
                <a:sym typeface="Symbol"/>
              </a:rPr>
              <a:t></a:t>
            </a:r>
            <a:r>
              <a:rPr lang="en-US" sz="1800" b="1" dirty="0">
                <a:solidFill>
                  <a:schemeClr val="bg1"/>
                </a:solidFill>
              </a:rPr>
              <a:t> </a:t>
            </a:r>
            <a:r>
              <a:rPr lang="ar-SA" sz="1800" b="1" dirty="0">
                <a:solidFill>
                  <a:schemeClr val="bg1"/>
                </a:solidFill>
              </a:rPr>
              <a:t>تنمية مهارات التفكير ، والعمل المستقل لدى المتعلمين ، والوصول إلى المعرفة بأنفسهم</a:t>
            </a:r>
            <a:r>
              <a:rPr lang="en-US" sz="1800" b="1" dirty="0">
                <a:solidFill>
                  <a:schemeClr val="bg1"/>
                </a:solidFill>
              </a:rPr>
              <a:t> . </a:t>
            </a:r>
            <a:r>
              <a:rPr lang="en-US" sz="1800" dirty="0">
                <a:solidFill>
                  <a:schemeClr val="bg1"/>
                </a:solidFill>
              </a:rPr>
              <a:t/>
            </a:r>
            <a:br>
              <a:rPr lang="en-US" sz="1800" dirty="0">
                <a:solidFill>
                  <a:schemeClr val="bg1"/>
                </a:solidFill>
              </a:rPr>
            </a:br>
            <a:r>
              <a:rPr lang="en-US" sz="1800" b="1" dirty="0">
                <a:solidFill>
                  <a:schemeClr val="bg1"/>
                </a:solidFill>
              </a:rPr>
              <a:t>   </a:t>
            </a:r>
            <a:r>
              <a:rPr lang="en-US" sz="1800" b="1" dirty="0">
                <a:solidFill>
                  <a:schemeClr val="bg1"/>
                </a:solidFill>
                <a:sym typeface="Symbol"/>
              </a:rPr>
              <a:t></a:t>
            </a:r>
            <a:r>
              <a:rPr lang="en-US" sz="1800" b="1" dirty="0">
                <a:solidFill>
                  <a:schemeClr val="bg1"/>
                </a:solidFill>
              </a:rPr>
              <a:t> </a:t>
            </a:r>
            <a:r>
              <a:rPr lang="ar-SA" sz="1800" b="1" dirty="0">
                <a:solidFill>
                  <a:schemeClr val="bg1"/>
                </a:solidFill>
              </a:rPr>
              <a:t>تنمية مهارات ( عمليات ) العلم أثناء التعلم بالاستقصاء</a:t>
            </a:r>
            <a:r>
              <a:rPr lang="en-US" sz="1800" b="1" dirty="0">
                <a:solidFill>
                  <a:schemeClr val="bg1"/>
                </a:solidFill>
              </a:rPr>
              <a:t> .</a:t>
            </a:r>
            <a:r>
              <a:rPr lang="en-US" sz="1800" dirty="0">
                <a:solidFill>
                  <a:schemeClr val="bg1"/>
                </a:solidFill>
              </a:rPr>
              <a:t/>
            </a:r>
            <a:br>
              <a:rPr lang="en-US" sz="1800" dirty="0">
                <a:solidFill>
                  <a:schemeClr val="bg1"/>
                </a:solidFill>
              </a:rPr>
            </a:br>
            <a:r>
              <a:rPr lang="en-US" sz="1800" b="1" dirty="0">
                <a:solidFill>
                  <a:schemeClr val="bg1"/>
                </a:solidFill>
              </a:rPr>
              <a:t>   </a:t>
            </a:r>
            <a:r>
              <a:rPr lang="en-US" sz="1800" b="1" dirty="0">
                <a:solidFill>
                  <a:schemeClr val="bg1"/>
                </a:solidFill>
                <a:sym typeface="Symbol"/>
              </a:rPr>
              <a:t></a:t>
            </a:r>
            <a:r>
              <a:rPr lang="en-US" sz="1800" b="1" dirty="0">
                <a:solidFill>
                  <a:schemeClr val="bg1"/>
                </a:solidFill>
              </a:rPr>
              <a:t> </a:t>
            </a:r>
            <a:r>
              <a:rPr lang="ar-SA" sz="1800" b="1" dirty="0">
                <a:solidFill>
                  <a:schemeClr val="bg1"/>
                </a:solidFill>
              </a:rPr>
              <a:t>تنمية مهارات التعلم الذاتي لدى المتعلمين</a:t>
            </a:r>
            <a:r>
              <a:rPr lang="en-US" sz="1800" b="1" dirty="0">
                <a:solidFill>
                  <a:schemeClr val="bg1"/>
                </a:solidFill>
              </a:rPr>
              <a:t> . </a:t>
            </a:r>
            <a:r>
              <a:rPr lang="en-US" sz="1800" dirty="0">
                <a:solidFill>
                  <a:schemeClr val="bg1"/>
                </a:solidFill>
              </a:rPr>
              <a:t/>
            </a:r>
            <a:br>
              <a:rPr lang="en-US" sz="1800" dirty="0">
                <a:solidFill>
                  <a:schemeClr val="bg1"/>
                </a:solidFill>
              </a:rPr>
            </a:br>
            <a:r>
              <a:rPr lang="en-US" sz="1800" b="1" dirty="0">
                <a:solidFill>
                  <a:schemeClr val="bg1"/>
                </a:solidFill>
              </a:rPr>
              <a:t>   </a:t>
            </a:r>
            <a:r>
              <a:rPr lang="en-US" sz="1800" b="1" dirty="0">
                <a:solidFill>
                  <a:schemeClr val="bg1"/>
                </a:solidFill>
                <a:sym typeface="Symbol"/>
              </a:rPr>
              <a:t></a:t>
            </a:r>
            <a:r>
              <a:rPr lang="en-US" sz="1800" b="1" dirty="0">
                <a:solidFill>
                  <a:schemeClr val="bg1"/>
                </a:solidFill>
              </a:rPr>
              <a:t> </a:t>
            </a:r>
            <a:r>
              <a:rPr lang="ar-SA" sz="1800" b="1" dirty="0">
                <a:solidFill>
                  <a:schemeClr val="bg1"/>
                </a:solidFill>
              </a:rPr>
              <a:t>ممارسة عملية البحث العلمي وفق الخطوات المنهجية المعروفة</a:t>
            </a:r>
            <a:r>
              <a:rPr lang="en-US" sz="1800" b="1" dirty="0">
                <a:solidFill>
                  <a:schemeClr val="bg1"/>
                </a:solidFill>
              </a:rPr>
              <a:t> .</a:t>
            </a:r>
            <a:r>
              <a:rPr lang="en-US" sz="1800" dirty="0">
                <a:solidFill>
                  <a:schemeClr val="bg1"/>
                </a:solidFill>
              </a:rPr>
              <a:t/>
            </a:r>
            <a:br>
              <a:rPr lang="en-US" sz="1800" dirty="0">
                <a:solidFill>
                  <a:schemeClr val="bg1"/>
                </a:solidFill>
              </a:rPr>
            </a:br>
            <a:r>
              <a:rPr lang="en-US" sz="1800" b="1" dirty="0">
                <a:solidFill>
                  <a:schemeClr val="bg1"/>
                </a:solidFill>
              </a:rPr>
              <a:t>   </a:t>
            </a:r>
            <a:r>
              <a:rPr lang="en-US" sz="1800" b="1" dirty="0">
                <a:solidFill>
                  <a:schemeClr val="bg1"/>
                </a:solidFill>
                <a:sym typeface="Symbol"/>
              </a:rPr>
              <a:t></a:t>
            </a:r>
            <a:r>
              <a:rPr lang="en-US" sz="1800" b="1" dirty="0">
                <a:solidFill>
                  <a:schemeClr val="bg1"/>
                </a:solidFill>
              </a:rPr>
              <a:t> </a:t>
            </a:r>
            <a:r>
              <a:rPr lang="ar-SA" sz="1800" b="1" dirty="0">
                <a:solidFill>
                  <a:schemeClr val="bg1"/>
                </a:solidFill>
              </a:rPr>
              <a:t>إكساب المتعلم الثقة بالنفس والقدرة على إبداء الرأي ، وتقبل الرأي الآخر</a:t>
            </a:r>
            <a:r>
              <a:rPr lang="en-US" sz="1800" b="1" dirty="0">
                <a:solidFill>
                  <a:schemeClr val="bg1"/>
                </a:solidFill>
              </a:rPr>
              <a:t> .</a:t>
            </a:r>
            <a:r>
              <a:rPr lang="en-US" sz="1800" dirty="0">
                <a:solidFill>
                  <a:schemeClr val="bg1"/>
                </a:solidFill>
              </a:rPr>
              <a:t/>
            </a:r>
            <a:br>
              <a:rPr lang="en-US" sz="1800" dirty="0">
                <a:solidFill>
                  <a:schemeClr val="bg1"/>
                </a:solidFill>
              </a:rPr>
            </a:br>
            <a:r>
              <a:rPr lang="en-US" sz="1800" dirty="0">
                <a:solidFill>
                  <a:schemeClr val="bg1"/>
                </a:solidFill>
              </a:rPr>
              <a:t/>
            </a:r>
            <a:br>
              <a:rPr lang="en-US" sz="1800" dirty="0">
                <a:solidFill>
                  <a:schemeClr val="bg1"/>
                </a:solidFill>
              </a:rPr>
            </a:br>
            <a:r>
              <a:rPr lang="ar-SA" sz="1800" b="1" u="sng" dirty="0">
                <a:solidFill>
                  <a:srgbClr val="00B0F0"/>
                </a:solidFill>
              </a:rPr>
              <a:t>إجراءات تنفيذها</a:t>
            </a:r>
            <a:r>
              <a:rPr lang="en-US" sz="1800" b="1" u="sng" dirty="0">
                <a:solidFill>
                  <a:srgbClr val="00B0F0"/>
                </a:solidFill>
              </a:rPr>
              <a:t> </a:t>
            </a:r>
            <a:r>
              <a:rPr lang="en-US" sz="1800" b="1" u="sng" dirty="0" smtClean="0">
                <a:solidFill>
                  <a:srgbClr val="00B0F0"/>
                </a:solidFill>
              </a:rPr>
              <a:t>:</a:t>
            </a:r>
            <a:r>
              <a:rPr lang="ar-IQ" sz="1800" b="1" u="sng" dirty="0" smtClean="0">
                <a:solidFill>
                  <a:srgbClr val="00B0F0"/>
                </a:solidFill>
              </a:rPr>
              <a:t/>
            </a:r>
            <a:br>
              <a:rPr lang="ar-IQ" sz="1800" b="1" u="sng" dirty="0" smtClean="0">
                <a:solidFill>
                  <a:srgbClr val="00B0F0"/>
                </a:solidFill>
              </a:rPr>
            </a:br>
            <a:r>
              <a:rPr lang="en-US" sz="1800" b="1" u="sng" dirty="0">
                <a:solidFill>
                  <a:schemeClr val="bg1"/>
                </a:solidFill>
              </a:rPr>
              <a:t/>
            </a:r>
            <a:br>
              <a:rPr lang="en-US" sz="1800" b="1" u="sng" dirty="0">
                <a:solidFill>
                  <a:schemeClr val="bg1"/>
                </a:solidFill>
              </a:rPr>
            </a:br>
            <a:r>
              <a:rPr lang="en-US" sz="1800" b="1" dirty="0">
                <a:solidFill>
                  <a:schemeClr val="bg1"/>
                </a:solidFill>
              </a:rPr>
              <a:t>   </a:t>
            </a:r>
            <a:r>
              <a:rPr lang="ar-IQ" sz="1800" b="1" dirty="0" smtClean="0">
                <a:solidFill>
                  <a:schemeClr val="bg1"/>
                </a:solidFill>
              </a:rPr>
              <a:t>1- </a:t>
            </a:r>
            <a:r>
              <a:rPr lang="ar-SA" sz="1800" b="1" dirty="0" smtClean="0">
                <a:solidFill>
                  <a:schemeClr val="bg1"/>
                </a:solidFill>
              </a:rPr>
              <a:t>طرح </a:t>
            </a:r>
            <a:r>
              <a:rPr lang="ar-SA" sz="1800" b="1" dirty="0">
                <a:solidFill>
                  <a:schemeClr val="bg1"/>
                </a:solidFill>
              </a:rPr>
              <a:t>المشكلة ومواجهة الطلاب بالموقف المحير</a:t>
            </a:r>
            <a:r>
              <a:rPr lang="en-US" sz="1800" b="1" dirty="0">
                <a:solidFill>
                  <a:schemeClr val="bg1"/>
                </a:solidFill>
              </a:rPr>
              <a:t> .</a:t>
            </a:r>
            <a:r>
              <a:rPr lang="en-US" sz="1800" dirty="0">
                <a:solidFill>
                  <a:schemeClr val="bg1"/>
                </a:solidFill>
              </a:rPr>
              <a:t/>
            </a:r>
            <a:br>
              <a:rPr lang="en-US" sz="1800" dirty="0">
                <a:solidFill>
                  <a:schemeClr val="bg1"/>
                </a:solidFill>
              </a:rPr>
            </a:br>
            <a:r>
              <a:rPr lang="en-US" sz="1800" b="1" dirty="0">
                <a:solidFill>
                  <a:schemeClr val="bg1"/>
                </a:solidFill>
              </a:rPr>
              <a:t>   </a:t>
            </a:r>
            <a:r>
              <a:rPr lang="ar-IQ" sz="1800" b="1" dirty="0" smtClean="0">
                <a:solidFill>
                  <a:schemeClr val="bg1"/>
                </a:solidFill>
              </a:rPr>
              <a:t>2- </a:t>
            </a:r>
            <a:r>
              <a:rPr lang="ar-SA" sz="1800" b="1" dirty="0" smtClean="0">
                <a:solidFill>
                  <a:schemeClr val="bg1"/>
                </a:solidFill>
              </a:rPr>
              <a:t>إدارة </a:t>
            </a:r>
            <a:r>
              <a:rPr lang="ar-SA" sz="1800" b="1" dirty="0">
                <a:solidFill>
                  <a:schemeClr val="bg1"/>
                </a:solidFill>
              </a:rPr>
              <a:t>مناقشة مع الطلاب لتقويم المعلومات المتوفرة لديهم حول المشكلة، وذلك من خلال طرح مجموعة من الأسئلة المتنوعة</a:t>
            </a:r>
            <a:r>
              <a:rPr lang="en-US" sz="1800" b="1" dirty="0">
                <a:solidFill>
                  <a:schemeClr val="bg1"/>
                </a:solidFill>
              </a:rPr>
              <a:t> .</a:t>
            </a:r>
            <a:r>
              <a:rPr lang="en-US" sz="1800" dirty="0">
                <a:solidFill>
                  <a:schemeClr val="bg1"/>
                </a:solidFill>
              </a:rPr>
              <a:t/>
            </a:r>
            <a:br>
              <a:rPr lang="en-US" sz="1800" dirty="0">
                <a:solidFill>
                  <a:schemeClr val="bg1"/>
                </a:solidFill>
              </a:rPr>
            </a:br>
            <a:r>
              <a:rPr lang="en-US" sz="1800" b="1" dirty="0">
                <a:solidFill>
                  <a:schemeClr val="bg1"/>
                </a:solidFill>
              </a:rPr>
              <a:t>   </a:t>
            </a:r>
            <a:r>
              <a:rPr lang="ar-IQ" sz="1800" b="1" dirty="0" smtClean="0">
                <a:solidFill>
                  <a:schemeClr val="bg1"/>
                </a:solidFill>
              </a:rPr>
              <a:t>3- </a:t>
            </a:r>
            <a:r>
              <a:rPr lang="ar-SA" sz="1800" b="1" dirty="0" smtClean="0">
                <a:solidFill>
                  <a:schemeClr val="bg1"/>
                </a:solidFill>
              </a:rPr>
              <a:t>قيام </a:t>
            </a:r>
            <a:r>
              <a:rPr lang="ar-SA" sz="1800" b="1" dirty="0">
                <a:solidFill>
                  <a:schemeClr val="bg1"/>
                </a:solidFill>
              </a:rPr>
              <a:t>الطلاب بسلسلة من التجارب ، وجمع البيانات والمتطلبات اللازمة لحل المشكلة</a:t>
            </a:r>
            <a:r>
              <a:rPr lang="en-US" sz="1800" b="1" dirty="0">
                <a:solidFill>
                  <a:schemeClr val="bg1"/>
                </a:solidFill>
              </a:rPr>
              <a:t> .</a:t>
            </a:r>
            <a:r>
              <a:rPr lang="en-US" sz="1800" dirty="0">
                <a:solidFill>
                  <a:schemeClr val="bg1"/>
                </a:solidFill>
              </a:rPr>
              <a:t/>
            </a:r>
            <a:br>
              <a:rPr lang="en-US" sz="1800" dirty="0">
                <a:solidFill>
                  <a:schemeClr val="bg1"/>
                </a:solidFill>
              </a:rPr>
            </a:br>
            <a:r>
              <a:rPr lang="en-US" sz="1800" b="1" dirty="0">
                <a:solidFill>
                  <a:schemeClr val="bg1"/>
                </a:solidFill>
              </a:rPr>
              <a:t>   </a:t>
            </a:r>
            <a:r>
              <a:rPr lang="ar-IQ" sz="1800" b="1" dirty="0" smtClean="0">
                <a:solidFill>
                  <a:schemeClr val="bg1"/>
                </a:solidFill>
              </a:rPr>
              <a:t>4- </a:t>
            </a:r>
            <a:r>
              <a:rPr lang="ar-SA" sz="1800" b="1" dirty="0" smtClean="0">
                <a:solidFill>
                  <a:schemeClr val="bg1"/>
                </a:solidFill>
              </a:rPr>
              <a:t>قيام </a:t>
            </a:r>
            <a:r>
              <a:rPr lang="ar-SA" sz="1800" b="1" dirty="0">
                <a:solidFill>
                  <a:schemeClr val="bg1"/>
                </a:solidFill>
              </a:rPr>
              <a:t>الطلاب بتنظيم البيانات التي جمعوها وتفسيرها ، مع رجوعهم إلى استراتيجيات حل المشكلة التي استخدموها أثناء الاستقصاء</a:t>
            </a:r>
            <a:r>
              <a:rPr lang="en-US" sz="1800" b="1" dirty="0">
                <a:solidFill>
                  <a:schemeClr val="bg1"/>
                </a:solidFill>
              </a:rPr>
              <a:t> .</a:t>
            </a:r>
            <a:r>
              <a:rPr lang="en-US" sz="1800" dirty="0">
                <a:solidFill>
                  <a:schemeClr val="bg1"/>
                </a:solidFill>
              </a:rPr>
              <a:t/>
            </a:r>
            <a:br>
              <a:rPr lang="en-US" sz="1800" dirty="0">
                <a:solidFill>
                  <a:schemeClr val="bg1"/>
                </a:solidFill>
              </a:rPr>
            </a:br>
            <a:r>
              <a:rPr lang="en-US" sz="1800" b="1" dirty="0">
                <a:solidFill>
                  <a:schemeClr val="bg1"/>
                </a:solidFill>
              </a:rPr>
              <a:t>   </a:t>
            </a:r>
            <a:r>
              <a:rPr lang="ar-IQ" sz="1800" b="1" dirty="0" smtClean="0">
                <a:solidFill>
                  <a:schemeClr val="bg1"/>
                </a:solidFill>
              </a:rPr>
              <a:t>5- </a:t>
            </a:r>
            <a:r>
              <a:rPr lang="ar-SA" sz="1800" b="1" dirty="0" smtClean="0">
                <a:solidFill>
                  <a:schemeClr val="bg1"/>
                </a:solidFill>
              </a:rPr>
              <a:t>كتابة </a:t>
            </a:r>
            <a:r>
              <a:rPr lang="ar-SA" sz="1800" b="1" dirty="0">
                <a:solidFill>
                  <a:schemeClr val="bg1"/>
                </a:solidFill>
              </a:rPr>
              <a:t>تقرير خاص بعملية الاستقصاء</a:t>
            </a:r>
            <a:r>
              <a:rPr lang="en-US" sz="1800" b="1" dirty="0">
                <a:solidFill>
                  <a:schemeClr val="bg1"/>
                </a:solidFill>
              </a:rPr>
              <a:t> .</a:t>
            </a:r>
            <a:r>
              <a:rPr lang="en-US" sz="1800" dirty="0">
                <a:solidFill>
                  <a:schemeClr val="bg1"/>
                </a:solidFill>
              </a:rPr>
              <a:t/>
            </a:r>
            <a:br>
              <a:rPr lang="en-US" sz="1800" dirty="0">
                <a:solidFill>
                  <a:schemeClr val="bg1"/>
                </a:solidFill>
              </a:rPr>
            </a:br>
            <a:r>
              <a:rPr lang="en-US" sz="1800" dirty="0">
                <a:solidFill>
                  <a:schemeClr val="bg1"/>
                </a:solidFill>
              </a:rPr>
              <a:t/>
            </a:r>
            <a:br>
              <a:rPr lang="en-US" sz="1800" dirty="0">
                <a:solidFill>
                  <a:schemeClr val="bg1"/>
                </a:solidFill>
              </a:rPr>
            </a:br>
            <a:r>
              <a:rPr lang="en-US" sz="1800" dirty="0" smtClean="0">
                <a:solidFill>
                  <a:schemeClr val="bg1"/>
                </a:solidFill>
              </a:rPr>
              <a:t/>
            </a:r>
            <a:br>
              <a:rPr lang="en-US" sz="1800" dirty="0" smtClean="0">
                <a:solidFill>
                  <a:schemeClr val="bg1"/>
                </a:solidFill>
              </a:rPr>
            </a:br>
            <a:r>
              <a:rPr lang="en-US" sz="1800" b="1" u="sng" dirty="0" smtClean="0">
                <a:solidFill>
                  <a:schemeClr val="bg1"/>
                </a:solidFill>
              </a:rPr>
              <a:t/>
            </a:r>
            <a:br>
              <a:rPr lang="en-US" sz="1800" b="1" u="sng" dirty="0" smtClean="0">
                <a:solidFill>
                  <a:schemeClr val="bg1"/>
                </a:solidFill>
              </a:rPr>
            </a:br>
            <a:endParaRPr lang="en-US" sz="1800" dirty="0">
              <a:solidFill>
                <a:schemeClr val="bg1"/>
              </a:solidFill>
            </a:endParaRPr>
          </a:p>
        </p:txBody>
      </p:sp>
      <p:sp>
        <p:nvSpPr>
          <p:cNvPr id="5" name="عنوان 1"/>
          <p:cNvSpPr txBox="1">
            <a:spLocks/>
          </p:cNvSpPr>
          <p:nvPr/>
        </p:nvSpPr>
        <p:spPr>
          <a:xfrm>
            <a:off x="1244983" y="13342"/>
            <a:ext cx="7272808" cy="1008112"/>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SA" sz="3600" b="1" u="sng" dirty="0" smtClean="0">
                <a:solidFill>
                  <a:srgbClr val="FF0000"/>
                </a:solidFill>
              </a:rPr>
              <a:t>إجراءات تنفيذ مفهوم استراتيجية الاستقصاء</a:t>
            </a:r>
            <a:r>
              <a:rPr lang="en-US" sz="3600" b="1" u="sng" dirty="0" smtClean="0">
                <a:solidFill>
                  <a:srgbClr val="FF0000"/>
                </a:solidFill>
              </a:rPr>
              <a:t> </a:t>
            </a:r>
            <a:r>
              <a:rPr lang="en-US" sz="3600" b="1" dirty="0" smtClean="0">
                <a:solidFill>
                  <a:srgbClr val="FF0000"/>
                </a:solidFill>
              </a:rPr>
              <a:t/>
            </a:r>
            <a:br>
              <a:rPr lang="en-US" sz="3600" b="1" dirty="0" smtClean="0">
                <a:solidFill>
                  <a:srgbClr val="FF0000"/>
                </a:solidFill>
              </a:rPr>
            </a:br>
            <a:r>
              <a:rPr lang="en-US" sz="2800" b="1" dirty="0" smtClean="0"/>
              <a:t>   </a:t>
            </a:r>
            <a:endParaRPr lang="en-US" sz="2000" dirty="0">
              <a:solidFill>
                <a:srgbClr val="FF0000"/>
              </a:solidFill>
            </a:endParaRPr>
          </a:p>
        </p:txBody>
      </p:sp>
    </p:spTree>
    <p:extLst>
      <p:ext uri="{BB962C8B-B14F-4D97-AF65-F5344CB8AC3E}">
        <p14:creationId xmlns:p14="http://schemas.microsoft.com/office/powerpoint/2010/main" val="34441846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خلفيات بوربوينت ناعمة يجب تحميلها على جهازك | Ra2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2319"/>
            <a:ext cx="9144000" cy="6980319"/>
          </a:xfrm>
          <a:prstGeom prst="rect">
            <a:avLst/>
          </a:prstGeom>
          <a:noFill/>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ctrTitle"/>
          </p:nvPr>
        </p:nvSpPr>
        <p:spPr>
          <a:xfrm>
            <a:off x="838200" y="1196752"/>
            <a:ext cx="7772400" cy="5040560"/>
          </a:xfrm>
        </p:spPr>
        <p:txBody>
          <a:bodyPr>
            <a:noAutofit/>
          </a:bodyPr>
          <a:lstStyle/>
          <a:p>
            <a:pPr algn="r"/>
            <a:r>
              <a:rPr lang="en-US" sz="2400" b="1" i="1" dirty="0">
                <a:solidFill>
                  <a:srgbClr val="0070C0"/>
                </a:solidFill>
              </a:rPr>
              <a:t>  </a:t>
            </a:r>
            <a:r>
              <a:rPr lang="en-US" sz="2400" b="1" u="sng" dirty="0">
                <a:solidFill>
                  <a:srgbClr val="0070C0"/>
                </a:solidFill>
              </a:rPr>
              <a:t>   </a:t>
            </a:r>
            <a:r>
              <a:rPr lang="ar-SA" sz="2400" b="1" i="1" u="sng" dirty="0">
                <a:solidFill>
                  <a:srgbClr val="0070C0"/>
                </a:solidFill>
              </a:rPr>
              <a:t>التعلم المعتمد على الاستقصاء</a:t>
            </a:r>
            <a:r>
              <a:rPr lang="en-US" sz="2400" b="1" i="1" u="sng" dirty="0">
                <a:solidFill>
                  <a:srgbClr val="0070C0"/>
                </a:solidFill>
              </a:rPr>
              <a:t> </a:t>
            </a:r>
            <a:r>
              <a:rPr lang="en-US" sz="2400" b="1" i="1" dirty="0">
                <a:solidFill>
                  <a:srgbClr val="0070C0"/>
                </a:solidFill>
              </a:rPr>
              <a:t/>
            </a:r>
            <a:br>
              <a:rPr lang="en-US" sz="2400" b="1" i="1" dirty="0">
                <a:solidFill>
                  <a:srgbClr val="0070C0"/>
                </a:solidFill>
              </a:rPr>
            </a:br>
            <a:r>
              <a:rPr lang="en-US" sz="1800" dirty="0">
                <a:solidFill>
                  <a:schemeClr val="bg1"/>
                </a:solidFill>
              </a:rPr>
              <a:t/>
            </a:r>
            <a:br>
              <a:rPr lang="en-US" sz="1800" dirty="0">
                <a:solidFill>
                  <a:schemeClr val="bg1"/>
                </a:solidFill>
              </a:rPr>
            </a:br>
            <a:r>
              <a:rPr lang="en-US" sz="1800" b="1" dirty="0">
                <a:solidFill>
                  <a:schemeClr val="bg1"/>
                </a:solidFill>
              </a:rPr>
              <a:t>    </a:t>
            </a:r>
            <a:r>
              <a:rPr lang="ar-SA" sz="1800" b="1" dirty="0">
                <a:solidFill>
                  <a:schemeClr val="bg1"/>
                </a:solidFill>
              </a:rPr>
              <a:t>ما المقصود بالتعلم المعتمد على الاستقصاء</a:t>
            </a:r>
            <a:r>
              <a:rPr lang="ar-SA" sz="1800" b="1" dirty="0" smtClean="0">
                <a:solidFill>
                  <a:schemeClr val="bg1"/>
                </a:solidFill>
              </a:rPr>
              <a:t>؟</a:t>
            </a:r>
            <a:r>
              <a:rPr lang="ar-IQ" sz="1800" b="1" dirty="0" smtClean="0">
                <a:solidFill>
                  <a:schemeClr val="bg1"/>
                </a:solidFill>
              </a:rPr>
              <a:t> </a:t>
            </a:r>
            <a:r>
              <a:rPr lang="en-US" sz="1800" dirty="0">
                <a:solidFill>
                  <a:schemeClr val="bg1"/>
                </a:solidFill>
              </a:rPr>
              <a:t/>
            </a:r>
            <a:br>
              <a:rPr lang="en-US" sz="1800" dirty="0">
                <a:solidFill>
                  <a:schemeClr val="bg1"/>
                </a:solidFill>
              </a:rPr>
            </a:br>
            <a:r>
              <a:rPr lang="en-US" sz="1800" b="1" dirty="0">
                <a:solidFill>
                  <a:schemeClr val="bg1"/>
                </a:solidFill>
              </a:rPr>
              <a:t>    </a:t>
            </a:r>
            <a:r>
              <a:rPr lang="ar-SA" sz="1800" b="1" dirty="0">
                <a:solidFill>
                  <a:schemeClr val="bg1"/>
                </a:solidFill>
              </a:rPr>
              <a:t>الاستقصاء شكل من أشكال التعلم الموجه </a:t>
            </a:r>
            <a:r>
              <a:rPr lang="ar-SA" sz="1800" b="1" dirty="0" smtClean="0">
                <a:solidFill>
                  <a:schemeClr val="bg1"/>
                </a:solidFill>
              </a:rPr>
              <a:t>ذاتيا</a:t>
            </a:r>
            <a:r>
              <a:rPr lang="ar-IQ" sz="1800" b="1" dirty="0" smtClean="0">
                <a:solidFill>
                  <a:schemeClr val="bg1"/>
                </a:solidFill>
              </a:rPr>
              <a:t> </a:t>
            </a:r>
            <a:r>
              <a:rPr lang="ar-SA" sz="1800" b="1" dirty="0" smtClean="0">
                <a:solidFill>
                  <a:schemeClr val="bg1"/>
                </a:solidFill>
              </a:rPr>
              <a:t>والذى فيه </a:t>
            </a:r>
            <a:r>
              <a:rPr lang="ar-SA" sz="1800" b="1" dirty="0">
                <a:solidFill>
                  <a:schemeClr val="bg1"/>
                </a:solidFill>
              </a:rPr>
              <a:t>يتحمل الطلاب مزيدا من المسئولية</a:t>
            </a:r>
            <a:r>
              <a:rPr lang="en-US" sz="1800" b="1" dirty="0">
                <a:solidFill>
                  <a:schemeClr val="bg1"/>
                </a:solidFill>
              </a:rPr>
              <a:t> </a:t>
            </a:r>
            <a:r>
              <a:rPr lang="en-US" sz="1800" dirty="0">
                <a:solidFill>
                  <a:schemeClr val="bg1"/>
                </a:solidFill>
              </a:rPr>
              <a:t/>
            </a:r>
            <a:br>
              <a:rPr lang="en-US" sz="1800" dirty="0">
                <a:solidFill>
                  <a:schemeClr val="bg1"/>
                </a:solidFill>
              </a:rPr>
            </a:br>
            <a:r>
              <a:rPr lang="en-US" sz="1800" dirty="0">
                <a:solidFill>
                  <a:schemeClr val="bg1"/>
                </a:solidFill>
              </a:rPr>
              <a:t/>
            </a:r>
            <a:br>
              <a:rPr lang="en-US" sz="1800" dirty="0">
                <a:solidFill>
                  <a:schemeClr val="bg1"/>
                </a:solidFill>
              </a:rPr>
            </a:br>
            <a:r>
              <a:rPr lang="en-US" sz="2400" b="1" dirty="0">
                <a:solidFill>
                  <a:srgbClr val="0070C0"/>
                </a:solidFill>
              </a:rPr>
              <a:t>   </a:t>
            </a:r>
            <a:r>
              <a:rPr lang="en-US" sz="2400" b="1" u="sng" dirty="0">
                <a:solidFill>
                  <a:srgbClr val="0070C0"/>
                </a:solidFill>
              </a:rPr>
              <a:t> </a:t>
            </a:r>
            <a:r>
              <a:rPr lang="ar-SA" sz="2400" b="1" u="sng" dirty="0">
                <a:solidFill>
                  <a:srgbClr val="0070C0"/>
                </a:solidFill>
              </a:rPr>
              <a:t>ما مميزات الاستقصاء</a:t>
            </a:r>
            <a:r>
              <a:rPr lang="en-US" sz="2400" b="1" dirty="0">
                <a:solidFill>
                  <a:schemeClr val="bg1"/>
                </a:solidFill>
              </a:rPr>
              <a:t/>
            </a:r>
            <a:br>
              <a:rPr lang="en-US" sz="2400" b="1" dirty="0">
                <a:solidFill>
                  <a:schemeClr val="bg1"/>
                </a:solidFill>
              </a:rPr>
            </a:br>
            <a:r>
              <a:rPr lang="en-US" sz="1800" b="1" dirty="0">
                <a:solidFill>
                  <a:schemeClr val="bg1"/>
                </a:solidFill>
              </a:rPr>
              <a:t> </a:t>
            </a:r>
            <a:r>
              <a:rPr lang="en-US" sz="1800" dirty="0">
                <a:solidFill>
                  <a:schemeClr val="bg1"/>
                </a:solidFill>
              </a:rPr>
              <a:t/>
            </a:r>
            <a:br>
              <a:rPr lang="en-US" sz="1800" dirty="0">
                <a:solidFill>
                  <a:schemeClr val="bg1"/>
                </a:solidFill>
              </a:rPr>
            </a:br>
            <a:r>
              <a:rPr lang="en-US" sz="1800" b="1" dirty="0">
                <a:solidFill>
                  <a:schemeClr val="bg1"/>
                </a:solidFill>
              </a:rPr>
              <a:t>   o </a:t>
            </a:r>
            <a:r>
              <a:rPr lang="ar-SA" sz="1800" b="1" dirty="0">
                <a:solidFill>
                  <a:schemeClr val="bg1"/>
                </a:solidFill>
              </a:rPr>
              <a:t>المتعلم فيه هو محور العملية التعليمية التعلمية</a:t>
            </a:r>
            <a:r>
              <a:rPr lang="en-US" sz="1800" b="1" dirty="0">
                <a:solidFill>
                  <a:schemeClr val="bg1"/>
                </a:solidFill>
              </a:rPr>
              <a:t> .</a:t>
            </a:r>
            <a:r>
              <a:rPr lang="en-US" sz="1800" dirty="0">
                <a:solidFill>
                  <a:schemeClr val="bg1"/>
                </a:solidFill>
              </a:rPr>
              <a:t/>
            </a:r>
            <a:br>
              <a:rPr lang="en-US" sz="1800" dirty="0">
                <a:solidFill>
                  <a:schemeClr val="bg1"/>
                </a:solidFill>
              </a:rPr>
            </a:br>
            <a:r>
              <a:rPr lang="en-US" sz="1800" b="1" dirty="0">
                <a:solidFill>
                  <a:schemeClr val="bg1"/>
                </a:solidFill>
              </a:rPr>
              <a:t>   o </a:t>
            </a:r>
            <a:r>
              <a:rPr lang="ar-SA" sz="1800" b="1" dirty="0">
                <a:solidFill>
                  <a:schemeClr val="bg1"/>
                </a:solidFill>
              </a:rPr>
              <a:t>ينمي لدى المتعلمين مهارات الاستقصاء (الاكتشاف</a:t>
            </a:r>
            <a:r>
              <a:rPr lang="en-US" sz="1800" b="1" dirty="0">
                <a:solidFill>
                  <a:schemeClr val="bg1"/>
                </a:solidFill>
              </a:rPr>
              <a:t> </a:t>
            </a:r>
            <a:r>
              <a:rPr lang="en-US" sz="1800" b="1" dirty="0" smtClean="0">
                <a:solidFill>
                  <a:schemeClr val="bg1"/>
                </a:solidFill>
              </a:rPr>
              <a:t> .(</a:t>
            </a:r>
            <a:r>
              <a:rPr lang="en-US" sz="1800" dirty="0">
                <a:solidFill>
                  <a:schemeClr val="bg1"/>
                </a:solidFill>
              </a:rPr>
              <a:t/>
            </a:r>
            <a:br>
              <a:rPr lang="en-US" sz="1800" dirty="0">
                <a:solidFill>
                  <a:schemeClr val="bg1"/>
                </a:solidFill>
              </a:rPr>
            </a:br>
            <a:r>
              <a:rPr lang="en-US" sz="1800" b="1" dirty="0">
                <a:solidFill>
                  <a:schemeClr val="bg1"/>
                </a:solidFill>
              </a:rPr>
              <a:t>   o </a:t>
            </a:r>
            <a:r>
              <a:rPr lang="ar-SA" sz="1800" b="1" dirty="0">
                <a:solidFill>
                  <a:schemeClr val="bg1"/>
                </a:solidFill>
              </a:rPr>
              <a:t>يؤكد استمرارية التعلم الذاتي , ودافعية المتعلم نحو التعلم</a:t>
            </a:r>
            <a:r>
              <a:rPr lang="en-US" sz="1800" b="1" dirty="0">
                <a:solidFill>
                  <a:schemeClr val="bg1"/>
                </a:solidFill>
              </a:rPr>
              <a:t> . </a:t>
            </a:r>
            <a:r>
              <a:rPr lang="en-US" sz="1800" dirty="0">
                <a:solidFill>
                  <a:schemeClr val="bg1"/>
                </a:solidFill>
              </a:rPr>
              <a:t/>
            </a:r>
            <a:br>
              <a:rPr lang="en-US" sz="1800" dirty="0">
                <a:solidFill>
                  <a:schemeClr val="bg1"/>
                </a:solidFill>
              </a:rPr>
            </a:br>
            <a:r>
              <a:rPr lang="en-US" sz="1800" b="1" dirty="0">
                <a:solidFill>
                  <a:schemeClr val="bg1"/>
                </a:solidFill>
              </a:rPr>
              <a:t>   o </a:t>
            </a:r>
            <a:r>
              <a:rPr lang="ar-SA" sz="1800" b="1" dirty="0">
                <a:solidFill>
                  <a:schemeClr val="bg1"/>
                </a:solidFill>
              </a:rPr>
              <a:t>ينمي مفهوم الذات لدى المتعلم</a:t>
            </a:r>
            <a:r>
              <a:rPr lang="en-US" sz="1800" b="1" dirty="0">
                <a:solidFill>
                  <a:schemeClr val="bg1"/>
                </a:solidFill>
              </a:rPr>
              <a:t> .</a:t>
            </a:r>
            <a:r>
              <a:rPr lang="en-US" sz="1800" dirty="0">
                <a:solidFill>
                  <a:schemeClr val="bg1"/>
                </a:solidFill>
              </a:rPr>
              <a:t/>
            </a:r>
            <a:br>
              <a:rPr lang="en-US" sz="1800" dirty="0">
                <a:solidFill>
                  <a:schemeClr val="bg1"/>
                </a:solidFill>
              </a:rPr>
            </a:br>
            <a:r>
              <a:rPr lang="en-US" sz="1800" b="1" dirty="0">
                <a:solidFill>
                  <a:schemeClr val="bg1"/>
                </a:solidFill>
              </a:rPr>
              <a:t>   o </a:t>
            </a:r>
            <a:r>
              <a:rPr lang="ar-SA" sz="1800" b="1" dirty="0">
                <a:solidFill>
                  <a:schemeClr val="bg1"/>
                </a:solidFill>
              </a:rPr>
              <a:t>يزيد نشاط المتعلم , وحماسته تجاه عملية التعليم والتعلم</a:t>
            </a:r>
            <a:r>
              <a:rPr lang="en-US" sz="1800" b="1" dirty="0">
                <a:solidFill>
                  <a:schemeClr val="bg1"/>
                </a:solidFill>
              </a:rPr>
              <a:t> .</a:t>
            </a:r>
            <a:r>
              <a:rPr lang="en-US" sz="1800" dirty="0">
                <a:solidFill>
                  <a:schemeClr val="bg1"/>
                </a:solidFill>
              </a:rPr>
              <a:t/>
            </a:r>
            <a:br>
              <a:rPr lang="en-US" sz="1800" dirty="0">
                <a:solidFill>
                  <a:schemeClr val="bg1"/>
                </a:solidFill>
              </a:rPr>
            </a:br>
            <a:r>
              <a:rPr lang="en-US" sz="1800" b="1" dirty="0">
                <a:solidFill>
                  <a:schemeClr val="bg1"/>
                </a:solidFill>
              </a:rPr>
              <a:t>   o </a:t>
            </a:r>
            <a:r>
              <a:rPr lang="ar-SA" sz="1800" b="1" dirty="0">
                <a:solidFill>
                  <a:schemeClr val="bg1"/>
                </a:solidFill>
              </a:rPr>
              <a:t>يتيح </a:t>
            </a:r>
            <a:r>
              <a:rPr lang="ar-IQ" sz="1800" b="1" dirty="0" smtClean="0">
                <a:solidFill>
                  <a:schemeClr val="bg1"/>
                </a:solidFill>
              </a:rPr>
              <a:t>للطالب</a:t>
            </a:r>
            <a:r>
              <a:rPr lang="ar-SA" sz="1800" b="1" dirty="0" smtClean="0">
                <a:solidFill>
                  <a:schemeClr val="bg1"/>
                </a:solidFill>
              </a:rPr>
              <a:t> </a:t>
            </a:r>
            <a:r>
              <a:rPr lang="ar-SA" sz="1800" b="1" dirty="0">
                <a:solidFill>
                  <a:schemeClr val="bg1"/>
                </a:solidFill>
              </a:rPr>
              <a:t>مجالا للتفكير وإعمال الذهن</a:t>
            </a:r>
            <a:r>
              <a:rPr lang="en-US" sz="1800" b="1" dirty="0">
                <a:solidFill>
                  <a:schemeClr val="bg1"/>
                </a:solidFill>
              </a:rPr>
              <a:t> . </a:t>
            </a:r>
            <a:r>
              <a:rPr lang="en-US" sz="1800" dirty="0">
                <a:solidFill>
                  <a:schemeClr val="bg1"/>
                </a:solidFill>
              </a:rPr>
              <a:t/>
            </a:r>
            <a:br>
              <a:rPr lang="en-US" sz="1800" dirty="0">
                <a:solidFill>
                  <a:schemeClr val="bg1"/>
                </a:solidFill>
              </a:rPr>
            </a:br>
            <a:r>
              <a:rPr lang="en-US" sz="1800" b="1" dirty="0">
                <a:solidFill>
                  <a:schemeClr val="bg1"/>
                </a:solidFill>
              </a:rPr>
              <a:t>   o </a:t>
            </a:r>
            <a:r>
              <a:rPr lang="ar-SA" sz="1800" b="1" dirty="0" smtClean="0">
                <a:solidFill>
                  <a:schemeClr val="bg1"/>
                </a:solidFill>
              </a:rPr>
              <a:t>ت</a:t>
            </a:r>
            <a:r>
              <a:rPr lang="ar-IQ" sz="1800" b="1" dirty="0" smtClean="0">
                <a:solidFill>
                  <a:schemeClr val="bg1"/>
                </a:solidFill>
              </a:rPr>
              <a:t>ؤ</a:t>
            </a:r>
            <a:r>
              <a:rPr lang="ar-SA" sz="1800" b="1" dirty="0" smtClean="0">
                <a:solidFill>
                  <a:schemeClr val="bg1"/>
                </a:solidFill>
              </a:rPr>
              <a:t>كد </a:t>
            </a:r>
            <a:r>
              <a:rPr lang="ar-SA" sz="1800" b="1" dirty="0">
                <a:solidFill>
                  <a:schemeClr val="bg1"/>
                </a:solidFill>
              </a:rPr>
              <a:t>على الأسئلة وطريقة صياغتها وليس الإجابة عنها</a:t>
            </a:r>
            <a:r>
              <a:rPr lang="en-US" sz="1800" b="1" dirty="0">
                <a:solidFill>
                  <a:schemeClr val="bg1"/>
                </a:solidFill>
              </a:rPr>
              <a:t> .</a:t>
            </a:r>
            <a:r>
              <a:rPr lang="en-US" sz="1800" dirty="0">
                <a:solidFill>
                  <a:schemeClr val="bg1"/>
                </a:solidFill>
              </a:rPr>
              <a:t/>
            </a:r>
            <a:br>
              <a:rPr lang="en-US" sz="1800" dirty="0">
                <a:solidFill>
                  <a:schemeClr val="bg1"/>
                </a:solidFill>
              </a:rPr>
            </a:br>
            <a:r>
              <a:rPr lang="en-US" sz="1800" b="1" dirty="0">
                <a:solidFill>
                  <a:schemeClr val="bg1"/>
                </a:solidFill>
              </a:rPr>
              <a:t>   o </a:t>
            </a:r>
            <a:r>
              <a:rPr lang="ar-SA" sz="1800" b="1" dirty="0">
                <a:solidFill>
                  <a:schemeClr val="bg1"/>
                </a:solidFill>
              </a:rPr>
              <a:t>تعني هذه الطريقة بالأسئلة ذات الإجابات المتعددة</a:t>
            </a:r>
            <a:r>
              <a:rPr lang="en-US" sz="1800" b="1" dirty="0">
                <a:solidFill>
                  <a:schemeClr val="bg1"/>
                </a:solidFill>
              </a:rPr>
              <a:t> . </a:t>
            </a:r>
            <a:r>
              <a:rPr lang="en-US" sz="1800" dirty="0">
                <a:solidFill>
                  <a:schemeClr val="bg1"/>
                </a:solidFill>
              </a:rPr>
              <a:t/>
            </a:r>
            <a:br>
              <a:rPr lang="en-US" sz="1800" dirty="0">
                <a:solidFill>
                  <a:schemeClr val="bg1"/>
                </a:solidFill>
              </a:rPr>
            </a:br>
            <a:r>
              <a:rPr lang="en-US" sz="1800" b="1" dirty="0">
                <a:solidFill>
                  <a:schemeClr val="bg1"/>
                </a:solidFill>
              </a:rPr>
              <a:t>   o </a:t>
            </a:r>
            <a:r>
              <a:rPr lang="ar-SA" sz="1800" b="1" dirty="0">
                <a:solidFill>
                  <a:schemeClr val="bg1"/>
                </a:solidFill>
              </a:rPr>
              <a:t>تجعل </a:t>
            </a:r>
            <a:r>
              <a:rPr lang="ar-IQ" sz="1800" b="1" dirty="0" smtClean="0">
                <a:solidFill>
                  <a:schemeClr val="bg1"/>
                </a:solidFill>
              </a:rPr>
              <a:t>الطالب</a:t>
            </a:r>
            <a:r>
              <a:rPr lang="ar-SA" sz="1800" b="1" dirty="0" smtClean="0">
                <a:solidFill>
                  <a:schemeClr val="bg1"/>
                </a:solidFill>
              </a:rPr>
              <a:t> </a:t>
            </a:r>
            <a:r>
              <a:rPr lang="ar-SA" sz="1800" b="1" dirty="0">
                <a:solidFill>
                  <a:schemeClr val="bg1"/>
                </a:solidFill>
              </a:rPr>
              <a:t>يسلك سلوك العلماء</a:t>
            </a:r>
            <a:r>
              <a:rPr lang="en-US" sz="1800" b="1" dirty="0">
                <a:solidFill>
                  <a:schemeClr val="bg1"/>
                </a:solidFill>
              </a:rPr>
              <a:t> </a:t>
            </a:r>
            <a:r>
              <a:rPr lang="en-US" sz="1800" b="1" dirty="0" smtClean="0">
                <a:solidFill>
                  <a:schemeClr val="bg1"/>
                </a:solidFill>
              </a:rPr>
              <a:t>.</a:t>
            </a:r>
            <a:r>
              <a:rPr lang="en-US" sz="1800" dirty="0">
                <a:solidFill>
                  <a:schemeClr val="bg1"/>
                </a:solidFill>
              </a:rPr>
              <a:t/>
            </a:r>
            <a:br>
              <a:rPr lang="en-US" sz="1800" dirty="0">
                <a:solidFill>
                  <a:schemeClr val="bg1"/>
                </a:solidFill>
              </a:rPr>
            </a:br>
            <a:r>
              <a:rPr lang="en-US" sz="1800" dirty="0">
                <a:solidFill>
                  <a:schemeClr val="bg1"/>
                </a:solidFill>
              </a:rPr>
              <a:t/>
            </a:r>
            <a:br>
              <a:rPr lang="en-US" sz="1800" dirty="0">
                <a:solidFill>
                  <a:schemeClr val="bg1"/>
                </a:solidFill>
              </a:rPr>
            </a:br>
            <a:endParaRPr lang="en-US" sz="1800" dirty="0">
              <a:solidFill>
                <a:schemeClr val="bg1"/>
              </a:solidFill>
            </a:endParaRPr>
          </a:p>
        </p:txBody>
      </p:sp>
      <p:sp>
        <p:nvSpPr>
          <p:cNvPr id="5" name="عنوان 1"/>
          <p:cNvSpPr txBox="1">
            <a:spLocks/>
          </p:cNvSpPr>
          <p:nvPr/>
        </p:nvSpPr>
        <p:spPr>
          <a:xfrm>
            <a:off x="1231032" y="188640"/>
            <a:ext cx="7272808" cy="1008112"/>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SA" sz="3600" b="1" u="sng" dirty="0" smtClean="0">
                <a:solidFill>
                  <a:srgbClr val="FF0000"/>
                </a:solidFill>
              </a:rPr>
              <a:t>إجراءات تنفيذ مفهوم استراتيجية الاستقصاء</a:t>
            </a:r>
            <a:r>
              <a:rPr lang="en-US" sz="3600" b="1" u="sng" dirty="0" smtClean="0">
                <a:solidFill>
                  <a:srgbClr val="FF0000"/>
                </a:solidFill>
              </a:rPr>
              <a:t> </a:t>
            </a:r>
            <a:r>
              <a:rPr lang="en-US" sz="3600" b="1" dirty="0" smtClean="0">
                <a:solidFill>
                  <a:srgbClr val="FF0000"/>
                </a:solidFill>
              </a:rPr>
              <a:t/>
            </a:r>
            <a:br>
              <a:rPr lang="en-US" sz="3600" b="1" dirty="0" smtClean="0">
                <a:solidFill>
                  <a:srgbClr val="FF0000"/>
                </a:solidFill>
              </a:rPr>
            </a:br>
            <a:r>
              <a:rPr lang="en-US" sz="2800" b="1" dirty="0" smtClean="0"/>
              <a:t>   </a:t>
            </a:r>
            <a:endParaRPr lang="en-US" sz="2000" dirty="0">
              <a:solidFill>
                <a:srgbClr val="FF0000"/>
              </a:solidFill>
            </a:endParaRPr>
          </a:p>
        </p:txBody>
      </p:sp>
    </p:spTree>
    <p:extLst>
      <p:ext uri="{BB962C8B-B14F-4D97-AF65-F5344CB8AC3E}">
        <p14:creationId xmlns:p14="http://schemas.microsoft.com/office/powerpoint/2010/main" val="34441846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خلفيات بوربوينت ناعمة يجب تحميلها على جهازك | Ra2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2319"/>
            <a:ext cx="9144000" cy="6980319"/>
          </a:xfrm>
          <a:prstGeom prst="rect">
            <a:avLst/>
          </a:prstGeom>
          <a:noFill/>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ctrTitle"/>
          </p:nvPr>
        </p:nvSpPr>
        <p:spPr>
          <a:xfrm>
            <a:off x="1009836" y="-115738"/>
            <a:ext cx="7772400" cy="5040560"/>
          </a:xfrm>
        </p:spPr>
        <p:txBody>
          <a:bodyPr>
            <a:noAutofit/>
          </a:bodyPr>
          <a:lstStyle/>
          <a:p>
            <a:pPr algn="r"/>
            <a:r>
              <a:rPr lang="en-US" sz="2800" b="1" dirty="0"/>
              <a:t> </a:t>
            </a:r>
            <a:r>
              <a:rPr lang="en-US" sz="2800" b="1" dirty="0">
                <a:solidFill>
                  <a:schemeClr val="bg1"/>
                </a:solidFill>
              </a:rPr>
              <a:t>  </a:t>
            </a:r>
            <a:r>
              <a:rPr lang="ar-SA" sz="2800" b="1" u="sng" dirty="0">
                <a:solidFill>
                  <a:srgbClr val="0070C0"/>
                </a:solidFill>
              </a:rPr>
              <a:t>ما دور المعلم في </a:t>
            </a:r>
            <a:r>
              <a:rPr lang="ar-SA" sz="2800" b="1" u="sng" dirty="0" err="1">
                <a:solidFill>
                  <a:srgbClr val="0070C0"/>
                </a:solidFill>
              </a:rPr>
              <a:t>إستراتيجية</a:t>
            </a:r>
            <a:r>
              <a:rPr lang="ar-SA" sz="2800" b="1" u="sng" dirty="0">
                <a:solidFill>
                  <a:srgbClr val="0070C0"/>
                </a:solidFill>
              </a:rPr>
              <a:t> الاستقصاء </a:t>
            </a:r>
            <a:r>
              <a:rPr lang="ar-SA" sz="2800" b="1" u="sng" dirty="0" smtClean="0">
                <a:solidFill>
                  <a:srgbClr val="0070C0"/>
                </a:solidFill>
              </a:rPr>
              <a:t>؟</a:t>
            </a:r>
            <a:r>
              <a:rPr lang="en-US" sz="2800" b="1" u="sng" dirty="0" smtClean="0">
                <a:solidFill>
                  <a:schemeClr val="bg1"/>
                </a:solidFill>
              </a:rPr>
              <a:t/>
            </a:r>
            <a:br>
              <a:rPr lang="en-US" sz="2800" b="1" u="sng" dirty="0" smtClean="0">
                <a:solidFill>
                  <a:schemeClr val="bg1"/>
                </a:solidFill>
              </a:rPr>
            </a:br>
            <a:r>
              <a:rPr lang="en-US" sz="2800" b="1" u="sng" dirty="0">
                <a:solidFill>
                  <a:schemeClr val="bg1"/>
                </a:solidFill>
              </a:rPr>
              <a:t/>
            </a:r>
            <a:br>
              <a:rPr lang="en-US" sz="2800" b="1" u="sng" dirty="0">
                <a:solidFill>
                  <a:schemeClr val="bg1"/>
                </a:solidFill>
              </a:rPr>
            </a:br>
            <a:r>
              <a:rPr lang="en-US" sz="2800" b="1" dirty="0">
                <a:solidFill>
                  <a:schemeClr val="bg1"/>
                </a:solidFill>
              </a:rPr>
              <a:t>   o </a:t>
            </a:r>
            <a:r>
              <a:rPr lang="ar-SA" sz="2800" b="1" dirty="0">
                <a:solidFill>
                  <a:schemeClr val="bg1"/>
                </a:solidFill>
              </a:rPr>
              <a:t>تزويد </a:t>
            </a:r>
            <a:r>
              <a:rPr lang="ar-IQ" sz="2800" b="1" dirty="0" smtClean="0">
                <a:solidFill>
                  <a:schemeClr val="bg1"/>
                </a:solidFill>
              </a:rPr>
              <a:t>الطلاب</a:t>
            </a:r>
            <a:r>
              <a:rPr lang="ar-SA" sz="2800" b="1" dirty="0" smtClean="0">
                <a:solidFill>
                  <a:schemeClr val="bg1"/>
                </a:solidFill>
              </a:rPr>
              <a:t> </a:t>
            </a:r>
            <a:r>
              <a:rPr lang="ar-SA" sz="2800" b="1" dirty="0">
                <a:solidFill>
                  <a:schemeClr val="bg1"/>
                </a:solidFill>
              </a:rPr>
              <a:t>بالأسئلة مفتوحة النهاية</a:t>
            </a:r>
            <a:r>
              <a:rPr lang="en-US" sz="2800" b="1" dirty="0">
                <a:solidFill>
                  <a:schemeClr val="bg1"/>
                </a:solidFill>
              </a:rPr>
              <a:t> . </a:t>
            </a:r>
            <a:r>
              <a:rPr lang="en-US" sz="2800" dirty="0">
                <a:solidFill>
                  <a:schemeClr val="bg1"/>
                </a:solidFill>
              </a:rPr>
              <a:t/>
            </a:r>
            <a:br>
              <a:rPr lang="en-US" sz="2800" dirty="0">
                <a:solidFill>
                  <a:schemeClr val="bg1"/>
                </a:solidFill>
              </a:rPr>
            </a:br>
            <a:r>
              <a:rPr lang="en-US" sz="2800" b="1" dirty="0">
                <a:solidFill>
                  <a:schemeClr val="bg1"/>
                </a:solidFill>
              </a:rPr>
              <a:t>   o </a:t>
            </a:r>
            <a:r>
              <a:rPr lang="ar-SA" sz="2800" b="1" dirty="0">
                <a:solidFill>
                  <a:schemeClr val="bg1"/>
                </a:solidFill>
              </a:rPr>
              <a:t>تقبل الإجابات والتعليق عليها</a:t>
            </a:r>
            <a:r>
              <a:rPr lang="en-US" sz="2800" b="1" dirty="0">
                <a:solidFill>
                  <a:schemeClr val="bg1"/>
                </a:solidFill>
              </a:rPr>
              <a:t> .</a:t>
            </a:r>
            <a:r>
              <a:rPr lang="en-US" sz="2800" dirty="0">
                <a:solidFill>
                  <a:schemeClr val="bg1"/>
                </a:solidFill>
              </a:rPr>
              <a:t/>
            </a:r>
            <a:br>
              <a:rPr lang="en-US" sz="2800" dirty="0">
                <a:solidFill>
                  <a:schemeClr val="bg1"/>
                </a:solidFill>
              </a:rPr>
            </a:br>
            <a:r>
              <a:rPr lang="en-US" sz="2800" b="1" dirty="0">
                <a:solidFill>
                  <a:schemeClr val="bg1"/>
                </a:solidFill>
              </a:rPr>
              <a:t>   o </a:t>
            </a:r>
            <a:r>
              <a:rPr lang="ar-SA" sz="2800" b="1" dirty="0">
                <a:solidFill>
                  <a:schemeClr val="bg1"/>
                </a:solidFill>
              </a:rPr>
              <a:t>يعطي </a:t>
            </a:r>
            <a:r>
              <a:rPr lang="ar-IQ" sz="2800" b="1" dirty="0" smtClean="0">
                <a:solidFill>
                  <a:schemeClr val="bg1"/>
                </a:solidFill>
              </a:rPr>
              <a:t>للطالب</a:t>
            </a:r>
            <a:r>
              <a:rPr lang="ar-SA" sz="2800" b="1" dirty="0" smtClean="0">
                <a:solidFill>
                  <a:schemeClr val="bg1"/>
                </a:solidFill>
              </a:rPr>
              <a:t> </a:t>
            </a:r>
            <a:r>
              <a:rPr lang="ar-SA" sz="2800" b="1" dirty="0">
                <a:solidFill>
                  <a:schemeClr val="bg1"/>
                </a:solidFill>
              </a:rPr>
              <a:t>وقتا كافيا للتفكير</a:t>
            </a:r>
            <a:r>
              <a:rPr lang="en-US" sz="2800" b="1" dirty="0">
                <a:solidFill>
                  <a:schemeClr val="bg1"/>
                </a:solidFill>
              </a:rPr>
              <a:t> . </a:t>
            </a:r>
            <a:r>
              <a:rPr lang="en-US" sz="2800" dirty="0">
                <a:solidFill>
                  <a:schemeClr val="bg1"/>
                </a:solidFill>
              </a:rPr>
              <a:t/>
            </a:r>
            <a:br>
              <a:rPr lang="en-US" sz="2800" dirty="0">
                <a:solidFill>
                  <a:schemeClr val="bg1"/>
                </a:solidFill>
              </a:rPr>
            </a:br>
            <a:r>
              <a:rPr lang="en-US" sz="2800" b="1" dirty="0">
                <a:solidFill>
                  <a:schemeClr val="bg1"/>
                </a:solidFill>
              </a:rPr>
              <a:t>   o </a:t>
            </a:r>
            <a:r>
              <a:rPr lang="ar-SA" sz="2800" b="1" dirty="0">
                <a:solidFill>
                  <a:schemeClr val="bg1"/>
                </a:solidFill>
              </a:rPr>
              <a:t>إن يكون على دراية تامة بطبيعة </a:t>
            </a:r>
            <a:r>
              <a:rPr lang="ar-IQ" sz="2800" b="1" dirty="0" smtClean="0">
                <a:solidFill>
                  <a:schemeClr val="bg1"/>
                </a:solidFill>
              </a:rPr>
              <a:t>طلابه</a:t>
            </a:r>
            <a:r>
              <a:rPr lang="en-US" sz="2800" b="1" dirty="0" smtClean="0">
                <a:solidFill>
                  <a:schemeClr val="bg1"/>
                </a:solidFill>
              </a:rPr>
              <a:t> </a:t>
            </a:r>
            <a:r>
              <a:rPr lang="en-US" sz="2800" b="1" dirty="0">
                <a:solidFill>
                  <a:schemeClr val="bg1"/>
                </a:solidFill>
              </a:rPr>
              <a:t>.</a:t>
            </a:r>
            <a:r>
              <a:rPr lang="en-US" sz="2800" dirty="0">
                <a:solidFill>
                  <a:schemeClr val="bg1"/>
                </a:solidFill>
              </a:rPr>
              <a:t/>
            </a:r>
            <a:br>
              <a:rPr lang="en-US" sz="2800" dirty="0">
                <a:solidFill>
                  <a:schemeClr val="bg1"/>
                </a:solidFill>
              </a:rPr>
            </a:br>
            <a:r>
              <a:rPr lang="en-US" sz="2800" b="1" dirty="0">
                <a:solidFill>
                  <a:schemeClr val="bg1"/>
                </a:solidFill>
              </a:rPr>
              <a:t>   o </a:t>
            </a:r>
            <a:r>
              <a:rPr lang="ar-SA" sz="2800" b="1" dirty="0">
                <a:solidFill>
                  <a:schemeClr val="bg1"/>
                </a:solidFill>
              </a:rPr>
              <a:t>إعطاء </a:t>
            </a:r>
            <a:r>
              <a:rPr lang="ar-IQ" sz="2800" b="1" dirty="0" smtClean="0">
                <a:solidFill>
                  <a:schemeClr val="bg1"/>
                </a:solidFill>
              </a:rPr>
              <a:t>الطلاب</a:t>
            </a:r>
            <a:r>
              <a:rPr lang="ar-SA" sz="2800" b="1" dirty="0" smtClean="0">
                <a:solidFill>
                  <a:schemeClr val="bg1"/>
                </a:solidFill>
              </a:rPr>
              <a:t> </a:t>
            </a:r>
            <a:r>
              <a:rPr lang="ar-SA" sz="2800" b="1" dirty="0">
                <a:solidFill>
                  <a:schemeClr val="bg1"/>
                </a:solidFill>
              </a:rPr>
              <a:t>فرصة للتخيل </a:t>
            </a:r>
            <a:r>
              <a:rPr lang="ar-SA" sz="2800" b="1" dirty="0" smtClean="0">
                <a:solidFill>
                  <a:schemeClr val="bg1"/>
                </a:solidFill>
              </a:rPr>
              <a:t>والتخمين</a:t>
            </a:r>
            <a:r>
              <a:rPr lang="en-US" sz="2800" b="1" dirty="0" smtClean="0">
                <a:solidFill>
                  <a:schemeClr val="bg1"/>
                </a:solidFill>
              </a:rPr>
              <a:t>.</a:t>
            </a:r>
            <a:r>
              <a:rPr lang="en-US" sz="2800" b="1" dirty="0">
                <a:solidFill>
                  <a:schemeClr val="bg1"/>
                </a:solidFill>
              </a:rPr>
              <a:t> </a:t>
            </a:r>
            <a:r>
              <a:rPr lang="en-US" sz="2800" b="1" u="sng" dirty="0" smtClean="0">
                <a:solidFill>
                  <a:schemeClr val="bg1"/>
                </a:solidFill>
              </a:rPr>
              <a:t/>
            </a:r>
            <a:br>
              <a:rPr lang="en-US" sz="2800" b="1" u="sng" dirty="0" smtClean="0">
                <a:solidFill>
                  <a:schemeClr val="bg1"/>
                </a:solidFill>
              </a:rPr>
            </a:br>
            <a:endParaRPr lang="en-US" sz="2800" dirty="0">
              <a:solidFill>
                <a:schemeClr val="bg1"/>
              </a:solidFill>
            </a:endParaRPr>
          </a:p>
        </p:txBody>
      </p:sp>
      <p:sp>
        <p:nvSpPr>
          <p:cNvPr id="5" name="عنوان 1"/>
          <p:cNvSpPr txBox="1">
            <a:spLocks/>
          </p:cNvSpPr>
          <p:nvPr/>
        </p:nvSpPr>
        <p:spPr>
          <a:xfrm>
            <a:off x="1259632" y="332656"/>
            <a:ext cx="7272808" cy="1224136"/>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SA" sz="3600" b="1" u="sng" dirty="0" smtClean="0">
                <a:solidFill>
                  <a:srgbClr val="FF0000"/>
                </a:solidFill>
              </a:rPr>
              <a:t>إجراءات تنفيذ مفهوم استراتيجية الاستقصاء</a:t>
            </a:r>
            <a:r>
              <a:rPr lang="en-US" sz="3600" b="1" u="sng" dirty="0" smtClean="0">
                <a:solidFill>
                  <a:srgbClr val="FF0000"/>
                </a:solidFill>
              </a:rPr>
              <a:t> </a:t>
            </a:r>
            <a:r>
              <a:rPr lang="en-US" sz="3600" b="1" dirty="0" smtClean="0">
                <a:solidFill>
                  <a:srgbClr val="FF0000"/>
                </a:solidFill>
              </a:rPr>
              <a:t/>
            </a:r>
            <a:br>
              <a:rPr lang="en-US" sz="3600" b="1" dirty="0" smtClean="0">
                <a:solidFill>
                  <a:srgbClr val="FF0000"/>
                </a:solidFill>
              </a:rPr>
            </a:br>
            <a:r>
              <a:rPr lang="en-US" sz="2800" b="1" dirty="0" smtClean="0"/>
              <a:t>   </a:t>
            </a:r>
            <a:endParaRPr lang="en-US" sz="2000" dirty="0">
              <a:solidFill>
                <a:srgbClr val="FF0000"/>
              </a:solidFill>
            </a:endParaRPr>
          </a:p>
        </p:txBody>
      </p:sp>
    </p:spTree>
    <p:extLst>
      <p:ext uri="{BB962C8B-B14F-4D97-AF65-F5344CB8AC3E}">
        <p14:creationId xmlns:p14="http://schemas.microsoft.com/office/powerpoint/2010/main" val="34441846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خلفيات بوربوينت ناعمة يجب تحميلها على جهازك | Ra2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2319"/>
            <a:ext cx="9144000" cy="6980319"/>
          </a:xfrm>
          <a:prstGeom prst="rect">
            <a:avLst/>
          </a:prstGeom>
          <a:noFill/>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ctrTitle"/>
          </p:nvPr>
        </p:nvSpPr>
        <p:spPr>
          <a:xfrm>
            <a:off x="1043608" y="-747464"/>
            <a:ext cx="7772400" cy="5040560"/>
          </a:xfrm>
        </p:spPr>
        <p:txBody>
          <a:bodyPr>
            <a:noAutofit/>
          </a:bodyPr>
          <a:lstStyle/>
          <a:p>
            <a:pPr algn="just"/>
            <a:r>
              <a:rPr lang="en-US" sz="2800" dirty="0">
                <a:solidFill>
                  <a:schemeClr val="bg1"/>
                </a:solidFill>
              </a:rPr>
              <a:t/>
            </a:r>
            <a:br>
              <a:rPr lang="en-US" sz="2800" dirty="0">
                <a:solidFill>
                  <a:schemeClr val="bg1"/>
                </a:solidFill>
              </a:rPr>
            </a:br>
            <a:r>
              <a:rPr lang="ar-IQ" sz="2800" dirty="0" smtClean="0">
                <a:solidFill>
                  <a:schemeClr val="bg1"/>
                </a:solidFill>
              </a:rPr>
              <a:t>ا</a:t>
            </a:r>
            <a:r>
              <a:rPr lang="ar-SA" sz="2800" dirty="0" smtClean="0">
                <a:solidFill>
                  <a:schemeClr val="bg1"/>
                </a:solidFill>
              </a:rPr>
              <a:t>لاستراتيجية </a:t>
            </a:r>
            <a:r>
              <a:rPr lang="ar-SA" sz="2800" dirty="0">
                <a:solidFill>
                  <a:schemeClr val="bg1"/>
                </a:solidFill>
              </a:rPr>
              <a:t>التدريب "بأنها عملية تهدف إلى اتخاذ القرارات الاستراتيجية المؤثرة على المدى البعيد فيما يتعلق بتنمية وتطوير أداء العاملين في المنظمة ومدى امتلاكهم للمهارات والمعارف والكفاءات والقدرات والمدخل الرئيسي لاستراتيجية التدريب هي الاستراتيجية العامة للمنظمة والتي تحدد الرؤى المستقبلية للمنظمة والأهداف </a:t>
            </a:r>
            <a:r>
              <a:rPr lang="ar-SA" sz="2800" dirty="0" smtClean="0">
                <a:solidFill>
                  <a:schemeClr val="bg1"/>
                </a:solidFill>
              </a:rPr>
              <a:t>التي</a:t>
            </a:r>
            <a:r>
              <a:rPr lang="en-US" sz="2800" dirty="0" smtClean="0">
                <a:solidFill>
                  <a:schemeClr val="bg1"/>
                </a:solidFill>
              </a:rPr>
              <a:t>   </a:t>
            </a:r>
            <a:r>
              <a:rPr lang="ar-IQ" sz="2800" dirty="0" smtClean="0">
                <a:solidFill>
                  <a:schemeClr val="bg1"/>
                </a:solidFill>
              </a:rPr>
              <a:t>يجب تحقيقها.</a:t>
            </a:r>
            <a:endParaRPr lang="en-US" sz="2800" dirty="0">
              <a:solidFill>
                <a:schemeClr val="bg1"/>
              </a:solidFill>
            </a:endParaRPr>
          </a:p>
        </p:txBody>
      </p:sp>
      <p:sp>
        <p:nvSpPr>
          <p:cNvPr id="5" name="عنوان 1"/>
          <p:cNvSpPr txBox="1">
            <a:spLocks/>
          </p:cNvSpPr>
          <p:nvPr/>
        </p:nvSpPr>
        <p:spPr>
          <a:xfrm>
            <a:off x="755576" y="188640"/>
            <a:ext cx="7272808" cy="1008112"/>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IQ" sz="3600" b="1" dirty="0" smtClean="0">
                <a:solidFill>
                  <a:srgbClr val="00B0F0"/>
                </a:solidFill>
              </a:rPr>
              <a:t>ثانيا</a:t>
            </a:r>
            <a:r>
              <a:rPr lang="en-US" sz="3600" b="1" dirty="0">
                <a:solidFill>
                  <a:srgbClr val="00B0F0"/>
                </a:solidFill>
              </a:rPr>
              <a:t> ” </a:t>
            </a:r>
            <a:r>
              <a:rPr lang="ar-IQ" sz="3600" b="1" u="sng" dirty="0" smtClean="0">
                <a:solidFill>
                  <a:srgbClr val="FF0000"/>
                </a:solidFill>
              </a:rPr>
              <a:t>:-استراتيجية التدريب والممارسة</a:t>
            </a:r>
            <a:endParaRPr lang="en-US" sz="2000" b="1" dirty="0">
              <a:solidFill>
                <a:srgbClr val="FF0000"/>
              </a:solidFill>
            </a:endParaRPr>
          </a:p>
        </p:txBody>
      </p:sp>
    </p:spTree>
    <p:extLst>
      <p:ext uri="{BB962C8B-B14F-4D97-AF65-F5344CB8AC3E}">
        <p14:creationId xmlns:p14="http://schemas.microsoft.com/office/powerpoint/2010/main" val="7270860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خلفيات بوربوينت ناعمة يجب تحميلها على جهازك | Ra2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2319"/>
            <a:ext cx="9144000" cy="6980319"/>
          </a:xfrm>
          <a:prstGeom prst="rect">
            <a:avLst/>
          </a:prstGeom>
          <a:noFill/>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ctrTitle"/>
          </p:nvPr>
        </p:nvSpPr>
        <p:spPr>
          <a:xfrm>
            <a:off x="755576" y="2060848"/>
            <a:ext cx="7916416" cy="5040560"/>
          </a:xfrm>
        </p:spPr>
        <p:txBody>
          <a:bodyPr>
            <a:noAutofit/>
          </a:bodyPr>
          <a:lstStyle/>
          <a:p>
            <a:pPr algn="r"/>
            <a:r>
              <a:rPr lang="en-US" sz="2800" b="1" dirty="0"/>
              <a:t> </a:t>
            </a:r>
            <a:r>
              <a:rPr lang="en-US" sz="2800" dirty="0">
                <a:solidFill>
                  <a:schemeClr val="bg1"/>
                </a:solidFill>
              </a:rPr>
              <a:t/>
            </a:r>
            <a:br>
              <a:rPr lang="en-US" sz="2800" dirty="0">
                <a:solidFill>
                  <a:schemeClr val="bg1"/>
                </a:solidFill>
              </a:rPr>
            </a:br>
            <a:r>
              <a:rPr lang="ar-SA" sz="2800" dirty="0">
                <a:solidFill>
                  <a:schemeClr val="bg1"/>
                </a:solidFill>
              </a:rPr>
              <a:t>   </a:t>
            </a:r>
            <a:r>
              <a:rPr lang="ar-SA" sz="2000" dirty="0">
                <a:solidFill>
                  <a:schemeClr val="bg1"/>
                </a:solidFill>
              </a:rPr>
              <a:t>إن عملية إعداد استراتيجية التدريب تمر بالمراحل التالية:</a:t>
            </a:r>
            <a:r>
              <a:rPr lang="en-US" sz="2000" dirty="0">
                <a:solidFill>
                  <a:schemeClr val="bg1"/>
                </a:solidFill>
              </a:rPr>
              <a:t/>
            </a:r>
            <a:br>
              <a:rPr lang="en-US" sz="2000" dirty="0">
                <a:solidFill>
                  <a:schemeClr val="bg1"/>
                </a:solidFill>
              </a:rPr>
            </a:br>
            <a:r>
              <a:rPr lang="ar-SA" sz="2000" dirty="0">
                <a:solidFill>
                  <a:schemeClr val="bg1"/>
                </a:solidFill>
              </a:rPr>
              <a:t>1-  تحليل استراتيجية المنظمة وما تتضمنه من أهداف ومهام وسياسات وبرامج.</a:t>
            </a:r>
            <a:r>
              <a:rPr lang="en-US" sz="2000" dirty="0">
                <a:solidFill>
                  <a:schemeClr val="bg1"/>
                </a:solidFill>
              </a:rPr>
              <a:t/>
            </a:r>
            <a:br>
              <a:rPr lang="en-US" sz="2000" dirty="0">
                <a:solidFill>
                  <a:schemeClr val="bg1"/>
                </a:solidFill>
              </a:rPr>
            </a:br>
            <a:r>
              <a:rPr lang="ar-SA" sz="2000" dirty="0">
                <a:solidFill>
                  <a:schemeClr val="bg1"/>
                </a:solidFill>
              </a:rPr>
              <a:t>2-  تحليل ودراسة البيئة الخارجية للمنظمة من حيث الظروف والاتجاهات الاقتصادية، والتطور التكنولوجي، والعوامل الديمغرافية، والأنظمة الحكومية والمنافسة.</a:t>
            </a:r>
            <a:r>
              <a:rPr lang="en-US" sz="2000" dirty="0">
                <a:solidFill>
                  <a:schemeClr val="bg1"/>
                </a:solidFill>
              </a:rPr>
              <a:t/>
            </a:r>
            <a:br>
              <a:rPr lang="en-US" sz="2000" dirty="0">
                <a:solidFill>
                  <a:schemeClr val="bg1"/>
                </a:solidFill>
              </a:rPr>
            </a:br>
            <a:r>
              <a:rPr lang="ar-SA" sz="2000" dirty="0">
                <a:solidFill>
                  <a:schemeClr val="bg1"/>
                </a:solidFill>
              </a:rPr>
              <a:t>3-  تحليل ودراسة البيئة الداخلية للمنظمة من حيث: الوضع الحالي للمنظمة، ومعدل دوران العمل، وكفاءة القوى العاملة.</a:t>
            </a:r>
            <a:r>
              <a:rPr lang="en-US" sz="2000" dirty="0">
                <a:solidFill>
                  <a:schemeClr val="bg1"/>
                </a:solidFill>
              </a:rPr>
              <a:t/>
            </a:r>
            <a:br>
              <a:rPr lang="en-US" sz="2000" dirty="0">
                <a:solidFill>
                  <a:schemeClr val="bg1"/>
                </a:solidFill>
              </a:rPr>
            </a:br>
            <a:r>
              <a:rPr lang="ar-SA" sz="2000" dirty="0">
                <a:solidFill>
                  <a:schemeClr val="bg1"/>
                </a:solidFill>
              </a:rPr>
              <a:t>4-  إعداد وصياغة استراتيجية التدريب وما تتضمنه من سياسات وبرامج وموازنات بشكل يسهم في التكامل مع استراتيجية المنظمة.</a:t>
            </a:r>
            <a:r>
              <a:rPr lang="en-US" sz="2000" dirty="0">
                <a:solidFill>
                  <a:schemeClr val="bg1"/>
                </a:solidFill>
              </a:rPr>
              <a:t/>
            </a:r>
            <a:br>
              <a:rPr lang="en-US" sz="2000" dirty="0">
                <a:solidFill>
                  <a:schemeClr val="bg1"/>
                </a:solidFill>
              </a:rPr>
            </a:br>
            <a:r>
              <a:rPr lang="ar-SA" sz="2000" dirty="0">
                <a:solidFill>
                  <a:schemeClr val="bg1"/>
                </a:solidFill>
              </a:rPr>
              <a:t>5-  مراجعة الخطة الاستراتيجية للتدريب عند حدوث تغيرات في البيئة الداخلية والخارجية للمنظمة.</a:t>
            </a:r>
            <a:r>
              <a:rPr lang="en-US" sz="2000" dirty="0">
                <a:solidFill>
                  <a:schemeClr val="bg1"/>
                </a:solidFill>
              </a:rPr>
              <a:t/>
            </a:r>
            <a:br>
              <a:rPr lang="en-US" sz="2000" dirty="0">
                <a:solidFill>
                  <a:schemeClr val="bg1"/>
                </a:solidFill>
              </a:rPr>
            </a:br>
            <a:r>
              <a:rPr lang="ar-SA" sz="2000" dirty="0">
                <a:solidFill>
                  <a:schemeClr val="bg1"/>
                </a:solidFill>
              </a:rPr>
              <a:t> </a:t>
            </a:r>
            <a:r>
              <a:rPr lang="ar-SA" sz="2000" dirty="0" smtClean="0">
                <a:solidFill>
                  <a:schemeClr val="bg1"/>
                </a:solidFill>
              </a:rPr>
              <a:t> </a:t>
            </a:r>
            <a:r>
              <a:rPr lang="ar-SA" sz="2000" dirty="0">
                <a:solidFill>
                  <a:schemeClr val="bg1"/>
                </a:solidFill>
              </a:rPr>
              <a:t>وتسهم استراتيجية التدريب في صقل مهارة الأفراد من ذوي القدرات الإبداعية العالية، وكذلك المساعدة في نفس الوقت على رفع مستوى الأفراد من ذوي القدرات الإبداعية المعتدلة إلى مستوى مقبول من الإبداع، وخصوصاً في حالة مواكبة المعطيات التكنولوجية الحديثة، حيث تلعب استراتيجية التدريب دوراً هاماً في تحديد احتياجات المنظمة من المهارات والسلوكيات والمعارف المطلوبة من حيث العدد والكم وبشكل يتناسب مع التطلعات الاستراتيجية للمنظمة</a:t>
            </a:r>
            <a:r>
              <a:rPr lang="ar-SA" sz="2000" dirty="0" smtClean="0">
                <a:solidFill>
                  <a:schemeClr val="bg1"/>
                </a:solidFill>
              </a:rPr>
              <a:t>.</a:t>
            </a:r>
            <a:r>
              <a:rPr lang="en-US" sz="2000" dirty="0">
                <a:solidFill>
                  <a:schemeClr val="bg1"/>
                </a:solidFill>
              </a:rPr>
              <a:t/>
            </a:r>
            <a:br>
              <a:rPr lang="en-US" sz="2000" dirty="0">
                <a:solidFill>
                  <a:schemeClr val="bg1"/>
                </a:solidFill>
              </a:rPr>
            </a:br>
            <a:r>
              <a:rPr lang="en-US" sz="2000" dirty="0" smtClean="0">
                <a:solidFill>
                  <a:schemeClr val="bg1"/>
                </a:solidFill>
              </a:rPr>
              <a:t/>
            </a:r>
            <a:br>
              <a:rPr lang="en-US" sz="2000" dirty="0" smtClean="0">
                <a:solidFill>
                  <a:schemeClr val="bg1"/>
                </a:solidFill>
              </a:rPr>
            </a:br>
            <a:r>
              <a:rPr lang="en-US" sz="2800" b="1" u="sng" dirty="0" smtClean="0">
                <a:solidFill>
                  <a:schemeClr val="bg1"/>
                </a:solidFill>
              </a:rPr>
              <a:t/>
            </a:r>
            <a:br>
              <a:rPr lang="en-US" sz="2800" b="1" u="sng" dirty="0" smtClean="0">
                <a:solidFill>
                  <a:schemeClr val="bg1"/>
                </a:solidFill>
              </a:rPr>
            </a:br>
            <a:endParaRPr lang="en-US" sz="2800" dirty="0">
              <a:solidFill>
                <a:schemeClr val="bg1"/>
              </a:solidFill>
            </a:endParaRPr>
          </a:p>
        </p:txBody>
      </p:sp>
      <p:sp>
        <p:nvSpPr>
          <p:cNvPr id="5" name="عنوان 1"/>
          <p:cNvSpPr txBox="1">
            <a:spLocks/>
          </p:cNvSpPr>
          <p:nvPr/>
        </p:nvSpPr>
        <p:spPr>
          <a:xfrm>
            <a:off x="1259632" y="332656"/>
            <a:ext cx="7272808" cy="1008112"/>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en-US" sz="3600" b="1" dirty="0" smtClean="0">
                <a:solidFill>
                  <a:srgbClr val="FF0000"/>
                </a:solidFill>
              </a:rPr>
              <a:t/>
            </a:r>
            <a:br>
              <a:rPr lang="en-US" sz="3600" b="1" dirty="0" smtClean="0">
                <a:solidFill>
                  <a:srgbClr val="FF0000"/>
                </a:solidFill>
              </a:rPr>
            </a:br>
            <a:r>
              <a:rPr lang="en-US" sz="2800" b="1" dirty="0" smtClean="0"/>
              <a:t>   </a:t>
            </a:r>
            <a:endParaRPr lang="en-US" sz="2000" dirty="0">
              <a:solidFill>
                <a:srgbClr val="FF0000"/>
              </a:solidFill>
            </a:endParaRPr>
          </a:p>
        </p:txBody>
      </p:sp>
      <p:sp>
        <p:nvSpPr>
          <p:cNvPr id="6" name="عنوان 1"/>
          <p:cNvSpPr txBox="1">
            <a:spLocks/>
          </p:cNvSpPr>
          <p:nvPr/>
        </p:nvSpPr>
        <p:spPr>
          <a:xfrm>
            <a:off x="755576" y="-27384"/>
            <a:ext cx="8064896" cy="1008112"/>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SA" sz="3600" b="1" u="sng" dirty="0" smtClean="0">
                <a:solidFill>
                  <a:srgbClr val="FF0000"/>
                </a:solidFill>
              </a:rPr>
              <a:t>خطوات إعداد استراتيجية التدريب</a:t>
            </a:r>
            <a:endParaRPr lang="en-US" sz="2000" b="1" dirty="0">
              <a:solidFill>
                <a:srgbClr val="FF0000"/>
              </a:solidFill>
            </a:endParaRPr>
          </a:p>
        </p:txBody>
      </p:sp>
    </p:spTree>
    <p:extLst>
      <p:ext uri="{BB962C8B-B14F-4D97-AF65-F5344CB8AC3E}">
        <p14:creationId xmlns:p14="http://schemas.microsoft.com/office/powerpoint/2010/main" val="727086071"/>
      </p:ext>
    </p:extLst>
  </p:cSld>
  <p:clrMapOvr>
    <a:masterClrMapping/>
  </p:clrMapOvr>
  <p:timing>
    <p:tnLst>
      <p:par>
        <p:cTn id="1" dur="indefinite" restart="never" nodeType="tmRoot"/>
      </p:par>
    </p:tnLst>
  </p:timing>
</p:sld>
</file>

<file path=ppt/theme/theme1.xml><?xml version="1.0" encoding="utf-8"?>
<a:theme xmlns:a="http://schemas.openxmlformats.org/drawingml/2006/main" name="أفق">
  <a:themeElements>
    <a:clrScheme name="أفق">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أفق">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أفق">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753</TotalTime>
  <Words>171</Words>
  <Application>Microsoft Office PowerPoint</Application>
  <PresentationFormat>On-screen Show (4:3)</PresentationFormat>
  <Paragraphs>56</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أفق</vt:lpstr>
      <vt:lpstr>PowerPoint Presentation</vt:lpstr>
      <vt:lpstr>    يرى العديد من المعلمين أن الفرصة التي يوفرها مجال التعليم الالكتروني، أهم وأكبر من العقبات التي قد يواجهونها اثناء القيام به، حيث إن الترتيبات الدقيقة المطلوبة للتعليم الالكتروني تحسّن من مهاراتهم التدريسية بشكل عام ومن  نمط مشاعرهم نحو طلابهم. وهكذا فإن التحديات التي يفرضها نظام التعليم الالكتروني، تقابلها الفرص التالية:-    - الوصول إلى جمهور أكبر من الطلبة .    - تلبية حاجات الطلبة غير القادرين على حضور الحصص الدراسية ا لأسباب معينه في بعض أيام السنة.    - إقامة حلقة وصل بين الطلبة من مناطق اجتماعية وحضارية واقتصادية مختلفة ضمن منطقة جغرافية محددة.  و لذا لابد من  اختيار الاستراتيجية الإلكترونية المناسبة لتحقيق أهداف محددة فى موقف تعليمي تعلمي موصوف ولجمهور محدد من المتعلمين. </vt:lpstr>
      <vt:lpstr>  </vt:lpstr>
      <vt:lpstr>     مفهوم استراتيجية الاستقصاء:     استراتيجية تدريسية يتعامل فيها الطلاب مع خطوات المنهج العلمي المتكامل ، حيث يوضع الطالب في مواجهة إحدى المشكلات ، فيخطط ويبحث ويعمل بنفسه على حلها عن طريق توليد الفرضيات واختبارها .     وللاستقصاء ثلاث صور متنوعة ، هي :      1-الاستقصاء الحر : يقوم فيه الطالب باختيار الطريقة والأسئلة والمواد والأدوات اللازمة ؛ للوصول إلى حل المشكلة التي تواجهه .    2-. الاستقصاء الموجه : يعمل المتعلم تحت إشراف المعلم وتوجيهه ، أو ضمن خطة بحثية أعدت مقدماً .     3-الاستقصاء العادل : يمر بمراحل تبدأ بتقسيم طلاب الصف إلى مجموعتين ، تتبنى كل مجموعة وجهة نظر مختلفة تجاه الموضوع أو القضية المطروحة في محتوى الدرس ، بالإضافة إلى مجموعة ثالثة تقوم مقام هيئة المحكمين .    </vt:lpstr>
      <vt:lpstr>    أهدافها :     مساعدة الطالب على بناء الهيكل الإدراكي ، والبناء العقلي الذي تنتظم فيه الحقائق .     تنمية مهارات التفكير ، والعمل المستقل لدى المتعلمين ، والوصول إلى المعرفة بأنفسهم .      تنمية مهارات ( عمليات ) العلم أثناء التعلم بالاستقصاء .     تنمية مهارات التعلم الذاتي لدى المتعلمين .      ممارسة عملية البحث العلمي وفق الخطوات المنهجية المعروفة .     إكساب المتعلم الثقة بالنفس والقدرة على إبداء الرأي ، وتقبل الرأي الآخر .  إجراءات تنفيذها :     1- طرح المشكلة ومواجهة الطلاب بالموقف المحير .    2- إدارة مناقشة مع الطلاب لتقويم المعلومات المتوفرة لديهم حول المشكلة، وذلك من خلال طرح مجموعة من الأسئلة المتنوعة .    3- قيام الطلاب بسلسلة من التجارب ، وجمع البيانات والمتطلبات اللازمة لحل المشكلة .    4- قيام الطلاب بتنظيم البيانات التي جمعوها وتفسيرها ، مع رجوعهم إلى استراتيجيات حل المشكلة التي استخدموها أثناء الاستقصاء .    5- كتابة تقرير خاص بعملية الاستقصاء .    </vt:lpstr>
      <vt:lpstr>     التعلم المعتمد على الاستقصاء       ما المقصود بالتعلم المعتمد على الاستقصاء؟      الاستقصاء شكل من أشكال التعلم الموجه ذاتيا والذى فيه يتحمل الطلاب مزيدا من المسئولية       ما مميزات الاستقصاء      o المتعلم فيه هو محور العملية التعليمية التعلمية .    o ينمي لدى المتعلمين مهارات الاستقصاء (الاكتشاف  .(    o يؤكد استمرارية التعلم الذاتي , ودافعية المتعلم نحو التعلم .     o ينمي مفهوم الذات لدى المتعلم .    o يزيد نشاط المتعلم , وحماسته تجاه عملية التعليم والتعلم .    o يتيح للطالب مجالا للتفكير وإعمال الذهن .     o تؤكد على الأسئلة وطريقة صياغتها وليس الإجابة عنها .    o تعني هذه الطريقة بالأسئلة ذات الإجابات المتعددة .     o تجعل الطالب يسلك سلوك العلماء .  </vt:lpstr>
      <vt:lpstr>   ما دور المعلم في إستراتيجية الاستقصاء ؟     o تزويد الطلاب بالأسئلة مفتوحة النهاية .     o تقبل الإجابات والتعليق عليها .    o يعطي للطالب وقتا كافيا للتفكير .     o إن يكون على دراية تامة بطبيعة طلابه .    o إعطاء الطلاب فرصة للتخيل والتخمين.  </vt:lpstr>
      <vt:lpstr> الاستراتيجية التدريب "بأنها عملية تهدف إلى اتخاذ القرارات الاستراتيجية المؤثرة على المدى البعيد فيما يتعلق بتنمية وتطوير أداء العاملين في المنظمة ومدى امتلاكهم للمهارات والمعارف والكفاءات والقدرات والمدخل الرئيسي لاستراتيجية التدريب هي الاستراتيجية العامة للمنظمة والتي تحدد الرؤى المستقبلية للمنظمة والأهداف التي   يجب تحقيقها.</vt:lpstr>
      <vt:lpstr>     إن عملية إعداد استراتيجية التدريب تمر بالمراحل التالية: 1-  تحليل استراتيجية المنظمة وما تتضمنه من أهداف ومهام وسياسات وبرامج. 2-  تحليل ودراسة البيئة الخارجية للمنظمة من حيث الظروف والاتجاهات الاقتصادية، والتطور التكنولوجي، والعوامل الديمغرافية، والأنظمة الحكومية والمنافسة. 3-  تحليل ودراسة البيئة الداخلية للمنظمة من حيث: الوضع الحالي للمنظمة، ومعدل دوران العمل، وكفاءة القوى العاملة. 4-  إعداد وصياغة استراتيجية التدريب وما تتضمنه من سياسات وبرامج وموازنات بشكل يسهم في التكامل مع استراتيجية المنظمة. 5-  مراجعة الخطة الاستراتيجية للتدريب عند حدوث تغيرات في البيئة الداخلية والخارجية للمنظمة.   وتسهم استراتيجية التدريب في صقل مهارة الأفراد من ذوي القدرات الإبداعية العالية، وكذلك المساعدة في نفس الوقت على رفع مستوى الأفراد من ذوي القدرات الإبداعية المعتدلة إلى مستوى مقبول من الإبداع، وخصوصاً في حالة مواكبة المعطيات التكنولوجية الحديثة، حيث تلعب استراتيجية التدريب دوراً هاماً في تحديد احتياجات المنظمة من المهارات والسلوكيات والمعارف المطلوبة من حيث العدد والكم وبشكل يتناسب مع التطلعات الاستراتيجية للمنظمة.   </vt:lpstr>
      <vt:lpstr>1-تعطى الطلاب الفرصة للعمل والتعلم بمفردهم في الاوقات التي تناسبهم. 2- تعمل على اعادة المعلومات والمعارف للطلاب اكثر من مرة بدون ملل أو كلل.  3-تعوض الطلاب عن الدروس التي فاتت عليهم لسبب من الأسباب.  </vt:lpstr>
      <vt:lpstr>      هي أسلوب تدريس يعتمد على تقسيم الطلاب إلى مجموعات صغيرة تضم طلاب مختلفي القدرات والاستعدادات يعملون معاً لتحقيق هدف مشترك بحيث يصبح كل فرد فيها مسؤولاً عن نجاح أو فشل المجموعة ويكون دور المعلم هو التوجيه والإرشاد والتغذية المرجعية  للمجموعات .      ولقد أوردت العديد من الأدبيات التربوية و منها لعديد من مزايا التعلم التعاوني من أهمها: 1- أن التعلم التعاوني صالح لتعلم مختلف المواد الدراسية و يمكن تطبيقه في مختلف المراحل الدراسية يساعد على فهم وإتقان ما يتعلمه الطلاب من معلومات ومهارات 2- ينمي قدرة الفرد على حل المشكلات وتطبيق ما يتعلمه في مواقف جديدة 3- ينمي مهارات التفكير العليا 4- يؤدي إلى تنمية المهارات الاجتماعية والعلاقات الايجابية 5- ينمي اتجاهات الطلاب نحو المعلمين والمادة الدراسية 6- 7- ينمي مفهوم الذات وثقة الطالب بنفسه ويحد من الانطوائية والعزلة يحد من الإحساس بالخوف والقلق الذي قد يصاحب عملية التعلم 8-  ينمي المسؤولية الفردية والقابلية للمساءلة 9- يعمل على دمج الطلبة بطيئي التعلم مع أقرانهم ويشجعهم علي المشاركة في أنشطة التعلم الصفية 10 يؤدي إلى تحسن المهارات اللغوية والقدرة علي التعبير 11- لا يحتاج إلى إمكانيات مادية كبيرة لتطبيقه 12- 13- يقلل من الفترة الزمنية التي يعرض فيها المعلم المعلومات وتقلل أيضاً من جهده في متابعة وعلاج  الطلاب منخفضي التحصيل 14يقلل من الجهد المبذول من قبل المعلم لتصحيح الأعمال التحريرية       و يرتبط نجاح استراتيجية التعلم التعاوني بالإعداد الجيد لها قبل تطبيقها في الصفوف الدراسية   </vt:lpstr>
      <vt:lpstr>رابعا ” :- استراتيجية التعليم المدمج(المتمازج)</vt:lpstr>
      <vt:lpstr>لابد ان يعمل من منظومة متكاملة لكى ينجح ويمكن تقسيم احتياجات التعليم المدمج الى متطلبات تقنية ومتطلبات بشرية ونتناول كل جزء على حدى : 1- المتطلبات التقنية : - يحتاج الى تزويد الفصول بجهاز حاسب وجهاز عرض( Data Show) متصل بالانترنت. - توفير مقرر الكترونى لكل مادة( E-Course). - توفير نظام لادارة التعليم Learning Management System (LMS) . - توفير نظام إدرة المحتويات Learning Content Management System (LCMS). - توفير برامج التقييم الالكترونى. - تحديد مواقع يمكن الاتصال بها. - توفير مواقع التحاور الالكترونى للتحاور مع الخبراء فى مجالات الاختصاص. - الاتصال بالموقع الرسمى لوزارة التعليم وبالتحديد مستشارى المواد. - عقد لقاء اسبوعى مع موجهى المادة عن طريق الشبكة والسماح للطلاب بالتحاور معة وتوجيه الاسئلة المباشرة عن المقرر والاختبار. - توفير الفصول الافتراضية بجانب الفصول التقليدية بحيث يكمل كل منهما الاخر. </vt:lpstr>
      <vt:lpstr>2- المتطلبات البشرية: والمتطلبات البشرية تمثل قطبي العملية التعليمية وهما الطالب والمعلم ولكل منهم طبيعة خاصة في ظل التعليم المدمج والكل له دور لا يقل اهمية عن الاخر لا نجاح هذا النوع من التعليم. 1-المعلم : - معلم لدية القدرة على التدريس التقليدي ثم تطبيق ما قام بتدريسه عن طريق الحاسب. - معلم لدية القدرة على البحث عن ما هو جديد على الانترنت ولدية الرغبة في تطوير مقرره وتجديد معلومته بصفه مستمرة . - معلم لدية القدرة على التعامل مع برامج تصميم المقررات سواء الجاهز منها او التي تتطلب مهاره خاصة. - معلم لدية القدرة على تصميم الاختبارات بنفسه حتى يحول الاختبارات التقليدية الى الكترونيه من خلال البرامج الجاهزة المعدة لذلك. - التعامل مع البريد الإلكتروني وتبادل الرسائل بينه وبين طلابه. - لدية الرغبة في الانتقال من مرحلة التعليم التقليدي الى مرحلة التعليم الإلكتروني. - يحول كل ما يقوم بشرحه من صورته الجامدة الى واقع حي يثير انتباه الطلاب عن طريق الوسائط المتعددة والفائقة من خلال الانترنت. - لابد من ان يرسخ في ذهنه ان دخول التعليم الإلكتروني والتحول الكامل الى الفصول الافتراضية والمقررات الإلكترونية والإدارة الإلكترونية لهو امر حتمي حتى يتم تحفيزه على العمل والتدريب الجيد خلال فترة التعليم المدمج والاستفادة منها. </vt:lpstr>
      <vt:lpstr>2- الطالب: يحتاج الطالب في ظل التعليم المدمج ان يفهم انه مشارك فى العملية التعليمية ويجب ان يشعر ان دورة هام لكى يتفاعل مع المعلم فى الوصول الى الهدف - لابد ان يشعر الطالب بانة مشارك وليس ٌمتلقى. - يجب ان يتدرب على المحادثة عبر الشبكة. - لدية القدرة على التعامل مع البريد الالكتروني .الإلكتروني. عوامل نجاح التعلم المدمج: هناك العديد من العوامل التي تساهم في نجاح التعليم المدمج منها ما يلي: 1- التواصل والإرشاد : من أهم عوامل نجاح التعليم المدمج التواصل بين المتعلم والمعلم, بأن يقوم المعلم بإرشاد الطالب متى يكون وقت التعلم ويرسم له الخطوات التى يتبعها من اجل التعلم والبرامج التي يستخدمها الطالب من اجل التحصيل. 2- العمل التعاوني على شكل فريق : في التعليم المدمج لابد أن يقتنع كل فرد (طالب، معلم) بأن العمل في هذا النوع من التعلم يحتاج إلى تفاعل كافة المشاركين, ولابد من العمل في شكل فريق, وتحديد الأدوار التي يقوم بها كل فرد. </vt:lpstr>
      <vt:lpstr>3- تشجيع العمل المبهر الخلاق: الحرص على تشجيع الطلاب على التعليم الذاتي والتعلم وسط المجموعات, لأن الوسائط التكنولوجية المتاحة في التعليم المدمج تسمح بذلك ,(فالفرد يمكن أن يدرس بنفسه من خلال قراءة مطبوعة أو قراءتها من على الخط بينما في ذات الوقت يشارك مع زملائه في بلد آخر من خلال الشبكة أو من خلال مؤتمرات الفيديو في مشاهدة فيديو عن المعلومة ).إن تعدد الوسائط والتفاعلات الصفية تشجع الإبداع وتجود العمل. 4- الاختيارات المرنة: التعليم المدمج يمكن الطلاب من الحصول على المعلومات والإجابة عن التساؤلات بغض النظر عن المكان والزمان أو التعلم السابق لدى المتعلم ,وعلى ذلك لابد من أن يتضمن التعليم المدمج اختيارات كثيرة ومرنه في ذات الوقت تمكن كافة المستفيدين من أن يجدوا ضالتهم . 5- اتصل ثم اتصل ثم اتصل : لابد أن يكون هناك وضوح بين الاختيارات المتاحة عبر الخط للموضوع الواحد, وأن يكون هناك طريقة اتصال سريعة ومتاحة طول الوقت بين المتعلمين والمعلمين للإرشاد والتوجيه في كل الظروف, ولابد من أن يشجع الاتصال الشبكي بين الطلاب بعضهم البعض لتبادل الخبرات وحل المشكلات والمشاركة في البرمجيات.  </vt:lpstr>
      <vt:lpstr> هي مجموعة من التقنيات والاساليب لعرض الحقائق والمفاهيم والافكار والاجراءات والمبادئ ,ويمكن تصميم عرض تقديمى باستخدام عرض الكترونى واحد فقط أو متعدد مثل النص, الرسومات البيانية, الصور, المقاطع الصوتية, مقاطع الفيديو, الرسوم المتحركة, مؤتمرات الفيديو الالكترونية.  مميزات التدريب والممارسة 1- تعطى الطلاب الفرصة للعمل والتعلم بمفردهم فى الاوقات التى تناسبهم. 2- تعمل على اعادة المعلومات والمعارف للطلاب اكثر من مرة بدون ملل أو كلل. 3- تعوض الطلاب عن الدروس التى فاتت عليهم لسبب من الاسباب.  </vt:lpstr>
      <vt:lpstr>   هى تلك الخبرات التى تعرض امام الطلاب على شاشة الحاسوب بهدف توضيح فكرة ما أو قانون ما أوظاهرة علمية ما أو كيفية عمل جهاز علمى ما. ويمكن استخدام هذه الطريقة فى حالة التجارب العلمية عند عدم توافر الوسائل والاجهزة والمواد والادوات الكافية للطلاب ,وفى حالة خطورة التجربة أو تعقيد الاجهزة المستخدمة وعند الحاجة لتوفير الوقت.  مميزات العروض العملية الالكترونية: 1-    توفير كثير من الوقت والجهد الذى يبذل فى تدريس العلوم مقارنة بطرق التدريس الاخرى. 2-    تلافى تعرض الطلاب لبعض الاخطار والاضرار مما لو قاموا بالتجارب والتدريبات العملية فى المختبر بأنفسهم. 3-    مواجهة مشكلة ازدحام الصفوف والمختبرات بالطلاب وقلة الوقت المتاح للتدريسي. </vt:lpstr>
      <vt:lpstr>    تعريف المحاكاة   المحاكاة هي "طريقة أو أسلوب تعليمي يستخدمه المعلم عادة لتقريب الطلبة إلى العالم الواقعي الذي يصعب توفيره للمتعلمين بسبب التكلفة المادية أو الموارد البشرية ، ويعتقد بأن أسلوب المحاكاة قد استخدم منذ أن وجد الإنسان على الأرض، كما أشارت بعض الدلائل التاريخية إلى أن أول لعبة محاكاة في تاريخ البشرية هي لعبة الشطرنج التي ترجع إلى سنة 3000 قبل الميلاد في الصين والتي كانت تهدف إلى التدريب على المناورات العسكرية. أما جذور لعب المحاكاة Simulation Game فترجع إلى بداية الحضارة اليونانية؛ فقد بيَّن أفلاطون وغيره من الفلاسفة اليونانيين أهمية تقليد المواقف الحياتية من خلال التدريب عليها . ومنذ منتصف الستينات من القرن العشرين ازداد الاهتمام بالمحاكاة كطريقة مناسبة وفعالة في عملية التعليم وخاصة بعد ظهور الحواسيب؛ حيث أصبحت عملية المحاكاة للمفاهيم والأنشطة والتجارب تتم من خلال الحاسوب  </vt:lpstr>
      <vt:lpstr> أنواع المحاكاة   يمكن تقسيم المحاكاة إلى أربعة أنواع وذلك على النحو التالي: 1- محاكاة مادية أو فيزيائية: وهذا النوع يتعلق بمعالجة أشياء فيزيائية مادية بغرض استخدامها مثل : تشغيل جهاز الفولتمتر، قيادة الطائرة، استخدام الأدوات والكيماويات .  2- محاكاة إجرائية : ويهدف هذا النوع من المحاكاة إلى تعلم سلسلة من الأعمال أو الخطوات مثل التدريب على خطوات تشغيل آلة أو جهاز أو تشخيص بعض الأمراض في مجال الطب .   3- محاكاة وضعية : وهذا النوع يختلف عن المحاكاة الإجرائية حيث يكون للمتعلم دور أساسي في السيناريو الذي يعرض وليس مجرد تعلم قواعد وإستراتيجيات كما هو في الأنواع السابقة ، فدور المتعلم اكتشاف استجابات مناسبة لمواقف من خلال تكرار المحاكاة .   4-محاكاة عملية أو معالجة : وفي هذا النوع لا يؤدي المتعلم أي دور في المحاكاة بل هو مراقب ومجرب خارجي ، ففي الوقت الذي لا يستطيع فيه المتعلم أن يشاهد الإلكترونات أو حركة وسرعة الضوء ، فإنه يمكنه مشاهدة ذلك في المحاكاة العملية مما يسهل عليه إدراك مثل هذه المفاهيم.  </vt:lpstr>
      <vt:lpstr> . خطوات التدريب بالمحاكاة  1-. تحليل الأداء لتحديد الاحتياجات التدريبية والشخصيات المستهدف تدريبها وأهداف الخطة التدريبية. 2- تحليل الأعمال الحقيقة التي سيتم التدريب عليها لأول مرة أو التدريب عليها لرفع مستوى الأداء بها. 3- تحديد العناصر الأساسية لبيئة العمل الممكن توفيرها بمقر التدريب. 4-. تهيئة البيئة التدريبية المشابهة للبيئة الفعلية. 5- تنفيذ العملية التدريبية. 6-تقييم الأداء التدريبي السابق واللاحق لمزاولة المتدرب للعمل الحقيقي.  نصائح وقواعد لمحاكاة فعالة 1- تهيئة البيئة التدريبية المشابهة إلى أكبر درجة ممكنة بالبيئة الحقيقية لمزاولة العمل. 2- التدريب على مواقف تحاكي وتشابه تماما ما يمكن أن يحدث بالبيئة الفعلية دون إفراط أو تفريط ومن غير   المبالغة في حالات غير واقعية. 3- يتم تكثيف التدريب في حالة المتدرب قليل الخبرة بينما يقل إلى حد ما للمتدرب الذي له سابق خبرة. 4- لا يطبق التدريب بالمحاكاة نظراً لتكلفته إلا في وقت الحاجة الحقيقية له وقد يكون من الأنسب في بعض الحالات تطبيق أساليب أخرى. مثلة على دروس للمحاكاة           محاكاة لحالة المادة الصلبة والسائلة والغازية :   </vt:lpstr>
      <vt:lpstr>  الاستنتاجات أفضل طرق التدريس الالكترونية:- التعليم الإلكتروني :- استخدام أحدث التقنيات الإلكترونية للخروج عن القالب لتقليدي للتدريس، وإمكانية الوصول للمناهج التعليمية والتواصل بين المعلمين والطلّاب عن طريق شبكة الإنترنت وذلك للحصول على الدورات التعليمية المختلفة وإمكانية الحصول على شهادات أيضاً في شتّى المجالات، ويشهد هذا النظام انتشاراً ونجاحاً واسعاً في مجال التعليم والتدريب. كما يطلق على هذا النوع من التعليم عن بعد أو التعليم عبر الإنترنت, ومن أهم فوائد هذا النظام أنّ الطالب غير ملزم بمكان وزمان للحصول على الشهادة أو الدروة وليس بحاجة للسفر لحضور المحاضرات في الجامعة أو المعهد. كما أنّه نظام يوفّر مصاريف المواصلات والانتقال من مكان لآخر على الطالب  التعليم التعاوني:- هو افضل طريقة للتدريس الالكتروني حيث يمنح التعليم التعاوني فرصة العمل مع الآخرين في مجموعات والتفاعل فيما بينهم بشكل إيجابي، وأوجدت الدراسات أنّ التدريس بهذا النظام هو أكثر فعّالية من التعليم بشكل فردي، ففي التعليم التعاوني يمكن للطلاب تبادل وجهات النظر المختلفة والاستفادة من خبرات بعضهم وتبادلها فيما بينهم وزيادة الثقة بالنّفس، كما تزداد لديهم مهارات الاتصال والتفكير النّاقد وحل المشكلات المختلفة.     </vt:lpstr>
      <vt:lpstr>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استراتيجيات  التعلم الإلكترونية الحديثة فى التعليم</dc:title>
  <dc:creator>WEB</dc:creator>
  <cp:lastModifiedBy>User</cp:lastModifiedBy>
  <cp:revision>102</cp:revision>
  <dcterms:created xsi:type="dcterms:W3CDTF">2020-04-19T07:11:10Z</dcterms:created>
  <dcterms:modified xsi:type="dcterms:W3CDTF">2020-05-08T19:35:30Z</dcterms:modified>
</cp:coreProperties>
</file>