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6" r:id="rId2"/>
    <p:sldId id="259" r:id="rId3"/>
    <p:sldId id="260" r:id="rId4"/>
    <p:sldId id="266" r:id="rId5"/>
    <p:sldId id="265" r:id="rId6"/>
    <p:sldId id="264" r:id="rId7"/>
    <p:sldId id="267" r:id="rId8"/>
    <p:sldId id="261" r:id="rId9"/>
    <p:sldId id="268" r:id="rId10"/>
    <p:sldId id="269"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FDAA98E-ADA1-4FA4-924A-794667C45624}" type="datetimeFigureOut">
              <a:rPr lang="ar-IQ" smtClean="0"/>
              <a:t>11/10/1441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EB9A2D7-1F55-4B43-935C-798F557EF481}" type="slidenum">
              <a:rPr lang="ar-IQ" smtClean="0"/>
              <a:t>‹#›</a:t>
            </a:fld>
            <a:endParaRPr lang="ar-IQ"/>
          </a:p>
        </p:txBody>
      </p:sp>
    </p:spTree>
    <p:extLst>
      <p:ext uri="{BB962C8B-B14F-4D97-AF65-F5344CB8AC3E}">
        <p14:creationId xmlns:p14="http://schemas.microsoft.com/office/powerpoint/2010/main" val="230014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11/10/1441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131880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11/10/1441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217495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11/10/1441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135945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11/10/1441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408528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79634D7-2485-464D-849E-83F01EA7AE96}" type="datetimeFigureOut">
              <a:rPr lang="ar-IQ" smtClean="0"/>
              <a:t>11/10/1441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102552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79634D7-2485-464D-849E-83F01EA7AE96}" type="datetimeFigureOut">
              <a:rPr lang="ar-IQ" smtClean="0"/>
              <a:t>11/10/1441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323873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79634D7-2485-464D-849E-83F01EA7AE96}" type="datetimeFigureOut">
              <a:rPr lang="ar-IQ" smtClean="0"/>
              <a:t>11/10/1441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41783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79634D7-2485-464D-849E-83F01EA7AE96}" type="datetimeFigureOut">
              <a:rPr lang="ar-IQ" smtClean="0"/>
              <a:t>11/10/1441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276656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79634D7-2485-464D-849E-83F01EA7AE96}" type="datetimeFigureOut">
              <a:rPr lang="ar-IQ" smtClean="0"/>
              <a:t>11/10/1441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282136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79634D7-2485-464D-849E-83F01EA7AE96}" type="datetimeFigureOut">
              <a:rPr lang="ar-IQ" smtClean="0"/>
              <a:t>11/10/1441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372002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79634D7-2485-464D-849E-83F01EA7AE96}" type="datetimeFigureOut">
              <a:rPr lang="ar-IQ" smtClean="0"/>
              <a:t>11/10/1441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400363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79634D7-2485-464D-849E-83F01EA7AE96}" type="datetimeFigureOut">
              <a:rPr lang="ar-IQ" smtClean="0"/>
              <a:t>11/10/1441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E34E591-4E80-45D4-8B18-F9963648A4AD}" type="slidenum">
              <a:rPr lang="ar-IQ" smtClean="0"/>
              <a:t>‹#›</a:t>
            </a:fld>
            <a:endParaRPr lang="ar-IQ"/>
          </a:p>
        </p:txBody>
      </p:sp>
    </p:spTree>
    <p:extLst>
      <p:ext uri="{BB962C8B-B14F-4D97-AF65-F5344CB8AC3E}">
        <p14:creationId xmlns:p14="http://schemas.microsoft.com/office/powerpoint/2010/main" val="31533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404665"/>
            <a:ext cx="8208912" cy="864095"/>
          </a:xfrm>
        </p:spPr>
        <p:style>
          <a:lnRef idx="1">
            <a:schemeClr val="accent5"/>
          </a:lnRef>
          <a:fillRef idx="2">
            <a:schemeClr val="accent5"/>
          </a:fillRef>
          <a:effectRef idx="1">
            <a:schemeClr val="accent5"/>
          </a:effectRef>
          <a:fontRef idx="minor">
            <a:schemeClr val="dk1"/>
          </a:fontRef>
        </p:style>
        <p:txBody>
          <a:bodyPr>
            <a:normAutofit/>
          </a:bodyPr>
          <a:lstStyle/>
          <a:p>
            <a:r>
              <a:rPr lang="ar-IQ" b="1" dirty="0">
                <a:latin typeface="Simplified Arabic" pitchFamily="18" charset="-78"/>
                <a:cs typeface="Simplified Arabic" pitchFamily="18" charset="-78"/>
              </a:rPr>
              <a:t>تعريف الفقه وعلاقته </a:t>
            </a:r>
            <a:r>
              <a:rPr lang="ar-IQ" b="1" dirty="0" smtClean="0">
                <a:latin typeface="Simplified Arabic" pitchFamily="18" charset="-78"/>
                <a:cs typeface="Simplified Arabic" pitchFamily="18" charset="-78"/>
              </a:rPr>
              <a:t>بالشريعة</a:t>
            </a:r>
            <a:endParaRPr lang="ar-IQ" b="1" dirty="0">
              <a:latin typeface="Simplified Arabic" pitchFamily="18" charset="-78"/>
              <a:cs typeface="Simplified Arabic" pitchFamily="18" charset="-78"/>
            </a:endParaRPr>
          </a:p>
        </p:txBody>
      </p:sp>
      <p:sp>
        <p:nvSpPr>
          <p:cNvPr id="3" name="عنوان فرعي 2"/>
          <p:cNvSpPr>
            <a:spLocks noGrp="1"/>
          </p:cNvSpPr>
          <p:nvPr>
            <p:ph type="subTitle" idx="1"/>
          </p:nvPr>
        </p:nvSpPr>
        <p:spPr>
          <a:xfrm>
            <a:off x="467544" y="1340768"/>
            <a:ext cx="8208912" cy="5112568"/>
          </a:xfrm>
        </p:spPr>
        <p:style>
          <a:lnRef idx="1">
            <a:schemeClr val="accent6"/>
          </a:lnRef>
          <a:fillRef idx="2">
            <a:schemeClr val="accent6"/>
          </a:fillRef>
          <a:effectRef idx="1">
            <a:schemeClr val="accent6"/>
          </a:effectRef>
          <a:fontRef idx="minor">
            <a:schemeClr val="dk1"/>
          </a:fontRef>
        </p:style>
        <p:txBody>
          <a:bodyPr/>
          <a:lstStyle/>
          <a:p>
            <a:pPr algn="just"/>
            <a:r>
              <a:rPr lang="ar-IQ" b="1" dirty="0">
                <a:solidFill>
                  <a:schemeClr val="tx1"/>
                </a:solidFill>
                <a:latin typeface="Simplified Arabic" pitchFamily="18" charset="-78"/>
                <a:cs typeface="Simplified Arabic" pitchFamily="18" charset="-78"/>
              </a:rPr>
              <a:t>تعريف الفقه لغةً:</a:t>
            </a:r>
            <a:r>
              <a:rPr lang="ar-IQ" dirty="0">
                <a:solidFill>
                  <a:schemeClr val="tx1"/>
                </a:solidFill>
                <a:latin typeface="Simplified Arabic" pitchFamily="18" charset="-78"/>
                <a:cs typeface="Simplified Arabic" pitchFamily="18" charset="-78"/>
              </a:rPr>
              <a:t> هو العلم بالشيء والفهم له، وأيضاً ادراك غرض المتكلم من كلامه.</a:t>
            </a:r>
            <a:endParaRPr lang="en-US" dirty="0">
              <a:solidFill>
                <a:schemeClr val="tx1"/>
              </a:solidFill>
              <a:latin typeface="Simplified Arabic" pitchFamily="18" charset="-78"/>
              <a:cs typeface="Simplified Arabic" pitchFamily="18" charset="-78"/>
            </a:endParaRPr>
          </a:p>
          <a:p>
            <a:pPr algn="just"/>
            <a:r>
              <a:rPr lang="ar-IQ" b="1" dirty="0">
                <a:solidFill>
                  <a:schemeClr val="tx1"/>
                </a:solidFill>
                <a:latin typeface="Simplified Arabic" pitchFamily="18" charset="-78"/>
                <a:cs typeface="Simplified Arabic" pitchFamily="18" charset="-78"/>
              </a:rPr>
              <a:t>تعريف الفقه اصطلاحاً:</a:t>
            </a:r>
            <a:r>
              <a:rPr lang="ar-IQ" dirty="0">
                <a:solidFill>
                  <a:schemeClr val="tx1"/>
                </a:solidFill>
                <a:latin typeface="Simplified Arabic" pitchFamily="18" charset="-78"/>
                <a:cs typeface="Simplified Arabic" pitchFamily="18" charset="-78"/>
              </a:rPr>
              <a:t> هو العلم بالأحكام الشرعية العملية من أدلتها التفصيلية بالاستدلال.</a:t>
            </a:r>
            <a:endParaRPr lang="en-US" dirty="0">
              <a:solidFill>
                <a:schemeClr val="tx1"/>
              </a:solidFill>
              <a:latin typeface="Simplified Arabic" pitchFamily="18" charset="-78"/>
              <a:cs typeface="Simplified Arabic" pitchFamily="18" charset="-78"/>
            </a:endParaRPr>
          </a:p>
          <a:p>
            <a:pPr algn="just"/>
            <a:r>
              <a:rPr lang="ar-IQ" dirty="0">
                <a:solidFill>
                  <a:schemeClr val="tx1"/>
                </a:solidFill>
                <a:latin typeface="Simplified Arabic" pitchFamily="18" charset="-78"/>
                <a:cs typeface="Simplified Arabic" pitchFamily="18" charset="-78"/>
              </a:rPr>
              <a:t>والمراد بالأحكام الشرعية: المنسوبة إلى الشريعة الإسلامية. </a:t>
            </a:r>
            <a:endParaRPr lang="en-US" dirty="0">
              <a:solidFill>
                <a:schemeClr val="tx1"/>
              </a:solidFill>
              <a:latin typeface="Simplified Arabic" pitchFamily="18" charset="-78"/>
              <a:cs typeface="Simplified Arabic" pitchFamily="18" charset="-78"/>
            </a:endParaRPr>
          </a:p>
          <a:p>
            <a:pPr algn="just"/>
            <a:r>
              <a:rPr lang="ar-IQ" dirty="0">
                <a:solidFill>
                  <a:schemeClr val="tx1"/>
                </a:solidFill>
                <a:latin typeface="Simplified Arabic" pitchFamily="18" charset="-78"/>
                <a:cs typeface="Simplified Arabic" pitchFamily="18" charset="-78"/>
              </a:rPr>
              <a:t>والمقصود بالعملية: هي ما يصدر من المكلف من أحكام العبادات والمعاملات.</a:t>
            </a:r>
            <a:endParaRPr lang="en-US" dirty="0">
              <a:solidFill>
                <a:schemeClr val="tx1"/>
              </a:solidFill>
              <a:latin typeface="Simplified Arabic" pitchFamily="18" charset="-78"/>
              <a:cs typeface="Simplified Arabic" pitchFamily="18" charset="-78"/>
            </a:endParaRPr>
          </a:p>
          <a:p>
            <a:pPr algn="just"/>
            <a:r>
              <a:rPr lang="ar-IQ" dirty="0">
                <a:solidFill>
                  <a:schemeClr val="tx1"/>
                </a:solidFill>
                <a:latin typeface="Simplified Arabic" pitchFamily="18" charset="-78"/>
                <a:cs typeface="Simplified Arabic" pitchFamily="18" charset="-78"/>
              </a:rPr>
              <a:t>والمقصود بالمكلف: الإنسان البالغ العاقل.</a:t>
            </a:r>
            <a:endParaRPr lang="en-US" dirty="0">
              <a:solidFill>
                <a:schemeClr val="tx1"/>
              </a:solidFill>
              <a:latin typeface="Simplified Arabic" pitchFamily="18" charset="-78"/>
              <a:cs typeface="Simplified Arabic" pitchFamily="18" charset="-78"/>
            </a:endParaRPr>
          </a:p>
          <a:p>
            <a:pPr algn="just"/>
            <a:endParaRPr lang="ar-IQ" dirty="0">
              <a:solidFill>
                <a:schemeClr val="tx1"/>
              </a:solidFill>
              <a:latin typeface="Simplified Arabic" pitchFamily="18" charset="-78"/>
              <a:cs typeface="Simplified Arabic" pitchFamily="18" charset="-78"/>
            </a:endParaRPr>
          </a:p>
        </p:txBody>
      </p:sp>
      <p:pic>
        <p:nvPicPr>
          <p:cNvPr id="4" name="صوت ٠٠١ (3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584" y="5661248"/>
            <a:ext cx="609600" cy="609600"/>
          </a:xfrm>
          <a:prstGeom prst="rect">
            <a:avLst/>
          </a:prstGeom>
        </p:spPr>
      </p:pic>
    </p:spTree>
    <p:extLst>
      <p:ext uri="{BB962C8B-B14F-4D97-AF65-F5344CB8AC3E}">
        <p14:creationId xmlns:p14="http://schemas.microsoft.com/office/powerpoint/2010/main" val="21918411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2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6466730"/>
          </a:xfrm>
        </p:spPr>
        <p:style>
          <a:lnRef idx="1">
            <a:schemeClr val="accent6"/>
          </a:lnRef>
          <a:fillRef idx="2">
            <a:schemeClr val="accent6"/>
          </a:fillRef>
          <a:effectRef idx="1">
            <a:schemeClr val="accent6"/>
          </a:effectRef>
          <a:fontRef idx="minor">
            <a:schemeClr val="dk1"/>
          </a:fontRef>
        </p:style>
        <p:txBody>
          <a:bodyPr anchor="t">
            <a:normAutofit/>
          </a:bodyPr>
          <a:lstStyle/>
          <a:p>
            <a:pPr algn="r"/>
            <a:r>
              <a:rPr lang="ar-IQ" sz="3200" b="1" dirty="0">
                <a:solidFill>
                  <a:schemeClr val="tx1"/>
                </a:solidFill>
              </a:rPr>
              <a:t>ثانياً: رفع الحرج:</a:t>
            </a:r>
            <a:r>
              <a:rPr lang="ar-IQ" sz="3200" dirty="0">
                <a:solidFill>
                  <a:schemeClr val="tx1"/>
                </a:solidFill>
              </a:rPr>
              <a:t> من مميزات التشريع في هذا العصر رفع الحرج، فهناك نصوص صريحة تدل على أن الشارع ما يريده بعباده إلا التيسير والتخفيف ولا يريد بأحكامه التضييق والتشديد، منها قوله تعالى: (يريد الله بكم اليسر ولا يريد بكم العسر)، وقوله </a:t>
            </a:r>
            <a:r>
              <a:rPr lang="ar-IQ" sz="3200" dirty="0" smtClean="0">
                <a:solidFill>
                  <a:schemeClr val="tx1"/>
                </a:solidFill>
              </a:rPr>
              <a:t>تعالى: </a:t>
            </a:r>
            <a:r>
              <a:rPr lang="ar-IQ" sz="3200" dirty="0">
                <a:solidFill>
                  <a:schemeClr val="tx1"/>
                </a:solidFill>
              </a:rPr>
              <a:t>(وما جعل عليكم في الدين من حرج). وفي السنة أيضاً قوله </a:t>
            </a:r>
            <a:r>
              <a:rPr lang="ar-IQ" sz="3200" dirty="0" smtClean="0">
                <a:solidFill>
                  <a:schemeClr val="tx1"/>
                </a:solidFill>
              </a:rPr>
              <a:t>"</a:t>
            </a:r>
            <a:r>
              <a:rPr lang="ar-IQ" sz="3200" dirty="0" smtClean="0">
                <a:solidFill>
                  <a:schemeClr val="tx1"/>
                </a:solidFill>
                <a:latin typeface="Simplified Arabic" pitchFamily="18" charset="-78"/>
                <a:cs typeface="Simplified Arabic" pitchFamily="18" charset="-78"/>
              </a:rPr>
              <a:t>صلى </a:t>
            </a:r>
            <a:r>
              <a:rPr lang="ar-IQ" sz="3200" dirty="0">
                <a:solidFill>
                  <a:schemeClr val="tx1"/>
                </a:solidFill>
                <a:latin typeface="Simplified Arabic" pitchFamily="18" charset="-78"/>
                <a:cs typeface="Simplified Arabic" pitchFamily="18" charset="-78"/>
              </a:rPr>
              <a:t>الله عليه وآله </a:t>
            </a:r>
            <a:r>
              <a:rPr lang="ar-IQ" sz="3200" dirty="0" smtClean="0">
                <a:solidFill>
                  <a:schemeClr val="tx1"/>
                </a:solidFill>
                <a:latin typeface="Simplified Arabic" pitchFamily="18" charset="-78"/>
                <a:cs typeface="Simplified Arabic" pitchFamily="18" charset="-78"/>
              </a:rPr>
              <a:t>وسلم</a:t>
            </a:r>
            <a:r>
              <a:rPr lang="ar-IQ" sz="3200" dirty="0" smtClean="0">
                <a:solidFill>
                  <a:schemeClr val="tx1"/>
                </a:solidFill>
              </a:rPr>
              <a:t>": </a:t>
            </a:r>
            <a:r>
              <a:rPr lang="ar-IQ" sz="3200" dirty="0">
                <a:solidFill>
                  <a:schemeClr val="tx1"/>
                </a:solidFill>
              </a:rPr>
              <a:t>(يسروا ولا تعسروا)، وقوله </a:t>
            </a:r>
            <a:r>
              <a:rPr lang="ar-IQ" sz="3200" dirty="0" smtClean="0">
                <a:solidFill>
                  <a:schemeClr val="tx1"/>
                </a:solidFill>
              </a:rPr>
              <a:t>"</a:t>
            </a:r>
            <a:r>
              <a:rPr lang="ar-IQ" sz="3200" dirty="0" smtClean="0">
                <a:solidFill>
                  <a:schemeClr val="tx1"/>
                </a:solidFill>
                <a:latin typeface="Simplified Arabic" pitchFamily="18" charset="-78"/>
                <a:cs typeface="Simplified Arabic" pitchFamily="18" charset="-78"/>
              </a:rPr>
              <a:t>صلى </a:t>
            </a:r>
            <a:r>
              <a:rPr lang="ar-IQ" sz="3200" dirty="0">
                <a:solidFill>
                  <a:schemeClr val="tx1"/>
                </a:solidFill>
                <a:latin typeface="Simplified Arabic" pitchFamily="18" charset="-78"/>
                <a:cs typeface="Simplified Arabic" pitchFamily="18" charset="-78"/>
              </a:rPr>
              <a:t>الله عليه وآله </a:t>
            </a:r>
            <a:r>
              <a:rPr lang="ar-IQ" sz="3200" dirty="0" smtClean="0">
                <a:solidFill>
                  <a:schemeClr val="tx1"/>
                </a:solidFill>
                <a:latin typeface="Simplified Arabic" pitchFamily="18" charset="-78"/>
                <a:cs typeface="Simplified Arabic" pitchFamily="18" charset="-78"/>
              </a:rPr>
              <a:t>وسلم</a:t>
            </a:r>
            <a:r>
              <a:rPr lang="ar-IQ" sz="3200" dirty="0" smtClean="0">
                <a:solidFill>
                  <a:schemeClr val="tx1"/>
                </a:solidFill>
              </a:rPr>
              <a:t>": </a:t>
            </a:r>
            <a:r>
              <a:rPr lang="ar-IQ" sz="3200" dirty="0">
                <a:solidFill>
                  <a:schemeClr val="tx1"/>
                </a:solidFill>
              </a:rPr>
              <a:t>(بعثت بالحنفية السمحة</a:t>
            </a:r>
            <a:r>
              <a:rPr lang="ar-IQ" sz="3200" dirty="0" smtClean="0">
                <a:solidFill>
                  <a:schemeClr val="tx1"/>
                </a:solidFill>
              </a:rPr>
              <a:t>).</a:t>
            </a:r>
            <a:r>
              <a:rPr lang="ar-IQ" sz="3200" b="1" dirty="0" smtClean="0">
                <a:solidFill>
                  <a:schemeClr val="tx1"/>
                </a:solidFill>
              </a:rPr>
              <a:t/>
            </a:r>
            <a:br>
              <a:rPr lang="ar-IQ" sz="3200" b="1" dirty="0" smtClean="0">
                <a:solidFill>
                  <a:schemeClr val="tx1"/>
                </a:solidFill>
              </a:rPr>
            </a:br>
            <a:r>
              <a:rPr lang="ar-IQ" sz="3200" b="1" dirty="0" smtClean="0">
                <a:solidFill>
                  <a:schemeClr val="tx1"/>
                </a:solidFill>
              </a:rPr>
              <a:t>ثالثاً</a:t>
            </a:r>
            <a:r>
              <a:rPr lang="ar-IQ" sz="3200" b="1" dirty="0">
                <a:solidFill>
                  <a:schemeClr val="tx1"/>
                </a:solidFill>
              </a:rPr>
              <a:t>: النسخ:</a:t>
            </a:r>
            <a:r>
              <a:rPr lang="ar-IQ" sz="3200" dirty="0">
                <a:solidFill>
                  <a:schemeClr val="tx1"/>
                </a:solidFill>
              </a:rPr>
              <a:t> ومعناه رفع الحكم السابق بحكم لاحق، وقد وقع النسخ في التشريع الإسلامي في هذا الدور فقط، وسببه رعاية المصلحة ورفع الحرج والضيق عن </a:t>
            </a:r>
            <a:r>
              <a:rPr lang="ar-IQ" sz="3200" dirty="0" smtClean="0">
                <a:solidFill>
                  <a:schemeClr val="tx1"/>
                </a:solidFill>
              </a:rPr>
              <a:t>الناس </a:t>
            </a:r>
            <a:r>
              <a:rPr lang="ar-IQ" sz="3200" dirty="0">
                <a:solidFill>
                  <a:schemeClr val="tx1"/>
                </a:solidFill>
              </a:rPr>
              <a:t>وأخذهم بسنة التدرج والرفق، فمن ذلك: كانت القبلة أولاً إلى بيت المقدس ثم جعلت القبلة في الصلاة إلى الكعبة، وغير </a:t>
            </a:r>
            <a:r>
              <a:rPr lang="ar-IQ" sz="3200" dirty="0" smtClean="0">
                <a:solidFill>
                  <a:schemeClr val="tx1"/>
                </a:solidFill>
              </a:rPr>
              <a:t>ذلك من الأمثلة.</a:t>
            </a:r>
            <a:endParaRPr lang="ar-IQ" sz="3200" dirty="0">
              <a:solidFill>
                <a:schemeClr val="tx1"/>
              </a:solidFill>
              <a:latin typeface="Simplified Arabic" pitchFamily="18" charset="-78"/>
              <a:cs typeface="Simplified Arabic" pitchFamily="18" charset="-78"/>
            </a:endParaRPr>
          </a:p>
        </p:txBody>
      </p:sp>
      <p:pic>
        <p:nvPicPr>
          <p:cNvPr id="4" name="صوت ٠٠١ (50).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3568" y="6021288"/>
            <a:ext cx="609600" cy="609600"/>
          </a:xfrm>
          <a:prstGeom prst="rect">
            <a:avLst/>
          </a:prstGeom>
        </p:spPr>
      </p:pic>
    </p:spTree>
    <p:extLst>
      <p:ext uri="{BB962C8B-B14F-4D97-AF65-F5344CB8AC3E}">
        <p14:creationId xmlns:p14="http://schemas.microsoft.com/office/powerpoint/2010/main" val="3021922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45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44824"/>
            <a:ext cx="8229600" cy="3010346"/>
          </a:xfrm>
        </p:spPr>
        <p:style>
          <a:lnRef idx="1">
            <a:schemeClr val="accent6"/>
          </a:lnRef>
          <a:fillRef idx="2">
            <a:schemeClr val="accent6"/>
          </a:fillRef>
          <a:effectRef idx="1">
            <a:schemeClr val="accent6"/>
          </a:effectRef>
          <a:fontRef idx="minor">
            <a:schemeClr val="dk1"/>
          </a:fontRef>
        </p:style>
        <p:txBody>
          <a:bodyPr anchor="t">
            <a:noAutofit/>
          </a:bodyPr>
          <a:lstStyle/>
          <a:p>
            <a:pPr algn="just"/>
            <a:r>
              <a:rPr lang="ar-IQ" sz="3200" dirty="0">
                <a:latin typeface="Simplified Arabic" pitchFamily="18" charset="-78"/>
                <a:cs typeface="Simplified Arabic" pitchFamily="18" charset="-78"/>
              </a:rPr>
              <a:t>والمقصود بالأدلة التفصيلية: هي الأدلة الجزئية التي يتعلق كل دليل منها بمسألة معينة وينص على حكم خاص بها، مثل قوله تعالى: (ولا تقربوا الزنا إنه كان فاحشة وساء سبيلاً)، فهذا دليل تفصيلي أي دليل جزئي يتعلق بمسألة معينة وهي الزنا ويدل على حكم خاص بها، وهذا الحكم هو حرمة الزنا.</a:t>
            </a:r>
            <a:r>
              <a:rPr lang="en-US" sz="3200" dirty="0"/>
              <a:t/>
            </a:r>
            <a:br>
              <a:rPr lang="en-US" sz="3200" dirty="0"/>
            </a:br>
            <a:endParaRPr lang="ar-IQ" sz="3200" dirty="0">
              <a:solidFill>
                <a:schemeClr val="tx1"/>
              </a:solidFill>
              <a:latin typeface="Simplified Arabic" pitchFamily="18" charset="-78"/>
              <a:cs typeface="Simplified Arabic" pitchFamily="18" charset="-78"/>
            </a:endParaRPr>
          </a:p>
        </p:txBody>
      </p:sp>
      <p:pic>
        <p:nvPicPr>
          <p:cNvPr id="3" name="صوت ٠٠١ (40).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5576" y="4293096"/>
            <a:ext cx="609600" cy="609600"/>
          </a:xfrm>
          <a:prstGeom prst="rect">
            <a:avLst/>
          </a:prstGeom>
        </p:spPr>
      </p:pic>
    </p:spTree>
    <p:extLst>
      <p:ext uri="{BB962C8B-B14F-4D97-AF65-F5344CB8AC3E}">
        <p14:creationId xmlns:p14="http://schemas.microsoft.com/office/powerpoint/2010/main" val="12083381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5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404665"/>
            <a:ext cx="8208912" cy="936103"/>
          </a:xfrm>
        </p:spPr>
        <p:style>
          <a:lnRef idx="1">
            <a:schemeClr val="accent5"/>
          </a:lnRef>
          <a:fillRef idx="2">
            <a:schemeClr val="accent5"/>
          </a:fillRef>
          <a:effectRef idx="1">
            <a:schemeClr val="accent5"/>
          </a:effectRef>
          <a:fontRef idx="minor">
            <a:schemeClr val="dk1"/>
          </a:fontRef>
        </p:style>
        <p:txBody>
          <a:bodyPr>
            <a:normAutofit/>
          </a:bodyPr>
          <a:lstStyle/>
          <a:p>
            <a:r>
              <a:rPr lang="ar-IQ" b="1" dirty="0">
                <a:latin typeface="Simplified Arabic" pitchFamily="18" charset="-78"/>
                <a:cs typeface="Simplified Arabic" pitchFamily="18" charset="-78"/>
              </a:rPr>
              <a:t>علاقة الفقه بالشريعة</a:t>
            </a:r>
          </a:p>
        </p:txBody>
      </p:sp>
      <p:sp>
        <p:nvSpPr>
          <p:cNvPr id="3" name="عنوان فرعي 2"/>
          <p:cNvSpPr>
            <a:spLocks noGrp="1"/>
          </p:cNvSpPr>
          <p:nvPr>
            <p:ph type="subTitle" idx="1"/>
          </p:nvPr>
        </p:nvSpPr>
        <p:spPr>
          <a:xfrm>
            <a:off x="467544" y="1412776"/>
            <a:ext cx="8208912" cy="5184576"/>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ar-IQ" dirty="0" smtClean="0">
                <a:solidFill>
                  <a:schemeClr val="tx1"/>
                </a:solidFill>
                <a:latin typeface="Simplified Arabic" pitchFamily="18" charset="-78"/>
                <a:cs typeface="Simplified Arabic" pitchFamily="18" charset="-78"/>
              </a:rPr>
              <a:t>   إن </a:t>
            </a:r>
            <a:r>
              <a:rPr lang="ar-IQ" dirty="0">
                <a:solidFill>
                  <a:schemeClr val="tx1"/>
                </a:solidFill>
                <a:latin typeface="Simplified Arabic" pitchFamily="18" charset="-78"/>
                <a:cs typeface="Simplified Arabic" pitchFamily="18" charset="-78"/>
              </a:rPr>
              <a:t>الشريعة الإسلامية تشمل على جميع الأحكام الشرعية المتعلقة بالعقيدة، أو الأخلاق، أو العملية(العبادات والمعاملات). أما الفقه فلا يعني إلا بالأحكام العملية(العبادات والمعاملات). فالشريعة </a:t>
            </a:r>
            <a:r>
              <a:rPr lang="ar-IQ" dirty="0" smtClean="0">
                <a:solidFill>
                  <a:schemeClr val="tx1"/>
                </a:solidFill>
                <a:latin typeface="Simplified Arabic" pitchFamily="18" charset="-78"/>
                <a:cs typeface="Simplified Arabic" pitchFamily="18" charset="-78"/>
              </a:rPr>
              <a:t>أعم </a:t>
            </a:r>
            <a:r>
              <a:rPr lang="ar-IQ" dirty="0">
                <a:solidFill>
                  <a:schemeClr val="tx1"/>
                </a:solidFill>
                <a:latin typeface="Simplified Arabic" pitchFamily="18" charset="-78"/>
                <a:cs typeface="Simplified Arabic" pitchFamily="18" charset="-78"/>
              </a:rPr>
              <a:t>وأكثر شمولاً؛ لأنها تشمل على جميع الأحكام، والفقه يقتصر على معرفة الأحكام الشرعية العملية.</a:t>
            </a:r>
            <a:endParaRPr lang="en-US" dirty="0">
              <a:solidFill>
                <a:schemeClr val="tx1"/>
              </a:solidFill>
              <a:latin typeface="Simplified Arabic" pitchFamily="18" charset="-78"/>
              <a:cs typeface="Simplified Arabic" pitchFamily="18" charset="-78"/>
            </a:endParaRPr>
          </a:p>
          <a:p>
            <a:pPr algn="just"/>
            <a:r>
              <a:rPr lang="ar-IQ" dirty="0">
                <a:solidFill>
                  <a:schemeClr val="tx1"/>
                </a:solidFill>
                <a:latin typeface="Simplified Arabic" pitchFamily="18" charset="-78"/>
                <a:cs typeface="Simplified Arabic" pitchFamily="18" charset="-78"/>
              </a:rPr>
              <a:t>والشريعة الإسلامية وهي الأحكام المنزلة من الله تعالى على نبيه الكريم، تقوم على الوحي الإلهي لا مجال فيها لرأي الإنسان، </a:t>
            </a:r>
            <a:r>
              <a:rPr lang="ar-IQ" dirty="0" smtClean="0">
                <a:solidFill>
                  <a:schemeClr val="tx1"/>
                </a:solidFill>
                <a:latin typeface="Simplified Arabic" pitchFamily="18" charset="-78"/>
                <a:cs typeface="Simplified Arabic" pitchFamily="18" charset="-78"/>
              </a:rPr>
              <a:t>وتُحرًم </a:t>
            </a:r>
            <a:r>
              <a:rPr lang="ar-IQ" dirty="0">
                <a:solidFill>
                  <a:schemeClr val="tx1"/>
                </a:solidFill>
                <a:latin typeface="Simplified Arabic" pitchFamily="18" charset="-78"/>
                <a:cs typeface="Simplified Arabic" pitchFamily="18" charset="-78"/>
              </a:rPr>
              <a:t>مخالفته. أما الفقه الإسلامي فليس كله كذلك، وبيان هذا أن أحكام الفقه نوعان:</a:t>
            </a:r>
            <a:endParaRPr lang="en-US" dirty="0">
              <a:solidFill>
                <a:schemeClr val="tx1"/>
              </a:solidFill>
              <a:latin typeface="Simplified Arabic" pitchFamily="18" charset="-78"/>
              <a:cs typeface="Simplified Arabic" pitchFamily="18" charset="-78"/>
            </a:endParaRPr>
          </a:p>
          <a:p>
            <a:pPr algn="just"/>
            <a:endParaRPr lang="ar-IQ" dirty="0">
              <a:solidFill>
                <a:schemeClr val="tx1"/>
              </a:solidFill>
              <a:latin typeface="Simplified Arabic" pitchFamily="18" charset="-78"/>
              <a:cs typeface="Simplified Arabic" pitchFamily="18" charset="-78"/>
            </a:endParaRPr>
          </a:p>
        </p:txBody>
      </p:sp>
      <p:pic>
        <p:nvPicPr>
          <p:cNvPr id="4" name="صوت ٠٠١ (4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584" y="6021288"/>
            <a:ext cx="609600" cy="609600"/>
          </a:xfrm>
          <a:prstGeom prst="rect">
            <a:avLst/>
          </a:prstGeom>
        </p:spPr>
      </p:pic>
    </p:spTree>
    <p:extLst>
      <p:ext uri="{BB962C8B-B14F-4D97-AF65-F5344CB8AC3E}">
        <p14:creationId xmlns:p14="http://schemas.microsoft.com/office/powerpoint/2010/main" val="13857467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39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548680"/>
            <a:ext cx="7920880" cy="5616624"/>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r"/>
            <a:r>
              <a:rPr lang="ar-IQ" sz="3600" dirty="0">
                <a:solidFill>
                  <a:schemeClr val="tx1"/>
                </a:solidFill>
                <a:latin typeface="Simplified Arabic" pitchFamily="18" charset="-78"/>
                <a:cs typeface="Simplified Arabic" pitchFamily="18" charset="-78"/>
              </a:rPr>
              <a:t>النوع الأول: ما </a:t>
            </a:r>
            <a:r>
              <a:rPr lang="ar-IQ" sz="3600" dirty="0" smtClean="0">
                <a:solidFill>
                  <a:schemeClr val="tx1"/>
                </a:solidFill>
                <a:latin typeface="Simplified Arabic" pitchFamily="18" charset="-78"/>
                <a:cs typeface="Simplified Arabic" pitchFamily="18" charset="-78"/>
              </a:rPr>
              <a:t>يضعف </a:t>
            </a:r>
            <a:r>
              <a:rPr lang="ar-IQ" sz="3600" dirty="0">
                <a:solidFill>
                  <a:schemeClr val="tx1"/>
                </a:solidFill>
                <a:latin typeface="Simplified Arabic" pitchFamily="18" charset="-78"/>
                <a:cs typeface="Simplified Arabic" pitchFamily="18" charset="-78"/>
              </a:rPr>
              <a:t>فيه جانب الرأي والاجتهاد أو ينعدم </a:t>
            </a:r>
            <a:r>
              <a:rPr lang="ar-IQ" sz="3600" dirty="0" smtClean="0">
                <a:solidFill>
                  <a:schemeClr val="tx1"/>
                </a:solidFill>
                <a:latin typeface="Simplified Arabic" pitchFamily="18" charset="-78"/>
                <a:cs typeface="Simplified Arabic" pitchFamily="18" charset="-78"/>
              </a:rPr>
              <a:t>نحو معرفة </a:t>
            </a:r>
            <a:r>
              <a:rPr lang="ar-IQ" sz="3600" dirty="0">
                <a:solidFill>
                  <a:schemeClr val="tx1"/>
                </a:solidFill>
                <a:latin typeface="Simplified Arabic" pitchFamily="18" charset="-78"/>
                <a:cs typeface="Simplified Arabic" pitchFamily="18" charset="-78"/>
              </a:rPr>
              <a:t>الأحكام المعروفة من الدين بالضرورة والتي لا يَجْهَلُهَا أحد كوجوب الصلاة، وحرمة الزنا، وغيرها، وهذه الأحكام الفقهية تعتبر جزء من الشريعة الإسلامية، أي تعتبر تشريعاً إلهياً ومن ثم لا تجوز مخالفته.</a:t>
            </a:r>
            <a:r>
              <a:rPr lang="en-US" sz="3600" dirty="0">
                <a:solidFill>
                  <a:schemeClr val="tx1"/>
                </a:solidFill>
                <a:latin typeface="Simplified Arabic" pitchFamily="18" charset="-78"/>
                <a:cs typeface="Simplified Arabic" pitchFamily="18" charset="-78"/>
              </a:rPr>
              <a:t/>
            </a:r>
            <a:br>
              <a:rPr lang="en-US" sz="3600" dirty="0">
                <a:solidFill>
                  <a:schemeClr val="tx1"/>
                </a:solidFill>
                <a:latin typeface="Simplified Arabic" pitchFamily="18" charset="-78"/>
                <a:cs typeface="Simplified Arabic" pitchFamily="18" charset="-78"/>
              </a:rPr>
            </a:br>
            <a:r>
              <a:rPr lang="ar-IQ" sz="3600" dirty="0">
                <a:solidFill>
                  <a:schemeClr val="tx1"/>
                </a:solidFill>
                <a:latin typeface="Simplified Arabic" pitchFamily="18" charset="-78"/>
                <a:cs typeface="Simplified Arabic" pitchFamily="18" charset="-78"/>
              </a:rPr>
              <a:t>النوع الثاني: ما يغلب عليه جانب الرأي </a:t>
            </a:r>
            <a:r>
              <a:rPr lang="ar-IQ" sz="3600" dirty="0" smtClean="0">
                <a:solidFill>
                  <a:schemeClr val="tx1"/>
                </a:solidFill>
                <a:latin typeface="Simplified Arabic" pitchFamily="18" charset="-78"/>
                <a:cs typeface="Simplified Arabic" pitchFamily="18" charset="-78"/>
              </a:rPr>
              <a:t>والاجتهاد</a:t>
            </a:r>
            <a:r>
              <a:rPr lang="ar-IQ" sz="3600" dirty="0">
                <a:solidFill>
                  <a:schemeClr val="tx1"/>
                </a:solidFill>
                <a:latin typeface="Simplified Arabic" pitchFamily="18" charset="-78"/>
                <a:cs typeface="Simplified Arabic" pitchFamily="18" charset="-78"/>
              </a:rPr>
              <a:t>، وهذا النوع من الأحكام لا يعتبر جزء من قبيل التشريع الإلهي الذي لا تجوز مخالفته. ومع هذا فإن الفقه الإسلامي بمجموعه يبقى مصبوغاً بالصبغة الدينية؛ لأنه قائم على الشريعة الإسلامية ومبادئها وقواعدها وداخل في نطاقها العام.</a:t>
            </a:r>
            <a:r>
              <a:rPr lang="en-US" sz="3600" dirty="0">
                <a:solidFill>
                  <a:schemeClr val="tx1"/>
                </a:solidFill>
                <a:latin typeface="Simplified Arabic" pitchFamily="18" charset="-78"/>
                <a:cs typeface="Simplified Arabic" pitchFamily="18" charset="-78"/>
              </a:rPr>
              <a:t/>
            </a:r>
            <a:br>
              <a:rPr lang="en-US" sz="3600" dirty="0">
                <a:solidFill>
                  <a:schemeClr val="tx1"/>
                </a:solidFill>
                <a:latin typeface="Simplified Arabic" pitchFamily="18" charset="-78"/>
                <a:cs typeface="Simplified Arabic" pitchFamily="18" charset="-78"/>
              </a:rPr>
            </a:br>
            <a:endParaRPr lang="ar-IQ" dirty="0">
              <a:solidFill>
                <a:schemeClr val="tx1"/>
              </a:solidFill>
              <a:latin typeface="Simplified Arabic" pitchFamily="18" charset="-78"/>
              <a:cs typeface="Simplified Arabic" pitchFamily="18" charset="-78"/>
            </a:endParaRPr>
          </a:p>
        </p:txBody>
      </p:sp>
      <p:pic>
        <p:nvPicPr>
          <p:cNvPr id="3" name="صوت ٠٠١ (4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584" y="5517232"/>
            <a:ext cx="609600" cy="609600"/>
          </a:xfrm>
          <a:prstGeom prst="rect">
            <a:avLst/>
          </a:prstGeom>
        </p:spPr>
      </p:pic>
    </p:spTree>
    <p:extLst>
      <p:ext uri="{BB962C8B-B14F-4D97-AF65-F5344CB8AC3E}">
        <p14:creationId xmlns:p14="http://schemas.microsoft.com/office/powerpoint/2010/main" val="1067099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5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404665"/>
            <a:ext cx="8208912" cy="936103"/>
          </a:xfrm>
        </p:spPr>
        <p:style>
          <a:lnRef idx="1">
            <a:schemeClr val="accent5"/>
          </a:lnRef>
          <a:fillRef idx="2">
            <a:schemeClr val="accent5"/>
          </a:fillRef>
          <a:effectRef idx="1">
            <a:schemeClr val="accent5"/>
          </a:effectRef>
          <a:fontRef idx="minor">
            <a:schemeClr val="dk1"/>
          </a:fontRef>
        </p:style>
        <p:txBody>
          <a:bodyPr>
            <a:normAutofit/>
          </a:bodyPr>
          <a:lstStyle/>
          <a:p>
            <a:r>
              <a:rPr lang="ar-IQ" b="1" dirty="0"/>
              <a:t>أدوار </a:t>
            </a:r>
            <a:r>
              <a:rPr lang="ar-IQ" b="1" dirty="0" smtClean="0"/>
              <a:t>الفقه</a:t>
            </a:r>
            <a:endParaRPr lang="ar-IQ" b="1" dirty="0">
              <a:latin typeface="Simplified Arabic" pitchFamily="18" charset="-78"/>
              <a:cs typeface="Simplified Arabic" pitchFamily="18" charset="-78"/>
            </a:endParaRPr>
          </a:p>
        </p:txBody>
      </p:sp>
      <p:sp>
        <p:nvSpPr>
          <p:cNvPr id="3" name="عنوان فرعي 2"/>
          <p:cNvSpPr>
            <a:spLocks noGrp="1"/>
          </p:cNvSpPr>
          <p:nvPr>
            <p:ph type="subTitle" idx="1"/>
          </p:nvPr>
        </p:nvSpPr>
        <p:spPr>
          <a:xfrm>
            <a:off x="467544" y="1412776"/>
            <a:ext cx="8208912" cy="5040560"/>
          </a:xfrm>
        </p:spPr>
        <p:style>
          <a:lnRef idx="1">
            <a:schemeClr val="accent6"/>
          </a:lnRef>
          <a:fillRef idx="2">
            <a:schemeClr val="accent6"/>
          </a:fillRef>
          <a:effectRef idx="1">
            <a:schemeClr val="accent6"/>
          </a:effectRef>
          <a:fontRef idx="minor">
            <a:schemeClr val="dk1"/>
          </a:fontRef>
        </p:style>
        <p:txBody>
          <a:bodyPr/>
          <a:lstStyle/>
          <a:p>
            <a:pPr algn="just"/>
            <a:r>
              <a:rPr lang="ar-IQ" b="1" dirty="0">
                <a:solidFill>
                  <a:schemeClr val="tx1"/>
                </a:solidFill>
                <a:latin typeface="Simplified Arabic" pitchFamily="18" charset="-78"/>
                <a:cs typeface="Simplified Arabic" pitchFamily="18" charset="-78"/>
              </a:rPr>
              <a:t>أولاً: عصر </a:t>
            </a:r>
            <a:r>
              <a:rPr lang="ar-IQ" b="1" dirty="0" smtClean="0">
                <a:solidFill>
                  <a:schemeClr val="tx1"/>
                </a:solidFill>
                <a:latin typeface="Simplified Arabic" pitchFamily="18" charset="-78"/>
                <a:cs typeface="Simplified Arabic" pitchFamily="18" charset="-78"/>
              </a:rPr>
              <a:t>النبي "صلى الله عليه وآله وسلم".</a:t>
            </a:r>
            <a:endParaRPr lang="en-US" b="1" dirty="0">
              <a:solidFill>
                <a:schemeClr val="tx1"/>
              </a:solidFill>
              <a:latin typeface="Simplified Arabic" pitchFamily="18" charset="-78"/>
              <a:cs typeface="Simplified Arabic" pitchFamily="18" charset="-78"/>
            </a:endParaRPr>
          </a:p>
          <a:p>
            <a:pPr algn="just"/>
            <a:r>
              <a:rPr lang="ar-IQ" dirty="0">
                <a:solidFill>
                  <a:schemeClr val="tx1"/>
                </a:solidFill>
                <a:latin typeface="Simplified Arabic" pitchFamily="18" charset="-78"/>
                <a:cs typeface="Simplified Arabic" pitchFamily="18" charset="-78"/>
              </a:rPr>
              <a:t>يعتبر عصر النبي </a:t>
            </a:r>
            <a:r>
              <a:rPr lang="ar-IQ" dirty="0" smtClean="0">
                <a:solidFill>
                  <a:schemeClr val="tx1"/>
                </a:solidFill>
                <a:latin typeface="Simplified Arabic" pitchFamily="18" charset="-78"/>
                <a:cs typeface="Simplified Arabic" pitchFamily="18" charset="-78"/>
              </a:rPr>
              <a:t>"صلى </a:t>
            </a:r>
            <a:r>
              <a:rPr lang="ar-IQ" dirty="0">
                <a:solidFill>
                  <a:schemeClr val="tx1"/>
                </a:solidFill>
                <a:latin typeface="Simplified Arabic" pitchFamily="18" charset="-78"/>
                <a:cs typeface="Simplified Arabic" pitchFamily="18" charset="-78"/>
              </a:rPr>
              <a:t>الله عليه وآله </a:t>
            </a:r>
            <a:r>
              <a:rPr lang="ar-IQ" dirty="0" smtClean="0">
                <a:solidFill>
                  <a:schemeClr val="tx1"/>
                </a:solidFill>
                <a:latin typeface="Simplified Arabic" pitchFamily="18" charset="-78"/>
                <a:cs typeface="Simplified Arabic" pitchFamily="18" charset="-78"/>
              </a:rPr>
              <a:t>وسلم" </a:t>
            </a:r>
            <a:r>
              <a:rPr lang="ar-IQ" dirty="0">
                <a:solidFill>
                  <a:schemeClr val="tx1"/>
                </a:solidFill>
                <a:latin typeface="Simplified Arabic" pitchFamily="18" charset="-78"/>
                <a:cs typeface="Simplified Arabic" pitchFamily="18" charset="-78"/>
              </a:rPr>
              <a:t>أهم العصور الفقهية على الإطلاق؛ لأن التشريع الإلهي تم في هذا العصر، وهو أساس الفقه في جميع أدواره وعصوره في الماضي والحاضر والمستقبل. والفقه في هذا العصر هو فقه الوحي فقط، فكانت الأحكام الشرعية تتنزل على النبي </a:t>
            </a:r>
            <a:r>
              <a:rPr lang="ar-IQ" dirty="0" smtClean="0">
                <a:solidFill>
                  <a:schemeClr val="tx1"/>
                </a:solidFill>
                <a:latin typeface="Simplified Arabic" pitchFamily="18" charset="-78"/>
                <a:cs typeface="Simplified Arabic" pitchFamily="18" charset="-78"/>
              </a:rPr>
              <a:t>"صلى </a:t>
            </a:r>
            <a:r>
              <a:rPr lang="ar-IQ" dirty="0">
                <a:solidFill>
                  <a:schemeClr val="tx1"/>
                </a:solidFill>
                <a:latin typeface="Simplified Arabic" pitchFamily="18" charset="-78"/>
                <a:cs typeface="Simplified Arabic" pitchFamily="18" charset="-78"/>
              </a:rPr>
              <a:t>الله عليه وآله </a:t>
            </a:r>
            <a:r>
              <a:rPr lang="ar-IQ" dirty="0" smtClean="0">
                <a:solidFill>
                  <a:schemeClr val="tx1"/>
                </a:solidFill>
                <a:latin typeface="Simplified Arabic" pitchFamily="18" charset="-78"/>
                <a:cs typeface="Simplified Arabic" pitchFamily="18" charset="-78"/>
              </a:rPr>
              <a:t>وسلم" </a:t>
            </a:r>
            <a:r>
              <a:rPr lang="ar-IQ" dirty="0">
                <a:solidFill>
                  <a:schemeClr val="tx1"/>
                </a:solidFill>
                <a:latin typeface="Simplified Arabic" pitchFamily="18" charset="-78"/>
                <a:cs typeface="Simplified Arabic" pitchFamily="18" charset="-78"/>
              </a:rPr>
              <a:t>بلفظها ومعناها وهي (القرآن) أو بمعناها فقط وهي (السنة)، ويقوم النبي </a:t>
            </a:r>
            <a:r>
              <a:rPr lang="ar-IQ" dirty="0" smtClean="0">
                <a:solidFill>
                  <a:schemeClr val="tx1"/>
                </a:solidFill>
                <a:latin typeface="Simplified Arabic" pitchFamily="18" charset="-78"/>
                <a:cs typeface="Simplified Arabic" pitchFamily="18" charset="-78"/>
              </a:rPr>
              <a:t>"صلى </a:t>
            </a:r>
            <a:r>
              <a:rPr lang="ar-IQ" dirty="0">
                <a:solidFill>
                  <a:schemeClr val="tx1"/>
                </a:solidFill>
                <a:latin typeface="Simplified Arabic" pitchFamily="18" charset="-78"/>
                <a:cs typeface="Simplified Arabic" pitchFamily="18" charset="-78"/>
              </a:rPr>
              <a:t>الله عليه وآله </a:t>
            </a:r>
            <a:r>
              <a:rPr lang="ar-IQ" dirty="0" smtClean="0">
                <a:solidFill>
                  <a:schemeClr val="tx1"/>
                </a:solidFill>
                <a:latin typeface="Simplified Arabic" pitchFamily="18" charset="-78"/>
                <a:cs typeface="Simplified Arabic" pitchFamily="18" charset="-78"/>
              </a:rPr>
              <a:t>وسلم" </a:t>
            </a:r>
            <a:r>
              <a:rPr lang="ar-IQ" dirty="0">
                <a:solidFill>
                  <a:schemeClr val="tx1"/>
                </a:solidFill>
                <a:latin typeface="Simplified Arabic" pitchFamily="18" charset="-78"/>
                <a:cs typeface="Simplified Arabic" pitchFamily="18" charset="-78"/>
              </a:rPr>
              <a:t>بتبليغها إلى الناس.</a:t>
            </a:r>
            <a:endParaRPr lang="en-US" dirty="0">
              <a:solidFill>
                <a:schemeClr val="tx1"/>
              </a:solidFill>
              <a:latin typeface="Simplified Arabic" pitchFamily="18" charset="-78"/>
              <a:cs typeface="Simplified Arabic" pitchFamily="18" charset="-78"/>
            </a:endParaRPr>
          </a:p>
          <a:p>
            <a:pPr algn="just"/>
            <a:endParaRPr lang="ar-IQ" dirty="0">
              <a:solidFill>
                <a:schemeClr val="tx1"/>
              </a:solidFill>
              <a:latin typeface="Simplified Arabic" pitchFamily="18" charset="-78"/>
              <a:cs typeface="Simplified Arabic" pitchFamily="18" charset="-78"/>
            </a:endParaRPr>
          </a:p>
        </p:txBody>
      </p:sp>
      <p:pic>
        <p:nvPicPr>
          <p:cNvPr id="4" name="صوت ٠٠١ (4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5576" y="5733256"/>
            <a:ext cx="609600" cy="609600"/>
          </a:xfrm>
          <a:prstGeom prst="rect">
            <a:avLst/>
          </a:prstGeom>
        </p:spPr>
      </p:pic>
    </p:spTree>
    <p:extLst>
      <p:ext uri="{BB962C8B-B14F-4D97-AF65-F5344CB8AC3E}">
        <p14:creationId xmlns:p14="http://schemas.microsoft.com/office/powerpoint/2010/main" val="5848417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0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466730"/>
          </a:xfrm>
        </p:spPr>
        <p:style>
          <a:lnRef idx="1">
            <a:schemeClr val="accent6"/>
          </a:lnRef>
          <a:fillRef idx="2">
            <a:schemeClr val="accent6"/>
          </a:fillRef>
          <a:effectRef idx="1">
            <a:schemeClr val="accent6"/>
          </a:effectRef>
          <a:fontRef idx="minor">
            <a:schemeClr val="dk1"/>
          </a:fontRef>
        </p:style>
        <p:txBody>
          <a:bodyPr anchor="t">
            <a:normAutofit/>
          </a:bodyPr>
          <a:lstStyle/>
          <a:p>
            <a:pPr algn="r"/>
            <a:r>
              <a:rPr lang="ar-IQ" sz="3200" b="1" dirty="0">
                <a:latin typeface="Simplified Arabic" pitchFamily="18" charset="-78"/>
                <a:cs typeface="Simplified Arabic" pitchFamily="18" charset="-78"/>
              </a:rPr>
              <a:t>التشريع في مكة، أو التشريع المكي:</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dirty="0">
                <a:latin typeface="Simplified Arabic" pitchFamily="18" charset="-78"/>
                <a:cs typeface="Simplified Arabic" pitchFamily="18" charset="-78"/>
              </a:rPr>
              <a:t>لبث النبي "</a:t>
            </a:r>
            <a:r>
              <a:rPr lang="en-US" sz="3200" dirty="0">
                <a:latin typeface="Simplified Arabic" pitchFamily="18" charset="-78"/>
                <a:cs typeface="Simplified Arabic" pitchFamily="18" charset="-78"/>
              </a:rPr>
              <a:t> </a:t>
            </a:r>
            <a:r>
              <a:rPr lang="ar-IQ" sz="3200" dirty="0">
                <a:solidFill>
                  <a:schemeClr val="tx1"/>
                </a:solidFill>
                <a:latin typeface="Simplified Arabic" pitchFamily="18" charset="-78"/>
                <a:cs typeface="Simplified Arabic" pitchFamily="18" charset="-78"/>
              </a:rPr>
              <a:t>صلى الله عليه وآله </a:t>
            </a:r>
            <a:r>
              <a:rPr lang="ar-IQ" sz="3200" dirty="0" smtClean="0">
                <a:solidFill>
                  <a:schemeClr val="tx1"/>
                </a:solidFill>
                <a:latin typeface="Simplified Arabic" pitchFamily="18" charset="-78"/>
                <a:cs typeface="Simplified Arabic" pitchFamily="18" charset="-78"/>
              </a:rPr>
              <a:t>وسلم</a:t>
            </a:r>
            <a:r>
              <a:rPr lang="ar-IQ" sz="3200" dirty="0">
                <a:latin typeface="Simplified Arabic" pitchFamily="18" charset="-78"/>
                <a:cs typeface="Simplified Arabic" pitchFamily="18" charset="-78"/>
              </a:rPr>
              <a:t> "</a:t>
            </a:r>
            <a:r>
              <a:rPr lang="ar-IQ" sz="3200" dirty="0" smtClean="0">
                <a:solidFill>
                  <a:schemeClr val="tx1"/>
                </a:solidFill>
                <a:latin typeface="Simplified Arabic" pitchFamily="18" charset="-78"/>
                <a:cs typeface="Simplified Arabic" pitchFamily="18" charset="-78"/>
              </a:rPr>
              <a:t> </a:t>
            </a:r>
            <a:r>
              <a:rPr lang="ar-IQ" sz="3200" dirty="0" smtClean="0">
                <a:latin typeface="Simplified Arabic" pitchFamily="18" charset="-78"/>
                <a:cs typeface="Simplified Arabic" pitchFamily="18" charset="-78"/>
              </a:rPr>
              <a:t>ما </a:t>
            </a:r>
            <a:r>
              <a:rPr lang="ar-IQ" sz="3200" dirty="0">
                <a:latin typeface="Simplified Arabic" pitchFamily="18" charset="-78"/>
                <a:cs typeface="Simplified Arabic" pitchFamily="18" charset="-78"/>
              </a:rPr>
              <a:t>يقارب من ثلاث عشرة سنة في مكة، وهي المدة من بعثته إلى هجرته. وكانت الأحكام التي تنزل عن طريق الوحي في هذه الفترة هي: أحكام العقيدة والأخلاق، ولم تكن من الأحكام العملية (العبادات والمعاملات) إلا قليلاً وبشكل كلي غالباً، والسبب هو إن هذه الفترة كانت بداية الدعوة الإسلامية فاقتصرت على أحكام العقيدة التي هي أساس الشريعة، إذ كانت آيات القرآن تنزل موضحة لهذه الأحكام بالدليل والبرهان، وتخاطب الناس على استعمال عقولهم والنظر </a:t>
            </a:r>
            <a:r>
              <a:rPr lang="ar-IQ" sz="3200" dirty="0" smtClean="0">
                <a:latin typeface="Simplified Arabic" pitchFamily="18" charset="-78"/>
                <a:cs typeface="Simplified Arabic" pitchFamily="18" charset="-78"/>
              </a:rPr>
              <a:t>في</a:t>
            </a:r>
            <a:r>
              <a:rPr lang="ar-IQ" sz="3200" dirty="0">
                <a:latin typeface="Simplified Arabic" pitchFamily="18" charset="-78"/>
                <a:cs typeface="Simplified Arabic" pitchFamily="18" charset="-78"/>
              </a:rPr>
              <a:t> ملكوت السموات والأرض لمعرفة الخالق، وانكار الجهل والتقليد الأعمى لضلال الآباء والأجداد الذي كان يسود في الجاهلية. </a:t>
            </a:r>
            <a:endParaRPr lang="ar-IQ" sz="3200" dirty="0">
              <a:solidFill>
                <a:schemeClr val="tx1"/>
              </a:solidFill>
              <a:latin typeface="Simplified Arabic" pitchFamily="18" charset="-78"/>
              <a:cs typeface="Simplified Arabic" pitchFamily="18" charset="-78"/>
            </a:endParaRPr>
          </a:p>
        </p:txBody>
      </p:sp>
      <p:pic>
        <p:nvPicPr>
          <p:cNvPr id="4" name="صوت ٠٠١ (4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9592" y="6093296"/>
            <a:ext cx="609600" cy="609600"/>
          </a:xfrm>
          <a:prstGeom prst="rect">
            <a:avLst/>
          </a:prstGeom>
        </p:spPr>
      </p:pic>
    </p:spTree>
    <p:extLst>
      <p:ext uri="{BB962C8B-B14F-4D97-AF65-F5344CB8AC3E}">
        <p14:creationId xmlns:p14="http://schemas.microsoft.com/office/powerpoint/2010/main" val="16449956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8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08912" cy="5976664"/>
          </a:xfrm>
        </p:spPr>
        <p:style>
          <a:lnRef idx="1">
            <a:schemeClr val="accent6"/>
          </a:lnRef>
          <a:fillRef idx="2">
            <a:schemeClr val="accent6"/>
          </a:fillRef>
          <a:effectRef idx="1">
            <a:schemeClr val="accent6"/>
          </a:effectRef>
          <a:fontRef idx="minor">
            <a:schemeClr val="dk1"/>
          </a:fontRef>
        </p:style>
        <p:txBody>
          <a:bodyPr anchor="t">
            <a:normAutofit fontScale="90000"/>
          </a:bodyPr>
          <a:lstStyle/>
          <a:p>
            <a:pPr algn="r"/>
            <a:r>
              <a:rPr lang="ar-IQ" sz="3600" dirty="0">
                <a:latin typeface="Simplified Arabic" pitchFamily="18" charset="-78"/>
                <a:cs typeface="Simplified Arabic" pitchFamily="18" charset="-78"/>
              </a:rPr>
              <a:t>وكذلك كان القرآن ينزل بالآيات الكثيرة </a:t>
            </a:r>
            <a:r>
              <a:rPr lang="ar-IQ" sz="3600" dirty="0" smtClean="0">
                <a:solidFill>
                  <a:schemeClr val="tx1"/>
                </a:solidFill>
                <a:latin typeface="Simplified Arabic" pitchFamily="18" charset="-78"/>
                <a:cs typeface="Simplified Arabic" pitchFamily="18" charset="-78"/>
              </a:rPr>
              <a:t>في </a:t>
            </a:r>
            <a:r>
              <a:rPr lang="ar-IQ" sz="3600" dirty="0">
                <a:solidFill>
                  <a:schemeClr val="tx1"/>
                </a:solidFill>
                <a:latin typeface="Simplified Arabic" pitchFamily="18" charset="-78"/>
                <a:cs typeface="Simplified Arabic" pitchFamily="18" charset="-78"/>
              </a:rPr>
              <a:t>الأخلاق ولزوم الاعتصام بالطيب منها دون الخبيث؛ لأن الاخلاق الفاضلة هي من لوازم العقيدة الإسلامية وأساس العمل الصالح. أما الأحكام العملية فكان تشريعها على نحو قليل وكلي لا تفصيلي في تلك الفترة. </a:t>
            </a:r>
            <a:r>
              <a:rPr lang="en-US" sz="3600" dirty="0">
                <a:solidFill>
                  <a:schemeClr val="tx1"/>
                </a:solidFill>
                <a:latin typeface="Simplified Arabic" pitchFamily="18" charset="-78"/>
                <a:cs typeface="Simplified Arabic" pitchFamily="18" charset="-78"/>
              </a:rPr>
              <a:t/>
            </a:r>
            <a:br>
              <a:rPr lang="en-US" sz="3600" dirty="0">
                <a:solidFill>
                  <a:schemeClr val="tx1"/>
                </a:solidFill>
                <a:latin typeface="Simplified Arabic" pitchFamily="18" charset="-78"/>
                <a:cs typeface="Simplified Arabic" pitchFamily="18" charset="-78"/>
              </a:rPr>
            </a:br>
            <a:r>
              <a:rPr lang="ar-IQ" sz="3600" b="1" dirty="0">
                <a:solidFill>
                  <a:schemeClr val="tx1"/>
                </a:solidFill>
                <a:latin typeface="Simplified Arabic" pitchFamily="18" charset="-78"/>
                <a:cs typeface="Simplified Arabic" pitchFamily="18" charset="-78"/>
              </a:rPr>
              <a:t>التشريع بعد الهجرة أو التشريع المدني:</a:t>
            </a:r>
            <a:r>
              <a:rPr lang="en-US" sz="3600" dirty="0">
                <a:solidFill>
                  <a:schemeClr val="tx1"/>
                </a:solidFill>
                <a:latin typeface="Simplified Arabic" pitchFamily="18" charset="-78"/>
                <a:cs typeface="Simplified Arabic" pitchFamily="18" charset="-78"/>
              </a:rPr>
              <a:t/>
            </a:r>
            <a:br>
              <a:rPr lang="en-US" sz="3600" dirty="0">
                <a:solidFill>
                  <a:schemeClr val="tx1"/>
                </a:solidFill>
                <a:latin typeface="Simplified Arabic" pitchFamily="18" charset="-78"/>
                <a:cs typeface="Simplified Arabic" pitchFamily="18" charset="-78"/>
              </a:rPr>
            </a:br>
            <a:r>
              <a:rPr lang="ar-IQ" sz="3600" dirty="0">
                <a:solidFill>
                  <a:schemeClr val="tx1"/>
                </a:solidFill>
                <a:latin typeface="Simplified Arabic" pitchFamily="18" charset="-78"/>
                <a:cs typeface="Simplified Arabic" pitchFamily="18" charset="-78"/>
              </a:rPr>
              <a:t>اتجه التشريع بعد الهجرة النبوية إلى الأحكام العملية، سواء منها ما اتصل بحياة الأفراد أو حياة الجماعة، فشرعت أحكام العبادات والمعاملات المالية والزواج والميراث والجهاد وغيرها </a:t>
            </a:r>
            <a:r>
              <a:rPr lang="ar-IQ" sz="3600" dirty="0" smtClean="0">
                <a:solidFill>
                  <a:schemeClr val="tx1"/>
                </a:solidFill>
                <a:latin typeface="Simplified Arabic" pitchFamily="18" charset="-78"/>
                <a:cs typeface="Simplified Arabic" pitchFamily="18" charset="-78"/>
              </a:rPr>
              <a:t>من </a:t>
            </a:r>
            <a:r>
              <a:rPr lang="ar-IQ" sz="3600" dirty="0">
                <a:solidFill>
                  <a:schemeClr val="tx1"/>
                </a:solidFill>
                <a:latin typeface="Simplified Arabic" pitchFamily="18" charset="-78"/>
                <a:cs typeface="Simplified Arabic" pitchFamily="18" charset="-78"/>
              </a:rPr>
              <a:t>الأحكام التي تنظم علاقة الفرد مع المجتمع، كما أنزلت الأحكام المتعلقة بالجرائم والعقوبات وحقوق الحاكم والمحكوم وعلاقة الدولة الإسلامية مع غيرها</a:t>
            </a:r>
            <a:r>
              <a:rPr lang="ar-IQ" sz="3200" dirty="0">
                <a:solidFill>
                  <a:schemeClr val="tx1"/>
                </a:solidFill>
                <a:latin typeface="Simplified Arabic" pitchFamily="18" charset="-78"/>
                <a:cs typeface="Simplified Arabic" pitchFamily="18" charset="-78"/>
              </a:rPr>
              <a:t>.  </a:t>
            </a:r>
            <a:r>
              <a:rPr lang="en-US" sz="3200" dirty="0">
                <a:solidFill>
                  <a:schemeClr val="tx1"/>
                </a:solidFill>
                <a:latin typeface="Simplified Arabic" pitchFamily="18" charset="-78"/>
                <a:cs typeface="Simplified Arabic" pitchFamily="18" charset="-78"/>
              </a:rPr>
              <a:t/>
            </a:r>
            <a:br>
              <a:rPr lang="en-US" sz="3200" dirty="0">
                <a:solidFill>
                  <a:schemeClr val="tx1"/>
                </a:solidFill>
                <a:latin typeface="Simplified Arabic" pitchFamily="18" charset="-78"/>
                <a:cs typeface="Simplified Arabic" pitchFamily="18" charset="-78"/>
              </a:rPr>
            </a:br>
            <a:endParaRPr lang="ar-IQ" sz="3200" dirty="0">
              <a:solidFill>
                <a:schemeClr val="tx1"/>
              </a:solidFill>
              <a:latin typeface="Simplified Arabic" pitchFamily="18" charset="-78"/>
              <a:cs typeface="Simplified Arabic" pitchFamily="18" charset="-78"/>
            </a:endParaRPr>
          </a:p>
        </p:txBody>
      </p:sp>
      <p:pic>
        <p:nvPicPr>
          <p:cNvPr id="4" name="صوت ٠٠١ (4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3568" y="5805264"/>
            <a:ext cx="609600" cy="609600"/>
          </a:xfrm>
          <a:prstGeom prst="rect">
            <a:avLst/>
          </a:prstGeom>
        </p:spPr>
      </p:pic>
    </p:spTree>
    <p:extLst>
      <p:ext uri="{BB962C8B-B14F-4D97-AF65-F5344CB8AC3E}">
        <p14:creationId xmlns:p14="http://schemas.microsoft.com/office/powerpoint/2010/main" val="28989046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548680"/>
            <a:ext cx="8229600" cy="5674642"/>
          </a:xfrm>
        </p:spPr>
        <p:style>
          <a:lnRef idx="1">
            <a:schemeClr val="accent6"/>
          </a:lnRef>
          <a:fillRef idx="2">
            <a:schemeClr val="accent6"/>
          </a:fillRef>
          <a:effectRef idx="1">
            <a:schemeClr val="accent6"/>
          </a:effectRef>
          <a:fontRef idx="minor">
            <a:schemeClr val="dk1"/>
          </a:fontRef>
        </p:style>
        <p:txBody>
          <a:bodyPr anchor="t">
            <a:normAutofit fontScale="90000"/>
          </a:bodyPr>
          <a:lstStyle/>
          <a:p>
            <a:pPr algn="r"/>
            <a:r>
              <a:rPr lang="ar-IQ" sz="3200" b="1" dirty="0">
                <a:solidFill>
                  <a:schemeClr val="tx1"/>
                </a:solidFill>
                <a:latin typeface="Simplified Arabic" pitchFamily="18" charset="-78"/>
                <a:cs typeface="Simplified Arabic" pitchFamily="18" charset="-78"/>
              </a:rPr>
              <a:t>طريقة التشريع في العصر النبوي:</a:t>
            </a:r>
            <a:r>
              <a:rPr lang="en-US" sz="3200" dirty="0">
                <a:solidFill>
                  <a:schemeClr val="tx1"/>
                </a:solidFill>
                <a:latin typeface="Simplified Arabic" pitchFamily="18" charset="-78"/>
                <a:cs typeface="Simplified Arabic" pitchFamily="18" charset="-78"/>
              </a:rPr>
              <a:t/>
            </a:r>
            <a:br>
              <a:rPr lang="en-US" sz="3200" dirty="0">
                <a:solidFill>
                  <a:schemeClr val="tx1"/>
                </a:solidFill>
                <a:latin typeface="Simplified Arabic" pitchFamily="18" charset="-78"/>
                <a:cs typeface="Simplified Arabic" pitchFamily="18" charset="-78"/>
              </a:rPr>
            </a:br>
            <a:r>
              <a:rPr lang="ar-IQ" sz="3200" dirty="0">
                <a:solidFill>
                  <a:schemeClr val="tx1"/>
                </a:solidFill>
                <a:latin typeface="Simplified Arabic" pitchFamily="18" charset="-78"/>
                <a:cs typeface="Simplified Arabic" pitchFamily="18" charset="-78"/>
              </a:rPr>
              <a:t>كان تشريع الأحكام في هذا العصر يتم بأحد الوجهين التاليين:</a:t>
            </a:r>
            <a:r>
              <a:rPr lang="en-US" sz="3200" dirty="0">
                <a:solidFill>
                  <a:schemeClr val="tx1"/>
                </a:solidFill>
                <a:latin typeface="Simplified Arabic" pitchFamily="18" charset="-78"/>
                <a:cs typeface="Simplified Arabic" pitchFamily="18" charset="-78"/>
              </a:rPr>
              <a:t/>
            </a:r>
            <a:br>
              <a:rPr lang="en-US" sz="3200" dirty="0">
                <a:solidFill>
                  <a:schemeClr val="tx1"/>
                </a:solidFill>
                <a:latin typeface="Simplified Arabic" pitchFamily="18" charset="-78"/>
                <a:cs typeface="Simplified Arabic" pitchFamily="18" charset="-78"/>
              </a:rPr>
            </a:br>
            <a:r>
              <a:rPr lang="ar-IQ" sz="3200" dirty="0">
                <a:solidFill>
                  <a:schemeClr val="tx1"/>
                </a:solidFill>
                <a:latin typeface="Simplified Arabic" pitchFamily="18" charset="-78"/>
                <a:cs typeface="Simplified Arabic" pitchFamily="18" charset="-78"/>
              </a:rPr>
              <a:t>الوجه الأول: تقع حوادث تقتضي حكماً من الشارع، أو يعرض للمسلمين أمور تقتضي سؤال النبي </a:t>
            </a:r>
            <a:r>
              <a:rPr lang="ar-IQ" sz="3200" dirty="0" smtClean="0">
                <a:solidFill>
                  <a:schemeClr val="tx1"/>
                </a:solidFill>
                <a:latin typeface="Simplified Arabic" pitchFamily="18" charset="-78"/>
                <a:cs typeface="Simplified Arabic" pitchFamily="18" charset="-78"/>
              </a:rPr>
              <a:t>"صلى الله عليه وآله وسلم" </a:t>
            </a:r>
            <a:r>
              <a:rPr lang="ar-IQ" sz="3200" dirty="0">
                <a:solidFill>
                  <a:schemeClr val="tx1"/>
                </a:solidFill>
                <a:latin typeface="Simplified Arabic" pitchFamily="18" charset="-78"/>
                <a:cs typeface="Simplified Arabic" pitchFamily="18" charset="-78"/>
              </a:rPr>
              <a:t>عن حكمها، ففي هذه الحالات كان النبي </a:t>
            </a:r>
            <a:r>
              <a:rPr lang="ar-IQ" sz="3200" dirty="0" smtClean="0">
                <a:solidFill>
                  <a:schemeClr val="tx1"/>
                </a:solidFill>
                <a:latin typeface="Simplified Arabic" pitchFamily="18" charset="-78"/>
                <a:cs typeface="Simplified Arabic" pitchFamily="18" charset="-78"/>
              </a:rPr>
              <a:t>"</a:t>
            </a:r>
            <a:r>
              <a:rPr lang="ar-IQ" sz="3200" dirty="0">
                <a:solidFill>
                  <a:schemeClr val="tx1"/>
                </a:solidFill>
                <a:latin typeface="Simplified Arabic" pitchFamily="18" charset="-78"/>
                <a:cs typeface="Simplified Arabic" pitchFamily="18" charset="-78"/>
              </a:rPr>
              <a:t> صلى الله عليه وآله </a:t>
            </a:r>
            <a:r>
              <a:rPr lang="ar-IQ" sz="3200" dirty="0" smtClean="0">
                <a:solidFill>
                  <a:schemeClr val="tx1"/>
                </a:solidFill>
                <a:latin typeface="Simplified Arabic" pitchFamily="18" charset="-78"/>
                <a:cs typeface="Simplified Arabic" pitchFamily="18" charset="-78"/>
              </a:rPr>
              <a:t>وسلم" </a:t>
            </a:r>
            <a:r>
              <a:rPr lang="ar-IQ" sz="3200" dirty="0">
                <a:solidFill>
                  <a:schemeClr val="tx1"/>
                </a:solidFill>
                <a:latin typeface="Simplified Arabic" pitchFamily="18" charset="-78"/>
                <a:cs typeface="Simplified Arabic" pitchFamily="18" charset="-78"/>
              </a:rPr>
              <a:t>ينتظر الوحي الإلهي فينزل عليه بالآية أو الآيات مبينة حكم ما وقع أو جواب ما سئل عنه. وقد بنزل عليه الحكم بالمعنى ويعبر عنه بلفظه وهذا هو السنة. وأحياناً لا ينزل عليه الوحي بالحكم المطلوب فيجتهد النبي </a:t>
            </a:r>
            <a:r>
              <a:rPr lang="ar-IQ" sz="3200" dirty="0" smtClean="0">
                <a:solidFill>
                  <a:schemeClr val="tx1"/>
                </a:solidFill>
                <a:latin typeface="Simplified Arabic" pitchFamily="18" charset="-78"/>
                <a:cs typeface="Simplified Arabic" pitchFamily="18" charset="-78"/>
              </a:rPr>
              <a:t>"صلى </a:t>
            </a:r>
            <a:r>
              <a:rPr lang="ar-IQ" sz="3200" dirty="0">
                <a:solidFill>
                  <a:schemeClr val="tx1"/>
                </a:solidFill>
                <a:latin typeface="Simplified Arabic" pitchFamily="18" charset="-78"/>
                <a:cs typeface="Simplified Arabic" pitchFamily="18" charset="-78"/>
              </a:rPr>
              <a:t>الله عليه وآله </a:t>
            </a:r>
            <a:r>
              <a:rPr lang="ar-IQ" sz="3200" dirty="0" smtClean="0">
                <a:solidFill>
                  <a:schemeClr val="tx1"/>
                </a:solidFill>
                <a:latin typeface="Simplified Arabic" pitchFamily="18" charset="-78"/>
                <a:cs typeface="Simplified Arabic" pitchFamily="18" charset="-78"/>
              </a:rPr>
              <a:t>وسلم".</a:t>
            </a:r>
            <a:r>
              <a:rPr lang="en-US" sz="3200" dirty="0">
                <a:solidFill>
                  <a:schemeClr val="tx1"/>
                </a:solidFill>
                <a:latin typeface="Simplified Arabic" pitchFamily="18" charset="-78"/>
                <a:cs typeface="Simplified Arabic" pitchFamily="18" charset="-78"/>
              </a:rPr>
              <a:t/>
            </a:r>
            <a:br>
              <a:rPr lang="en-US" sz="3200" dirty="0">
                <a:solidFill>
                  <a:schemeClr val="tx1"/>
                </a:solidFill>
                <a:latin typeface="Simplified Arabic" pitchFamily="18" charset="-78"/>
                <a:cs typeface="Simplified Arabic" pitchFamily="18" charset="-78"/>
              </a:rPr>
            </a:br>
            <a:r>
              <a:rPr lang="ar-IQ" sz="3200" dirty="0">
                <a:solidFill>
                  <a:schemeClr val="tx1"/>
                </a:solidFill>
                <a:latin typeface="Simplified Arabic" pitchFamily="18" charset="-78"/>
                <a:cs typeface="Simplified Arabic" pitchFamily="18" charset="-78"/>
              </a:rPr>
              <a:t>الوجه الثاني: ورود الأحكام غير مسبوقة بسؤال ولا حادثة معينة، ولكن الشارع يرى قد آن الأوان لتشريع هذه الأحكام لضرورتها للمجتمع وحاجة الناس إليها.</a:t>
            </a:r>
            <a:r>
              <a:rPr lang="en-US" sz="3200" dirty="0">
                <a:solidFill>
                  <a:schemeClr val="tx1"/>
                </a:solidFill>
                <a:latin typeface="Simplified Arabic" pitchFamily="18" charset="-78"/>
                <a:cs typeface="Simplified Arabic" pitchFamily="18" charset="-78"/>
              </a:rPr>
              <a:t/>
            </a:r>
            <a:br>
              <a:rPr lang="en-US" sz="3200" dirty="0">
                <a:solidFill>
                  <a:schemeClr val="tx1"/>
                </a:solidFill>
                <a:latin typeface="Simplified Arabic" pitchFamily="18" charset="-78"/>
                <a:cs typeface="Simplified Arabic" pitchFamily="18" charset="-78"/>
              </a:rPr>
            </a:br>
            <a:endParaRPr lang="ar-IQ" sz="3200" dirty="0">
              <a:solidFill>
                <a:schemeClr val="tx1"/>
              </a:solidFill>
              <a:latin typeface="Simplified Arabic" pitchFamily="18" charset="-78"/>
              <a:cs typeface="Simplified Arabic" pitchFamily="18" charset="-78"/>
            </a:endParaRPr>
          </a:p>
        </p:txBody>
      </p:sp>
      <p:pic>
        <p:nvPicPr>
          <p:cNvPr id="3" name="صوت ٠٠١ (4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9592" y="5517232"/>
            <a:ext cx="609600" cy="609600"/>
          </a:xfrm>
          <a:prstGeom prst="rect">
            <a:avLst/>
          </a:prstGeom>
        </p:spPr>
      </p:pic>
    </p:spTree>
    <p:extLst>
      <p:ext uri="{BB962C8B-B14F-4D97-AF65-F5344CB8AC3E}">
        <p14:creationId xmlns:p14="http://schemas.microsoft.com/office/powerpoint/2010/main" val="38083154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32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412776"/>
            <a:ext cx="8229600" cy="3888432"/>
          </a:xfrm>
        </p:spPr>
        <p:style>
          <a:lnRef idx="1">
            <a:schemeClr val="accent6"/>
          </a:lnRef>
          <a:fillRef idx="2">
            <a:schemeClr val="accent6"/>
          </a:fillRef>
          <a:effectRef idx="1">
            <a:schemeClr val="accent6"/>
          </a:effectRef>
          <a:fontRef idx="minor">
            <a:schemeClr val="dk1"/>
          </a:fontRef>
        </p:style>
        <p:txBody>
          <a:bodyPr anchor="t">
            <a:noAutofit/>
          </a:bodyPr>
          <a:lstStyle/>
          <a:p>
            <a:pPr algn="r"/>
            <a:r>
              <a:rPr lang="ar-IQ" sz="3200" b="1" dirty="0">
                <a:latin typeface="Simplified Arabic" pitchFamily="18" charset="-78"/>
                <a:cs typeface="Simplified Arabic" pitchFamily="18" charset="-78"/>
              </a:rPr>
              <a:t>مميزات التشريع في العصر النبوي:</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b="1" dirty="0">
                <a:latin typeface="Simplified Arabic" pitchFamily="18" charset="-78"/>
                <a:cs typeface="Simplified Arabic" pitchFamily="18" charset="-78"/>
              </a:rPr>
              <a:t>أولاً: التدرج في التشريع:</a:t>
            </a:r>
            <a:r>
              <a:rPr lang="ar-IQ" sz="3200" dirty="0">
                <a:latin typeface="Simplified Arabic" pitchFamily="18" charset="-78"/>
                <a:cs typeface="Simplified Arabic" pitchFamily="18" charset="-78"/>
              </a:rPr>
              <a:t> لم تنزل أحكام القرآن مرة واحدة، وكذا أحكام السنة ما جاءت دفعة واحدة، والحكمة في ذلك إن هذا النهج في التشريع يجعل الأحكام أخف على النفس مما لو نزلت دفعة واحدة وبالتالي تكون أدعى إلى القبول والامتثال، كما أن في هذا التدرج تيسيراً للمخاطبين لمعرفة الأحكام وحفظها و الاحاطة بأسبابها وظروف تشريعها</a:t>
            </a:r>
            <a:r>
              <a:rPr lang="ar-IQ" sz="3200" dirty="0" smtClean="0">
                <a:latin typeface="Simplified Arabic" pitchFamily="18" charset="-78"/>
                <a:cs typeface="Simplified Arabic" pitchFamily="18" charset="-78"/>
              </a:rPr>
              <a:t>.</a:t>
            </a:r>
            <a:br>
              <a:rPr lang="ar-IQ" sz="3200" dirty="0" smtClean="0">
                <a:latin typeface="Simplified Arabic" pitchFamily="18" charset="-78"/>
                <a:cs typeface="Simplified Arabic" pitchFamily="18" charset="-78"/>
              </a:rPr>
            </a:br>
            <a:endParaRPr lang="ar-IQ" sz="3200" dirty="0">
              <a:solidFill>
                <a:schemeClr val="tx1"/>
              </a:solidFill>
              <a:latin typeface="Simplified Arabic" pitchFamily="18" charset="-78"/>
              <a:cs typeface="Simplified Arabic" pitchFamily="18" charset="-78"/>
            </a:endParaRPr>
          </a:p>
        </p:txBody>
      </p:sp>
      <p:pic>
        <p:nvPicPr>
          <p:cNvPr id="3" name="صوت ٠٠١ (4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3568" y="4581128"/>
            <a:ext cx="609600" cy="609600"/>
          </a:xfrm>
          <a:prstGeom prst="rect">
            <a:avLst/>
          </a:prstGeom>
        </p:spPr>
      </p:pic>
    </p:spTree>
    <p:extLst>
      <p:ext uri="{BB962C8B-B14F-4D97-AF65-F5344CB8AC3E}">
        <p14:creationId xmlns:p14="http://schemas.microsoft.com/office/powerpoint/2010/main" val="2744200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3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506</Words>
  <Application>Microsoft Office PowerPoint</Application>
  <PresentationFormat>عرض على الشاشة (3:4)‏</PresentationFormat>
  <Paragraphs>19</Paragraphs>
  <Slides>10</Slides>
  <Notes>0</Notes>
  <HiddenSlides>0</HiddenSlides>
  <MMClips>10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نسق Office</vt:lpstr>
      <vt:lpstr>تعريف الفقه وعلاقته بالشريعة</vt:lpstr>
      <vt:lpstr>والمقصود بالأدلة التفصيلية: هي الأدلة الجزئية التي يتعلق كل دليل منها بمسألة معينة وينص على حكم خاص بها، مثل قوله تعالى: (ولا تقربوا الزنا إنه كان فاحشة وساء سبيلاً)، فهذا دليل تفصيلي أي دليل جزئي يتعلق بمسألة معينة وهي الزنا ويدل على حكم خاص بها، وهذا الحكم هو حرمة الزنا. </vt:lpstr>
      <vt:lpstr>علاقة الفقه بالشريعة</vt:lpstr>
      <vt:lpstr>النوع الأول: ما يضعف فيه جانب الرأي والاجتهاد أو ينعدم نحو معرفة الأحكام المعروفة من الدين بالضرورة والتي لا يَجْهَلُهَا أحد كوجوب الصلاة، وحرمة الزنا، وغيرها، وهذه الأحكام الفقهية تعتبر جزء من الشريعة الإسلامية، أي تعتبر تشريعاً إلهياً ومن ثم لا تجوز مخالفته. النوع الثاني: ما يغلب عليه جانب الرأي والاجتهاد، وهذا النوع من الأحكام لا يعتبر جزء من قبيل التشريع الإلهي الذي لا تجوز مخالفته. ومع هذا فإن الفقه الإسلامي بمجموعه يبقى مصبوغاً بالصبغة الدينية؛ لأنه قائم على الشريعة الإسلامية ومبادئها وقواعدها وداخل في نطاقها العام. </vt:lpstr>
      <vt:lpstr>أدوار الفقه</vt:lpstr>
      <vt:lpstr>التشريع في مكة، أو التشريع المكي: لبث النبي " صلى الله عليه وآله وسلم " ما يقارب من ثلاث عشرة سنة في مكة، وهي المدة من بعثته إلى هجرته. وكانت الأحكام التي تنزل عن طريق الوحي في هذه الفترة هي: أحكام العقيدة والأخلاق، ولم تكن من الأحكام العملية (العبادات والمعاملات) إلا قليلاً وبشكل كلي غالباً، والسبب هو إن هذه الفترة كانت بداية الدعوة الإسلامية فاقتصرت على أحكام العقيدة التي هي أساس الشريعة، إذ كانت آيات القرآن تنزل موضحة لهذه الأحكام بالدليل والبرهان، وتخاطب الناس على استعمال عقولهم والنظر في ملكوت السموات والأرض لمعرفة الخالق، وانكار الجهل والتقليد الأعمى لضلال الآباء والأجداد الذي كان يسود في الجاهلية. </vt:lpstr>
      <vt:lpstr>وكذلك كان القرآن ينزل بالآيات الكثيرة في الأخلاق ولزوم الاعتصام بالطيب منها دون الخبيث؛ لأن الاخلاق الفاضلة هي من لوازم العقيدة الإسلامية وأساس العمل الصالح. أما الأحكام العملية فكان تشريعها على نحو قليل وكلي لا تفصيلي في تلك الفترة.  التشريع بعد الهجرة أو التشريع المدني: اتجه التشريع بعد الهجرة النبوية إلى الأحكام العملية، سواء منها ما اتصل بحياة الأفراد أو حياة الجماعة، فشرعت أحكام العبادات والمعاملات المالية والزواج والميراث والجهاد وغيرها من الأحكام التي تنظم علاقة الفرد مع المجتمع، كما أنزلت الأحكام المتعلقة بالجرائم والعقوبات وحقوق الحاكم والمحكوم وعلاقة الدولة الإسلامية مع غيرها.   </vt:lpstr>
      <vt:lpstr>طريقة التشريع في العصر النبوي: كان تشريع الأحكام في هذا العصر يتم بأحد الوجهين التاليين: الوجه الأول: تقع حوادث تقتضي حكماً من الشارع، أو يعرض للمسلمين أمور تقتضي سؤال النبي "صلى الله عليه وآله وسلم" عن حكمها، ففي هذه الحالات كان النبي " صلى الله عليه وآله وسلم" ينتظر الوحي الإلهي فينزل عليه بالآية أو الآيات مبينة حكم ما وقع أو جواب ما سئل عنه. وقد بنزل عليه الحكم بالمعنى ويعبر عنه بلفظه وهذا هو السنة. وأحياناً لا ينزل عليه الوحي بالحكم المطلوب فيجتهد النبي "صلى الله عليه وآله وسلم". الوجه الثاني: ورود الأحكام غير مسبوقة بسؤال ولا حادثة معينة، ولكن الشارع يرى قد آن الأوان لتشريع هذه الأحكام لضرورتها للمجتمع وحاجة الناس إليها. </vt:lpstr>
      <vt:lpstr>مميزات التشريع في العصر النبوي: أولاً: التدرج في التشريع: لم تنزل أحكام القرآن مرة واحدة، وكذا أحكام السنة ما جاءت دفعة واحدة، والحكمة في ذلك إن هذا النهج في التشريع يجعل الأحكام أخف على النفس مما لو نزلت دفعة واحدة وبالتالي تكون أدعى إلى القبول والامتثال، كما أن في هذا التدرج تيسيراً للمخاطبين لمعرفة الأحكام وحفظها و الاحاطة بأسبابها وظروف تشريعها. </vt:lpstr>
      <vt:lpstr>ثانياً: رفع الحرج: من مميزات التشريع في هذا العصر رفع الحرج، فهناك نصوص صريحة تدل على أن الشارع ما يريده بعباده إلا التيسير والتخفيف ولا يريد بأحكامه التضييق والتشديد، منها قوله تعالى: (يريد الله بكم اليسر ولا يريد بكم العسر)، وقوله تعالى: (وما جعل عليكم في الدين من حرج). وفي السنة أيضاً قوله "صلى الله عليه وآله وسلم": (يسروا ولا تعسروا)، وقوله "صلى الله عليه وآله وسلم": (بعثت بالحنفية السمحة). ثالثاً: النسخ: ومعناه رفع الحكم السابق بحكم لاحق، وقد وقع النسخ في التشريع الإسلامي في هذا الدور فقط، وسببه رعاية المصلحة ورفع الحرج والضيق عن الناس وأخذهم بسنة التدرج والرفق، فمن ذلك: كانت القبلة أولاً إلى بيت المقدس ثم جعلت القبلة في الصلاة إلى الكعبة، وغير ذلك من الأمثلة.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تعريف الشريعة الإسلامية  وبيان خصائصها</dc:title>
  <dc:creator>DAR ALNASIH</dc:creator>
  <cp:lastModifiedBy>DAR ALNASIH</cp:lastModifiedBy>
  <cp:revision>76</cp:revision>
  <dcterms:created xsi:type="dcterms:W3CDTF">2020-05-04T08:45:56Z</dcterms:created>
  <dcterms:modified xsi:type="dcterms:W3CDTF">2020-06-02T05:53:41Z</dcterms:modified>
</cp:coreProperties>
</file>