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8" r:id="rId2"/>
    <p:sldId id="259" r:id="rId3"/>
    <p:sldId id="260" r:id="rId4"/>
    <p:sldId id="261" r:id="rId5"/>
    <p:sldId id="262" r:id="rId6"/>
    <p:sldId id="263" r:id="rId7"/>
    <p:sldId id="264" r:id="rId8"/>
    <p:sldId id="265" r:id="rId9"/>
    <p:sldId id="268" r:id="rId10"/>
    <p:sldId id="269"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DAA98E-ADA1-4FA4-924A-794667C45624}" type="datetimeFigureOut">
              <a:rPr lang="ar-IQ" smtClean="0"/>
              <a:t>27/09/1441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B9A2D7-1F55-4B43-935C-798F557EF481}" type="slidenum">
              <a:rPr lang="ar-IQ" smtClean="0"/>
              <a:t>‹#›</a:t>
            </a:fld>
            <a:endParaRPr lang="ar-IQ"/>
          </a:p>
        </p:txBody>
      </p:sp>
    </p:spTree>
    <p:extLst>
      <p:ext uri="{BB962C8B-B14F-4D97-AF65-F5344CB8AC3E}">
        <p14:creationId xmlns:p14="http://schemas.microsoft.com/office/powerpoint/2010/main" val="23001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1880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17495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594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852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02552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27/09/1441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23873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79634D7-2485-464D-849E-83F01EA7AE96}" type="datetimeFigureOut">
              <a:rPr lang="ar-IQ" smtClean="0"/>
              <a:t>27/09/1441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1783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79634D7-2485-464D-849E-83F01EA7AE96}" type="datetimeFigureOut">
              <a:rPr lang="ar-IQ" smtClean="0"/>
              <a:t>27/09/1441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76656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9634D7-2485-464D-849E-83F01EA7AE96}" type="datetimeFigureOut">
              <a:rPr lang="ar-IQ" smtClean="0"/>
              <a:t>27/09/1441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8213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27/09/1441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72002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27/09/1441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0363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9634D7-2485-464D-849E-83F01EA7AE96}" type="datetimeFigureOut">
              <a:rPr lang="ar-IQ" smtClean="0"/>
              <a:t>27/09/1441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34E591-4E80-45D4-8B18-F9963648A4AD}" type="slidenum">
              <a:rPr lang="ar-IQ" smtClean="0"/>
              <a:t>‹#›</a:t>
            </a:fld>
            <a:endParaRPr lang="ar-IQ"/>
          </a:p>
        </p:txBody>
      </p:sp>
    </p:spTree>
    <p:extLst>
      <p:ext uri="{BB962C8B-B14F-4D97-AF65-F5344CB8AC3E}">
        <p14:creationId xmlns:p14="http://schemas.microsoft.com/office/powerpoint/2010/main" val="31533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188641"/>
            <a:ext cx="8424936" cy="792087"/>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smtClean="0">
                <a:latin typeface="Simplified Arabic" pitchFamily="18" charset="-78"/>
                <a:cs typeface="Simplified Arabic" pitchFamily="18" charset="-78"/>
              </a:rPr>
              <a:t>خصائص الشريعة الإسلامية </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323528" y="1052736"/>
            <a:ext cx="8424936" cy="5688632"/>
          </a:xfrm>
        </p:spPr>
        <p:style>
          <a:lnRef idx="1">
            <a:schemeClr val="accent6"/>
          </a:lnRef>
          <a:fillRef idx="2">
            <a:schemeClr val="accent6"/>
          </a:fillRef>
          <a:effectRef idx="1">
            <a:schemeClr val="accent6"/>
          </a:effectRef>
          <a:fontRef idx="minor">
            <a:schemeClr val="dk1"/>
          </a:fontRef>
        </p:style>
        <p:txBody>
          <a:bodyPr anchor="t">
            <a:normAutofit lnSpcReduction="10000"/>
          </a:bodyPr>
          <a:lstStyle/>
          <a:p>
            <a:pPr algn="just"/>
            <a:r>
              <a:rPr lang="ar-IQ" b="1" dirty="0" smtClean="0">
                <a:solidFill>
                  <a:schemeClr val="tx1"/>
                </a:solidFill>
                <a:latin typeface="Simplified Arabic" pitchFamily="18" charset="-78"/>
                <a:cs typeface="Simplified Arabic" pitchFamily="18" charset="-78"/>
              </a:rPr>
              <a:t>البرهان </a:t>
            </a:r>
            <a:r>
              <a:rPr lang="ar-IQ" b="1" dirty="0">
                <a:solidFill>
                  <a:schemeClr val="tx1"/>
                </a:solidFill>
                <a:latin typeface="Simplified Arabic" pitchFamily="18" charset="-78"/>
                <a:cs typeface="Simplified Arabic" pitchFamily="18" charset="-78"/>
              </a:rPr>
              <a:t>الثاني: مبادئ الشريعة وطبيعة أحكامها:</a:t>
            </a:r>
            <a:endParaRPr lang="en-US" dirty="0">
              <a:solidFill>
                <a:schemeClr val="tx1"/>
              </a:solidFill>
              <a:latin typeface="Simplified Arabic" pitchFamily="18" charset="-78"/>
              <a:cs typeface="Simplified Arabic" pitchFamily="18" charset="-78"/>
            </a:endParaRPr>
          </a:p>
          <a:p>
            <a:pPr algn="just"/>
            <a:r>
              <a:rPr lang="ar-IQ" dirty="0" smtClean="0">
                <a:solidFill>
                  <a:schemeClr val="tx1"/>
                </a:solidFill>
                <a:latin typeface="Simplified Arabic" pitchFamily="18" charset="-78"/>
                <a:cs typeface="Simplified Arabic" pitchFamily="18" charset="-78"/>
              </a:rPr>
              <a:t>   أحكام </a:t>
            </a:r>
            <a:r>
              <a:rPr lang="ar-IQ" dirty="0">
                <a:solidFill>
                  <a:schemeClr val="tx1"/>
                </a:solidFill>
                <a:latin typeface="Simplified Arabic" pitchFamily="18" charset="-78"/>
                <a:cs typeface="Simplified Arabic" pitchFamily="18" charset="-78"/>
              </a:rPr>
              <a:t>الشريعة نوعان: الأول جاء على شكل أحكام تفصيلية، والثاني على شكل قواعد ومبادئ عامة </a:t>
            </a:r>
            <a:r>
              <a:rPr lang="ar-IQ" dirty="0" smtClean="0">
                <a:solidFill>
                  <a:schemeClr val="tx1"/>
                </a:solidFill>
                <a:latin typeface="Simplified Arabic" pitchFamily="18" charset="-78"/>
                <a:cs typeface="Simplified Arabic" pitchFamily="18" charset="-78"/>
              </a:rPr>
              <a:t>وكِلا </a:t>
            </a:r>
            <a:r>
              <a:rPr lang="ar-IQ" dirty="0">
                <a:solidFill>
                  <a:schemeClr val="tx1"/>
                </a:solidFill>
                <a:latin typeface="Simplified Arabic" pitchFamily="18" charset="-78"/>
                <a:cs typeface="Simplified Arabic" pitchFamily="18" charset="-78"/>
              </a:rPr>
              <a:t>النوعين جاء على نحو يوافق كل مكان وزمان ويتفق مع عموم الشريعة وبقائها، وكما يأتي:</a:t>
            </a:r>
            <a:endParaRPr lang="en-US" dirty="0">
              <a:solidFill>
                <a:schemeClr val="tx1"/>
              </a:solidFill>
              <a:latin typeface="Simplified Arabic" pitchFamily="18" charset="-78"/>
              <a:cs typeface="Simplified Arabic" pitchFamily="18" charset="-78"/>
            </a:endParaRPr>
          </a:p>
          <a:p>
            <a:pPr algn="just"/>
            <a:r>
              <a:rPr lang="ar-IQ" b="1" dirty="0">
                <a:solidFill>
                  <a:schemeClr val="tx1"/>
                </a:solidFill>
                <a:latin typeface="Simplified Arabic" pitchFamily="18" charset="-78"/>
                <a:cs typeface="Simplified Arabic" pitchFamily="18" charset="-78"/>
              </a:rPr>
              <a:t>النوع الأول: أحكام تفصيلية: </a:t>
            </a:r>
            <a:endParaRPr lang="ar-IQ" b="1" dirty="0" smtClean="0">
              <a:solidFill>
                <a:schemeClr val="tx1"/>
              </a:solidFill>
              <a:latin typeface="Simplified Arabic" pitchFamily="18" charset="-78"/>
              <a:cs typeface="Simplified Arabic" pitchFamily="18" charset="-78"/>
            </a:endParaRPr>
          </a:p>
          <a:p>
            <a:pPr algn="just"/>
            <a:r>
              <a:rPr lang="ar-IQ" dirty="0" smtClean="0">
                <a:solidFill>
                  <a:schemeClr val="tx1"/>
                </a:solidFill>
                <a:latin typeface="Simplified Arabic" pitchFamily="18" charset="-78"/>
                <a:cs typeface="Simplified Arabic" pitchFamily="18" charset="-78"/>
              </a:rPr>
              <a:t>1</a:t>
            </a:r>
            <a:r>
              <a:rPr lang="ar-IQ" b="1" dirty="0" smtClean="0">
                <a:solidFill>
                  <a:schemeClr val="tx1"/>
                </a:solidFill>
                <a:latin typeface="Simplified Arabic" pitchFamily="18" charset="-78"/>
                <a:cs typeface="Simplified Arabic" pitchFamily="18" charset="-78"/>
              </a:rPr>
              <a:t>- </a:t>
            </a:r>
            <a:r>
              <a:rPr lang="ar-IQ" dirty="0" smtClean="0">
                <a:solidFill>
                  <a:schemeClr val="tx1"/>
                </a:solidFill>
                <a:latin typeface="Simplified Arabic" pitchFamily="18" charset="-78"/>
                <a:cs typeface="Simplified Arabic" pitchFamily="18" charset="-78"/>
              </a:rPr>
              <a:t>أحكام تتعلق </a:t>
            </a:r>
            <a:r>
              <a:rPr lang="ar-IQ" dirty="0">
                <a:solidFill>
                  <a:schemeClr val="tx1"/>
                </a:solidFill>
                <a:latin typeface="Simplified Arabic" pitchFamily="18" charset="-78"/>
                <a:cs typeface="Simplified Arabic" pitchFamily="18" charset="-78"/>
              </a:rPr>
              <a:t>بالعقيدة، وهي: (التوحيد – النبوة – اليوم الآخر)، ولا يتصور مجيء عصر يستغني عنها البشر؛ لأنها تبين حقيقة الثبات والبقاء على الإيمان.  </a:t>
            </a:r>
            <a:endParaRPr lang="en-US" dirty="0">
              <a:solidFill>
                <a:schemeClr val="tx1"/>
              </a:solidFill>
              <a:latin typeface="Simplified Arabic" pitchFamily="18" charset="-78"/>
              <a:cs typeface="Simplified Arabic" pitchFamily="18" charset="-78"/>
            </a:endParaRPr>
          </a:p>
          <a:p>
            <a:pPr algn="just"/>
            <a:r>
              <a:rPr lang="ar-IQ" dirty="0" smtClean="0">
                <a:solidFill>
                  <a:schemeClr val="tx1"/>
                </a:solidFill>
                <a:latin typeface="Simplified Arabic" pitchFamily="18" charset="-78"/>
                <a:cs typeface="Simplified Arabic" pitchFamily="18" charset="-78"/>
              </a:rPr>
              <a:t>2- أحكام </a:t>
            </a:r>
            <a:r>
              <a:rPr lang="ar-IQ" dirty="0">
                <a:solidFill>
                  <a:schemeClr val="tx1"/>
                </a:solidFill>
                <a:latin typeface="Simplified Arabic" pitchFamily="18" charset="-78"/>
                <a:cs typeface="Simplified Arabic" pitchFamily="18" charset="-78"/>
              </a:rPr>
              <a:t>تتعلق بالعبادات التي تنظم علاقة الإنسان بربه، وهي: (الطهارة – الصلاة – الصوم – الزكاة – الحج</a:t>
            </a:r>
            <a:r>
              <a:rPr lang="ar-IQ" dirty="0" smtClean="0">
                <a:solidFill>
                  <a:schemeClr val="tx1"/>
                </a:solidFill>
                <a:latin typeface="Simplified Arabic" pitchFamily="18" charset="-78"/>
                <a:cs typeface="Simplified Arabic" pitchFamily="18" charset="-78"/>
              </a:rPr>
              <a:t>).</a:t>
            </a:r>
            <a:endParaRPr lang="en-US" dirty="0">
              <a:solidFill>
                <a:schemeClr val="tx1"/>
              </a:solidFill>
              <a:latin typeface="Simplified Arabic" pitchFamily="18" charset="-78"/>
              <a:cs typeface="Simplified Arabic" pitchFamily="18" charset="-78"/>
            </a:endParaRPr>
          </a:p>
        </p:txBody>
      </p:sp>
      <p:pic>
        <p:nvPicPr>
          <p:cNvPr id="5" name="صوت ٠٠١ (3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6021288"/>
            <a:ext cx="609600" cy="609600"/>
          </a:xfrm>
          <a:prstGeom prst="rect">
            <a:avLst/>
          </a:prstGeom>
        </p:spPr>
      </p:pic>
    </p:spTree>
    <p:extLst>
      <p:ext uri="{BB962C8B-B14F-4D97-AF65-F5344CB8AC3E}">
        <p14:creationId xmlns:p14="http://schemas.microsoft.com/office/powerpoint/2010/main" val="14091158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24744"/>
            <a:ext cx="8352928" cy="4536504"/>
          </a:xfrm>
        </p:spPr>
        <p:style>
          <a:lnRef idx="1">
            <a:schemeClr val="accent6"/>
          </a:lnRef>
          <a:fillRef idx="2">
            <a:schemeClr val="accent6"/>
          </a:fillRef>
          <a:effectRef idx="1">
            <a:schemeClr val="accent6"/>
          </a:effectRef>
          <a:fontRef idx="minor">
            <a:schemeClr val="dk1"/>
          </a:fontRef>
        </p:style>
        <p:txBody>
          <a:bodyPr anchor="ctr">
            <a:normAutofit/>
          </a:bodyPr>
          <a:lstStyle/>
          <a:p>
            <a:pPr algn="r"/>
            <a:r>
              <a:rPr lang="ar-IQ" sz="3200" dirty="0" smtClean="0">
                <a:latin typeface="Simplified Arabic" pitchFamily="18" charset="-78"/>
                <a:cs typeface="Simplified Arabic" pitchFamily="18" charset="-78"/>
              </a:rPr>
              <a:t>7- </a:t>
            </a:r>
            <a:r>
              <a:rPr lang="ar-IQ" sz="3200" dirty="0" smtClean="0">
                <a:latin typeface="Simplified Arabic" pitchFamily="18" charset="-78"/>
                <a:cs typeface="Simplified Arabic" pitchFamily="18" charset="-78"/>
              </a:rPr>
              <a:t>الأحكام </a:t>
            </a:r>
            <a:r>
              <a:rPr lang="ar-IQ" sz="3200" dirty="0">
                <a:latin typeface="Simplified Arabic" pitchFamily="18" charset="-78"/>
                <a:cs typeface="Simplified Arabic" pitchFamily="18" charset="-78"/>
              </a:rPr>
              <a:t>الاقتصادية والمالية: وهي التي تتعلق بحق السائل والمحروم في مال الغني، وتنظيم الموارد والمصارف، ويقصد بها تنظيم العلاقات المالية بين </a:t>
            </a:r>
            <a:r>
              <a:rPr lang="ar-IQ" sz="3200" dirty="0" smtClean="0">
                <a:latin typeface="Simplified Arabic" pitchFamily="18" charset="-78"/>
                <a:cs typeface="Simplified Arabic" pitchFamily="18" charset="-78"/>
              </a:rPr>
              <a:t>الأغنياء والفقراء، </a:t>
            </a:r>
            <a:r>
              <a:rPr lang="ar-IQ" sz="3200" dirty="0">
                <a:latin typeface="Simplified Arabic" pitchFamily="18" charset="-78"/>
                <a:cs typeface="Simplified Arabic" pitchFamily="18" charset="-78"/>
              </a:rPr>
              <a:t>وبين الدولة والأفراد. </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smtClean="0">
                <a:latin typeface="Simplified Arabic" pitchFamily="18" charset="-78"/>
                <a:cs typeface="Simplified Arabic" pitchFamily="18" charset="-78"/>
              </a:rPr>
              <a:t>   فهذا </a:t>
            </a:r>
            <a:r>
              <a:rPr lang="ar-IQ" sz="3200" dirty="0">
                <a:latin typeface="Simplified Arabic" pitchFamily="18" charset="-78"/>
                <a:cs typeface="Simplified Arabic" pitchFamily="18" charset="-78"/>
              </a:rPr>
              <a:t>الشمول الذي جاءت به الشريعة الإسلامية من أمور تتعلق بالعقائد، أو الأخلاق، أو الأحكام العملية، وغيرها من دقائق التشريع، وما فيها من الضبط والعدل والمرونة، مما يجعلها صالحة لكل زمان ومكان في تلبية حاجات الإنسان وحل مشاكله، وهذا الشمول لا نظير له في القوانين الوضعية</a:t>
            </a:r>
            <a:r>
              <a:rPr lang="ar-IQ" sz="3200" dirty="0" smtClean="0">
                <a:latin typeface="Simplified Arabic" pitchFamily="18" charset="-78"/>
                <a:cs typeface="Simplified Arabic" pitchFamily="18" charset="-78"/>
              </a:rPr>
              <a:t>.</a:t>
            </a:r>
            <a:endParaRPr lang="ar-IQ" sz="3200" dirty="0">
              <a:solidFill>
                <a:schemeClr val="tx1"/>
              </a:solidFill>
              <a:latin typeface="Simplified Arabic" pitchFamily="18" charset="-78"/>
              <a:cs typeface="Simplified Arabic" pitchFamily="18" charset="-78"/>
            </a:endParaRPr>
          </a:p>
        </p:txBody>
      </p:sp>
      <p:pic>
        <p:nvPicPr>
          <p:cNvPr id="3" name="صوت ٠٠١ (3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4941168"/>
            <a:ext cx="609600" cy="609600"/>
          </a:xfrm>
          <a:prstGeom prst="rect">
            <a:avLst/>
          </a:prstGeom>
        </p:spPr>
      </p:pic>
    </p:spTree>
    <p:extLst>
      <p:ext uri="{BB962C8B-B14F-4D97-AF65-F5344CB8AC3E}">
        <p14:creationId xmlns:p14="http://schemas.microsoft.com/office/powerpoint/2010/main" val="40710786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9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rmAutofit/>
          </a:bodyPr>
          <a:lstStyle/>
          <a:p>
            <a:pPr algn="just"/>
            <a:r>
              <a:rPr lang="ar-IQ" sz="3200" dirty="0" smtClean="0">
                <a:latin typeface="Simplified Arabic" pitchFamily="18" charset="-78"/>
                <a:cs typeface="Simplified Arabic" pitchFamily="18" charset="-78"/>
              </a:rPr>
              <a:t>3- </a:t>
            </a:r>
            <a:r>
              <a:rPr lang="ar-IQ" sz="3200" dirty="0">
                <a:solidFill>
                  <a:schemeClr val="tx1"/>
                </a:solidFill>
                <a:latin typeface="Simplified Arabic" pitchFamily="18" charset="-78"/>
                <a:cs typeface="Simplified Arabic" pitchFamily="18" charset="-78"/>
              </a:rPr>
              <a:t>أحكام </a:t>
            </a:r>
            <a:r>
              <a:rPr lang="ar-IQ" sz="3200" dirty="0" smtClean="0">
                <a:latin typeface="Simplified Arabic" pitchFamily="18" charset="-78"/>
                <a:cs typeface="Simplified Arabic" pitchFamily="18" charset="-78"/>
              </a:rPr>
              <a:t>تتعلق </a:t>
            </a:r>
            <a:r>
              <a:rPr lang="ar-IQ" sz="3200" dirty="0">
                <a:latin typeface="Simplified Arabic" pitchFamily="18" charset="-78"/>
                <a:cs typeface="Simplified Arabic" pitchFamily="18" charset="-78"/>
              </a:rPr>
              <a:t>بالمعاملات التي تنظم علاقة الأفراد فيما بينهم نحو أحكام (المعاملات المالية – النكاح  - الطلاق – المواريث – الجنايات ...)، ففي المعاملات المالية مثلاً بينت الشريعة الإسلامية: العقود المالية الجائزة نحو البيع، والمحرمة نحو الربا. وفي النكاح بينت الشريعة الإسلامية: أحكام الخِطبة، والمهر، والولاية على العقد، وحق الحضانة، وغيرها. وفي الميراث بينت الشريعة الإسلامية: نصاب كل وارث للحفاظ على الثروة من التفتيت</a:t>
            </a:r>
            <a:r>
              <a:rPr lang="ar-IQ" sz="3200" dirty="0" smtClean="0">
                <a:latin typeface="Simplified Arabic" pitchFamily="18" charset="-78"/>
                <a:cs typeface="Simplified Arabic" pitchFamily="18" charset="-78"/>
              </a:rPr>
              <a:t>.</a:t>
            </a:r>
            <a:r>
              <a:rPr lang="ar-IQ" sz="3200" dirty="0">
                <a:latin typeface="Simplified Arabic" pitchFamily="18" charset="-78"/>
                <a:cs typeface="Simplified Arabic" pitchFamily="18" charset="-78"/>
              </a:rPr>
              <a:t> وفي الجنايات فقد بينة الشريعة الإسلامية: عقوبات الحدود، نحو عقوبة: الزنى، والقذف وهو (الافتراء على الآخرين بالزنى)، والسرقة، وقطع الطريق، وشرب الخمر، والبغي وهو (الخروج على الحاكم الشرعي بغير وجه)، والرِدة عن الإسلام، وهذه العقوبات شرعت للحفاظ على النسل، والأعراض، والأموال، والعقول، والمجتمع، والدين.</a:t>
            </a:r>
            <a:endParaRPr lang="ar-IQ" sz="3200" dirty="0">
              <a:solidFill>
                <a:schemeClr val="tx1"/>
              </a:solidFill>
              <a:latin typeface="Simplified Arabic" pitchFamily="18" charset="-78"/>
              <a:cs typeface="Simplified Arabic" pitchFamily="18" charset="-78"/>
            </a:endParaRPr>
          </a:p>
        </p:txBody>
      </p:sp>
      <p:pic>
        <p:nvPicPr>
          <p:cNvPr id="4" name="صوت ٠٠٢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6093296"/>
            <a:ext cx="609600" cy="609600"/>
          </a:xfrm>
          <a:prstGeom prst="rect">
            <a:avLst/>
          </a:prstGeom>
        </p:spPr>
      </p:pic>
    </p:spTree>
    <p:extLst>
      <p:ext uri="{BB962C8B-B14F-4D97-AF65-F5344CB8AC3E}">
        <p14:creationId xmlns:p14="http://schemas.microsoft.com/office/powerpoint/2010/main" val="1208338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268760"/>
            <a:ext cx="8640960" cy="4320480"/>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r"/>
            <a:r>
              <a:rPr lang="ar-IQ" sz="3200" dirty="0" smtClean="0">
                <a:solidFill>
                  <a:schemeClr val="tx1"/>
                </a:solidFill>
                <a:latin typeface="Simplified Arabic" pitchFamily="18" charset="-78"/>
                <a:cs typeface="Simplified Arabic" pitchFamily="18" charset="-78"/>
              </a:rPr>
              <a:t>وبينت الشريعة </a:t>
            </a:r>
            <a:r>
              <a:rPr lang="ar-IQ" sz="3200" dirty="0">
                <a:solidFill>
                  <a:schemeClr val="tx1"/>
                </a:solidFill>
                <a:latin typeface="Simplified Arabic" pitchFamily="18" charset="-78"/>
                <a:cs typeface="Simplified Arabic" pitchFamily="18" charset="-78"/>
              </a:rPr>
              <a:t>عقوبات القصاص على النفس وعلى ما دون النفس التي شرعت للحفاظ على أرواح الناس وعلى ابدانهم، وعقوبات الحدود والقصاص مُقَدَّرَة من قبل الشريعة </a:t>
            </a:r>
            <a:r>
              <a:rPr lang="ar-IQ" sz="3200" dirty="0" smtClean="0">
                <a:solidFill>
                  <a:schemeClr val="tx1"/>
                </a:solidFill>
                <a:latin typeface="Simplified Arabic" pitchFamily="18" charset="-78"/>
                <a:cs typeface="Simplified Arabic" pitchFamily="18" charset="-78"/>
              </a:rPr>
              <a:t>الإسلامية، نحو: الجَلد، والقطع، والحبس، والقتل، وغيرها. وبينت الشريعة أيضاً </a:t>
            </a:r>
            <a:r>
              <a:rPr lang="ar-IQ" sz="3200" dirty="0">
                <a:solidFill>
                  <a:schemeClr val="tx1"/>
                </a:solidFill>
                <a:latin typeface="Simplified Arabic" pitchFamily="18" charset="-78"/>
                <a:cs typeface="Simplified Arabic" pitchFamily="18" charset="-78"/>
              </a:rPr>
              <a:t>عقوبات التعزير التي هي غير عقوبات الحدود والقصاص، وهي غير مُقَدَّرَة </a:t>
            </a:r>
            <a:r>
              <a:rPr lang="ar-IQ" sz="3200" dirty="0" smtClean="0">
                <a:solidFill>
                  <a:schemeClr val="tx1"/>
                </a:solidFill>
                <a:latin typeface="Simplified Arabic" pitchFamily="18" charset="-78"/>
                <a:cs typeface="Simplified Arabic" pitchFamily="18" charset="-78"/>
              </a:rPr>
              <a:t>متروكة لسلطة </a:t>
            </a:r>
            <a:r>
              <a:rPr lang="ar-IQ" sz="3200" dirty="0" smtClean="0">
                <a:solidFill>
                  <a:schemeClr val="tx1"/>
                </a:solidFill>
                <a:latin typeface="Simplified Arabic" pitchFamily="18" charset="-78"/>
                <a:cs typeface="Simplified Arabic" pitchFamily="18" charset="-78"/>
              </a:rPr>
              <a:t>ا</a:t>
            </a:r>
            <a:r>
              <a:rPr lang="ar-IQ" sz="3200" dirty="0" smtClean="0">
                <a:solidFill>
                  <a:schemeClr val="tx1"/>
                </a:solidFill>
                <a:latin typeface="Simplified Arabic" pitchFamily="18" charset="-78"/>
                <a:cs typeface="Simplified Arabic" pitchFamily="18" charset="-78"/>
              </a:rPr>
              <a:t>لحاكم حسب جسامة الجريمة. </a:t>
            </a:r>
            <a:r>
              <a:rPr lang="ar-IQ" sz="3200" dirty="0">
                <a:solidFill>
                  <a:schemeClr val="tx1"/>
                </a:solidFill>
                <a:latin typeface="Simplified Arabic" pitchFamily="18" charset="-78"/>
                <a:cs typeface="Simplified Arabic" pitchFamily="18" charset="-78"/>
              </a:rPr>
              <a:t>وهذه </a:t>
            </a:r>
            <a:r>
              <a:rPr lang="ar-IQ" sz="3200" dirty="0" smtClean="0">
                <a:solidFill>
                  <a:schemeClr val="tx1"/>
                </a:solidFill>
                <a:latin typeface="Simplified Arabic" pitchFamily="18" charset="-78"/>
                <a:cs typeface="Simplified Arabic" pitchFamily="18" charset="-78"/>
              </a:rPr>
              <a:t>الأحكام كلها </a:t>
            </a:r>
            <a:r>
              <a:rPr lang="ar-IQ" sz="3200" dirty="0">
                <a:solidFill>
                  <a:schemeClr val="tx1"/>
                </a:solidFill>
                <a:latin typeface="Simplified Arabic" pitchFamily="18" charset="-78"/>
                <a:cs typeface="Simplified Arabic" pitchFamily="18" charset="-78"/>
              </a:rPr>
              <a:t>صالحة لكل </a:t>
            </a:r>
            <a:r>
              <a:rPr lang="ar-IQ" sz="3200" dirty="0" smtClean="0">
                <a:solidFill>
                  <a:schemeClr val="tx1"/>
                </a:solidFill>
                <a:latin typeface="Simplified Arabic" pitchFamily="18" charset="-78"/>
                <a:cs typeface="Simplified Arabic" pitchFamily="18" charset="-78"/>
              </a:rPr>
              <a:t>زمان ومكان. </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r>
              <a:rPr lang="ar-IQ" sz="3200" dirty="0" smtClean="0">
                <a:solidFill>
                  <a:schemeClr val="tx1"/>
                </a:solidFill>
                <a:latin typeface="Simplified Arabic" pitchFamily="18" charset="-78"/>
                <a:cs typeface="Simplified Arabic" pitchFamily="18" charset="-78"/>
              </a:rPr>
              <a:t>4- </a:t>
            </a:r>
            <a:r>
              <a:rPr lang="ar-IQ" sz="3200" dirty="0">
                <a:solidFill>
                  <a:schemeClr val="tx1"/>
                </a:solidFill>
                <a:latin typeface="Simplified Arabic" pitchFamily="18" charset="-78"/>
                <a:cs typeface="Simplified Arabic" pitchFamily="18" charset="-78"/>
              </a:rPr>
              <a:t>أحكام تتعلق </a:t>
            </a:r>
            <a:r>
              <a:rPr lang="ar-IQ" sz="3200" dirty="0">
                <a:solidFill>
                  <a:schemeClr val="tx1"/>
                </a:solidFill>
                <a:latin typeface="Simplified Arabic" pitchFamily="18" charset="-78"/>
                <a:cs typeface="Simplified Arabic" pitchFamily="18" charset="-78"/>
              </a:rPr>
              <a:t>بالأخلاق التي هي عنصر </a:t>
            </a:r>
            <a:r>
              <a:rPr lang="ar-IQ" sz="3200" dirty="0" smtClean="0">
                <a:solidFill>
                  <a:schemeClr val="tx1"/>
                </a:solidFill>
                <a:latin typeface="Simplified Arabic" pitchFamily="18" charset="-78"/>
                <a:cs typeface="Simplified Arabic" pitchFamily="18" charset="-78"/>
              </a:rPr>
              <a:t>أصيل </a:t>
            </a:r>
            <a:r>
              <a:rPr lang="ar-IQ" sz="3200" dirty="0">
                <a:solidFill>
                  <a:schemeClr val="tx1"/>
                </a:solidFill>
                <a:latin typeface="Simplified Arabic" pitchFamily="18" charset="-78"/>
                <a:cs typeface="Simplified Arabic" pitchFamily="18" charset="-78"/>
              </a:rPr>
              <a:t>في تقويم شؤون الحياة وصلاح المجتمع، والغاية منها جلب الفضيلة وترك الرذيلة</a:t>
            </a:r>
            <a:r>
              <a:rPr lang="ar-IQ" sz="3200" dirty="0"/>
              <a:t>.</a:t>
            </a:r>
            <a:r>
              <a:rPr lang="en-US" sz="3200" dirty="0"/>
              <a:t/>
            </a:r>
            <a:br>
              <a:rPr lang="en-US" sz="3200" dirty="0"/>
            </a:br>
            <a:endParaRPr lang="ar-IQ" sz="3200" dirty="0">
              <a:solidFill>
                <a:schemeClr val="tx1"/>
              </a:solidFill>
              <a:latin typeface="Simplified Arabic" pitchFamily="18" charset="-78"/>
              <a:cs typeface="Simplified Arabic" pitchFamily="18" charset="-78"/>
            </a:endParaRPr>
          </a:p>
        </p:txBody>
      </p:sp>
      <p:pic>
        <p:nvPicPr>
          <p:cNvPr id="3" name="صوت ٠٠١ (3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4869160"/>
            <a:ext cx="609600" cy="609600"/>
          </a:xfrm>
          <a:prstGeom prst="rect">
            <a:avLst/>
          </a:prstGeom>
        </p:spPr>
      </p:pic>
    </p:spTree>
    <p:extLst>
      <p:ext uri="{BB962C8B-B14F-4D97-AF65-F5344CB8AC3E}">
        <p14:creationId xmlns:p14="http://schemas.microsoft.com/office/powerpoint/2010/main" val="10736044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16632"/>
            <a:ext cx="8496944" cy="6624736"/>
          </a:xfrm>
        </p:spPr>
        <p:style>
          <a:lnRef idx="1">
            <a:schemeClr val="accent6"/>
          </a:lnRef>
          <a:fillRef idx="2">
            <a:schemeClr val="accent6"/>
          </a:fillRef>
          <a:effectRef idx="1">
            <a:schemeClr val="accent6"/>
          </a:effectRef>
          <a:fontRef idx="minor">
            <a:schemeClr val="dk1"/>
          </a:fontRef>
        </p:style>
        <p:txBody>
          <a:bodyPr anchor="ctr">
            <a:noAutofit/>
          </a:bodyPr>
          <a:lstStyle/>
          <a:p>
            <a:pPr algn="r"/>
            <a:r>
              <a:rPr lang="ar-IQ" sz="3200" b="1" dirty="0">
                <a:latin typeface="Simplified Arabic" pitchFamily="18" charset="-78"/>
                <a:cs typeface="Simplified Arabic" pitchFamily="18" charset="-78"/>
              </a:rPr>
              <a:t>النوع الثاني: أحكام على شكل قواعد ومبادئ عامة:</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smtClean="0">
                <a:latin typeface="Simplified Arabic" pitchFamily="18" charset="-78"/>
                <a:cs typeface="Simplified Arabic" pitchFamily="18" charset="-78"/>
              </a:rPr>
              <a:t>   ومثال </a:t>
            </a:r>
            <a:r>
              <a:rPr lang="ar-IQ" sz="3200" dirty="0">
                <a:latin typeface="Simplified Arabic" pitchFamily="18" charset="-78"/>
                <a:cs typeface="Simplified Arabic" pitchFamily="18" charset="-78"/>
              </a:rPr>
              <a:t>ذلك ما يأتي: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1- جاءت الشريعة الإسلامية بمبدأ الشورى في الحكم، قال تعالى: (</a:t>
            </a:r>
            <a:r>
              <a:rPr lang="ar-IQ" sz="3200" dirty="0" smtClean="0">
                <a:latin typeface="Simplified Arabic" pitchFamily="18" charset="-78"/>
                <a:cs typeface="Simplified Arabic" pitchFamily="18" charset="-78"/>
              </a:rPr>
              <a:t>وأَمْرُهُم </a:t>
            </a:r>
            <a:r>
              <a:rPr lang="ar-IQ" sz="3200" dirty="0">
                <a:latin typeface="Simplified Arabic" pitchFamily="18" charset="-78"/>
                <a:cs typeface="Simplified Arabic" pitchFamily="18" charset="-78"/>
              </a:rPr>
              <a:t>شورى بينهم)، وقوله تعالى: (وشاورهم في الأمر)، ومبدأ الشورى أسمى نظام للحكم </a:t>
            </a:r>
            <a:r>
              <a:rPr lang="ar-IQ" sz="3200" dirty="0" smtClean="0">
                <a:latin typeface="Simplified Arabic" pitchFamily="18" charset="-78"/>
                <a:cs typeface="Simplified Arabic" pitchFamily="18" charset="-78"/>
              </a:rPr>
              <a:t>يُمكن </a:t>
            </a:r>
            <a:r>
              <a:rPr lang="ar-IQ" sz="3200" dirty="0">
                <a:latin typeface="Simplified Arabic" pitchFamily="18" charset="-78"/>
                <a:cs typeface="Simplified Arabic" pitchFamily="18" charset="-78"/>
              </a:rPr>
              <a:t>أن يصل إليه الناس ولا يمكن </a:t>
            </a:r>
            <a:r>
              <a:rPr lang="ar-IQ" sz="3200" dirty="0" smtClean="0">
                <a:latin typeface="Simplified Arabic" pitchFamily="18" charset="-78"/>
                <a:cs typeface="Simplified Arabic" pitchFamily="18" charset="-78"/>
              </a:rPr>
              <a:t>أن </a:t>
            </a:r>
            <a:r>
              <a:rPr lang="ar-IQ" sz="3200" dirty="0">
                <a:latin typeface="Simplified Arabic" pitchFamily="18" charset="-78"/>
                <a:cs typeface="Simplified Arabic" pitchFamily="18" charset="-78"/>
              </a:rPr>
              <a:t>يتخلف عن أي مستوى عال </a:t>
            </a:r>
            <a:r>
              <a:rPr lang="ar-IQ" sz="3200" dirty="0" smtClean="0">
                <a:latin typeface="Simplified Arabic" pitchFamily="18" charset="-78"/>
                <a:cs typeface="Simplified Arabic" pitchFamily="18" charset="-78"/>
              </a:rPr>
              <a:t>يَبْلُغه </a:t>
            </a:r>
            <a:r>
              <a:rPr lang="ar-IQ" sz="3200" dirty="0">
                <a:latin typeface="Simplified Arabic" pitchFamily="18" charset="-78"/>
                <a:cs typeface="Simplified Arabic" pitchFamily="18" charset="-78"/>
              </a:rPr>
              <a:t>الناس في نظام الحكم، وقد جاء هذا المبدأ القويم على نحو من العموم والمرونة بحيث يتسع لكل تنظيم قانوني.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2- مبدأ المساوات وهو مبدأ عظيم، ومن مظاهره المساوات أمام القانون، مساوات تشمل الجميع من رئيس الدولة حتى </a:t>
            </a:r>
            <a:r>
              <a:rPr lang="ar-IQ" sz="3200" dirty="0" smtClean="0">
                <a:latin typeface="Simplified Arabic" pitchFamily="18" charset="-78"/>
                <a:cs typeface="Simplified Arabic" pitchFamily="18" charset="-78"/>
              </a:rPr>
              <a:t>أبسط </a:t>
            </a:r>
            <a:r>
              <a:rPr lang="ar-IQ" sz="3200" dirty="0">
                <a:latin typeface="Simplified Arabic" pitchFamily="18" charset="-78"/>
                <a:cs typeface="Simplified Arabic" pitchFamily="18" charset="-78"/>
              </a:rPr>
              <a:t>مواطن في الدولة الإسلامية، فلا امتياز </a:t>
            </a:r>
            <a:r>
              <a:rPr lang="ar-IQ" sz="3200" dirty="0" smtClean="0">
                <a:latin typeface="Simplified Arabic" pitchFamily="18" charset="-78"/>
                <a:cs typeface="Simplified Arabic" pitchFamily="18" charset="-78"/>
              </a:rPr>
              <a:t>لأحد، </a:t>
            </a:r>
            <a:r>
              <a:rPr lang="ar-IQ" sz="3200" dirty="0">
                <a:latin typeface="Simplified Arabic" pitchFamily="18" charset="-78"/>
                <a:cs typeface="Simplified Arabic" pitchFamily="18" charset="-78"/>
              </a:rPr>
              <a:t>فالكل سواء أمام القانون، ومن ثم فهذا المبدأ صالح لكل زمان ومكان ولا يتخلف عن أي مستوى </a:t>
            </a:r>
            <a:r>
              <a:rPr lang="ar-IQ" sz="3200" dirty="0" smtClean="0">
                <a:latin typeface="Simplified Arabic" pitchFamily="18" charset="-78"/>
                <a:cs typeface="Simplified Arabic" pitchFamily="18" charset="-78"/>
              </a:rPr>
              <a:t>عالٍ </a:t>
            </a:r>
            <a:r>
              <a:rPr lang="ar-IQ" sz="3200" dirty="0">
                <a:latin typeface="Simplified Arabic" pitchFamily="18" charset="-78"/>
                <a:cs typeface="Simplified Arabic" pitchFamily="18" charset="-78"/>
              </a:rPr>
              <a:t>تبلغه جماعة ما</a:t>
            </a:r>
            <a:r>
              <a:rPr lang="ar-IQ" sz="3200" dirty="0" smtClean="0">
                <a:latin typeface="Simplified Arabic" pitchFamily="18" charset="-78"/>
                <a:cs typeface="Simplified Arabic" pitchFamily="18" charset="-78"/>
              </a:rPr>
              <a:t>.</a:t>
            </a:r>
            <a:endParaRPr lang="ar-IQ" sz="3200" dirty="0">
              <a:solidFill>
                <a:schemeClr val="tx1"/>
              </a:solidFill>
              <a:latin typeface="Simplified Arabic" pitchFamily="18" charset="-78"/>
              <a:cs typeface="Simplified Arabic" pitchFamily="18" charset="-78"/>
            </a:endParaRPr>
          </a:p>
        </p:txBody>
      </p:sp>
      <p:pic>
        <p:nvPicPr>
          <p:cNvPr id="3" name="صوت ٠٠١ (3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6093296"/>
            <a:ext cx="609600" cy="609600"/>
          </a:xfrm>
          <a:prstGeom prst="rect">
            <a:avLst/>
          </a:prstGeom>
        </p:spPr>
      </p:pic>
    </p:spTree>
    <p:extLst>
      <p:ext uri="{BB962C8B-B14F-4D97-AF65-F5344CB8AC3E}">
        <p14:creationId xmlns:p14="http://schemas.microsoft.com/office/powerpoint/2010/main" val="18577120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620688"/>
            <a:ext cx="8640960" cy="554461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r"/>
            <a:r>
              <a:rPr lang="ar-IQ" sz="3200" dirty="0">
                <a:latin typeface="Simplified Arabic" pitchFamily="18" charset="-78"/>
                <a:cs typeface="Simplified Arabic" pitchFamily="18" charset="-78"/>
              </a:rPr>
              <a:t>3- مبدأ العدالة: الشريعة تأمر بتحقيق العدالة في الارض، والحكم بالعدل حتى مع </a:t>
            </a:r>
            <a:r>
              <a:rPr lang="ar-IQ" sz="3200" dirty="0" smtClean="0">
                <a:latin typeface="Simplified Arabic" pitchFamily="18" charset="-78"/>
                <a:cs typeface="Simplified Arabic" pitchFamily="18" charset="-78"/>
              </a:rPr>
              <a:t>الأقربين والأبعدين والأصدقاء والأعداء</a:t>
            </a:r>
            <a:r>
              <a:rPr lang="ar-IQ" sz="3200" dirty="0">
                <a:latin typeface="Simplified Arabic" pitchFamily="18" charset="-78"/>
                <a:cs typeface="Simplified Arabic" pitchFamily="18" charset="-78"/>
              </a:rPr>
              <a:t>، قال تعالى: (إن الله يأمركم ان تؤدوا الأمانات </a:t>
            </a:r>
            <a:r>
              <a:rPr lang="ar-IQ" sz="3200" dirty="0" smtClean="0">
                <a:latin typeface="Simplified Arabic" pitchFamily="18" charset="-78"/>
                <a:cs typeface="Simplified Arabic" pitchFamily="18" charset="-78"/>
              </a:rPr>
              <a:t>إلى </a:t>
            </a:r>
            <a:r>
              <a:rPr lang="ar-IQ" sz="3200" dirty="0">
                <a:latin typeface="Simplified Arabic" pitchFamily="18" charset="-78"/>
                <a:cs typeface="Simplified Arabic" pitchFamily="18" charset="-78"/>
              </a:rPr>
              <a:t>أهلها </a:t>
            </a:r>
            <a:r>
              <a:rPr lang="ar-IQ" sz="3200" dirty="0" smtClean="0">
                <a:latin typeface="Simplified Arabic" pitchFamily="18" charset="-78"/>
                <a:cs typeface="Simplified Arabic" pitchFamily="18" charset="-78"/>
              </a:rPr>
              <a:t>وإذا </a:t>
            </a:r>
            <a:r>
              <a:rPr lang="ar-IQ" sz="3200" dirty="0">
                <a:latin typeface="Simplified Arabic" pitchFamily="18" charset="-78"/>
                <a:cs typeface="Simplified Arabic" pitchFamily="18" charset="-78"/>
              </a:rPr>
              <a:t>حكمتم بين الناس أن تحكموا بالعدل)، ولا شك إن هذا المبدأ </a:t>
            </a:r>
            <a:r>
              <a:rPr lang="ar-IQ" sz="3200" dirty="0" smtClean="0">
                <a:latin typeface="Simplified Arabic" pitchFamily="18" charset="-78"/>
                <a:cs typeface="Simplified Arabic" pitchFamily="18" charset="-78"/>
              </a:rPr>
              <a:t>يَضْمِن </a:t>
            </a:r>
            <a:r>
              <a:rPr lang="ar-IQ" sz="3200" dirty="0">
                <a:latin typeface="Simplified Arabic" pitchFamily="18" charset="-78"/>
                <a:cs typeface="Simplified Arabic" pitchFamily="18" charset="-78"/>
              </a:rPr>
              <a:t>مصالح الناس في كل زمان </a:t>
            </a:r>
            <a:r>
              <a:rPr lang="ar-IQ" sz="3200" dirty="0" smtClean="0">
                <a:latin typeface="Simplified Arabic" pitchFamily="18" charset="-78"/>
                <a:cs typeface="Simplified Arabic" pitchFamily="18" charset="-78"/>
              </a:rPr>
              <a:t>ومكان </a:t>
            </a:r>
            <a:r>
              <a:rPr lang="ar-IQ" sz="3200" dirty="0">
                <a:latin typeface="Simplified Arabic" pitchFamily="18" charset="-78"/>
                <a:cs typeface="Simplified Arabic" pitchFamily="18" charset="-78"/>
              </a:rPr>
              <a:t>ويتسع لكل تنظيم يحقق العدالة.</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4- قاعدة (لا ضرر ولا ضرار) وهي حديث نبوي، ومعناه أن الضرر مرفوع بحكم الشريعة </a:t>
            </a:r>
            <a:r>
              <a:rPr lang="ar-IQ" sz="3200" dirty="0" smtClean="0">
                <a:latin typeface="Simplified Arabic" pitchFamily="18" charset="-78"/>
                <a:cs typeface="Simplified Arabic" pitchFamily="18" charset="-78"/>
              </a:rPr>
              <a:t>أي </a:t>
            </a:r>
            <a:r>
              <a:rPr lang="ar-IQ" sz="3200" dirty="0">
                <a:latin typeface="Simplified Arabic" pitchFamily="18" charset="-78"/>
                <a:cs typeface="Simplified Arabic" pitchFamily="18" charset="-78"/>
              </a:rPr>
              <a:t>لا يجوز لأحد إيقاع الضرر بنفسه أو بغيره، كما أن مقابلة الضرر بالضرر لا يجوز؛ لأنه عبث وإفساد لا معنى له، فمن يَحرِق مال الغير لا يجوز إحراق ماله؛ لأن في </a:t>
            </a:r>
            <a:r>
              <a:rPr lang="ar-IQ" sz="3200" dirty="0" smtClean="0">
                <a:latin typeface="Simplified Arabic" pitchFamily="18" charset="-78"/>
                <a:cs typeface="Simplified Arabic" pitchFamily="18" charset="-78"/>
              </a:rPr>
              <a:t>هذه </a:t>
            </a:r>
            <a:r>
              <a:rPr lang="ar-IQ" sz="3200" dirty="0">
                <a:latin typeface="Simplified Arabic" pitchFamily="18" charset="-78"/>
                <a:cs typeface="Simplified Arabic" pitchFamily="18" charset="-78"/>
              </a:rPr>
              <a:t>المقابلة إكثاراً للإضرار والمفاسد، وإنما يُرفَع هذا الضرر بإيجاب الضامن المالي على المعتدي.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endParaRPr lang="ar-IQ" sz="3200" dirty="0">
              <a:solidFill>
                <a:schemeClr val="tx1"/>
              </a:solidFill>
              <a:latin typeface="Simplified Arabic" pitchFamily="18" charset="-78"/>
              <a:cs typeface="Simplified Arabic" pitchFamily="18" charset="-78"/>
            </a:endParaRPr>
          </a:p>
        </p:txBody>
      </p:sp>
      <p:pic>
        <p:nvPicPr>
          <p:cNvPr id="3" name="صوت ٠٠١ (3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1560" y="5517232"/>
            <a:ext cx="609600" cy="609600"/>
          </a:xfrm>
          <a:prstGeom prst="rect">
            <a:avLst/>
          </a:prstGeom>
        </p:spPr>
      </p:pic>
    </p:spTree>
    <p:extLst>
      <p:ext uri="{BB962C8B-B14F-4D97-AF65-F5344CB8AC3E}">
        <p14:creationId xmlns:p14="http://schemas.microsoft.com/office/powerpoint/2010/main" val="5439578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2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980728"/>
            <a:ext cx="8352928" cy="4608512"/>
          </a:xfrm>
        </p:spPr>
        <p:style>
          <a:lnRef idx="1">
            <a:schemeClr val="accent6"/>
          </a:lnRef>
          <a:fillRef idx="2">
            <a:schemeClr val="accent6"/>
          </a:fillRef>
          <a:effectRef idx="1">
            <a:schemeClr val="accent6"/>
          </a:effectRef>
          <a:fontRef idx="minor">
            <a:schemeClr val="dk1"/>
          </a:fontRef>
        </p:style>
        <p:txBody>
          <a:bodyPr anchor="ctr">
            <a:normAutofit/>
          </a:bodyPr>
          <a:lstStyle/>
          <a:p>
            <a:pPr algn="r"/>
            <a:r>
              <a:rPr lang="ar-IQ" sz="3200" b="1" dirty="0"/>
              <a:t>البرهان الثالث: مصادر </a:t>
            </a:r>
            <a:r>
              <a:rPr lang="ar-IQ" sz="3200" b="1" dirty="0" smtClean="0"/>
              <a:t>الأحكام</a:t>
            </a:r>
            <a:r>
              <a:rPr lang="ar-IQ" sz="3200" b="1" dirty="0"/>
              <a:t>:</a:t>
            </a:r>
            <a:r>
              <a:rPr lang="en-US" sz="3200" dirty="0"/>
              <a:t/>
            </a:r>
            <a:br>
              <a:rPr lang="en-US" sz="3200" dirty="0"/>
            </a:br>
            <a:r>
              <a:rPr lang="ar-IQ" sz="3200" dirty="0" smtClean="0"/>
              <a:t>   تتصف </a:t>
            </a:r>
            <a:r>
              <a:rPr lang="ar-IQ" sz="3200" dirty="0"/>
              <a:t>مصادر الأحكام الشرعية بالمرونة، فالكتاب والسنة وهما المصدران الأصليان للشريعة، جاءت أحكامهما على نحو ملائم لكل زمان ومكان، والإجماع والعقل، والاجتهاد بأنواعه كالقياس والاستحسان والاستصلاح كلها مصادر مرنة دلت عليها الشريعة وشهدت لها بالاعتبار، هذه المصادر تمدنا بالأحكام اللازمة لمواجهة الوقائع التي يأتي بها نص صريح. ومن جميع ما تقدم يتبين لنا صلاحية الشريعة للعموم والبقاء. </a:t>
            </a:r>
            <a:r>
              <a:rPr lang="en-US" sz="3200" dirty="0"/>
              <a:t/>
            </a:r>
            <a:br>
              <a:rPr lang="en-US" sz="3200" dirty="0"/>
            </a:br>
            <a:endParaRPr lang="ar-IQ" sz="3200" dirty="0">
              <a:solidFill>
                <a:schemeClr val="tx1"/>
              </a:solidFill>
              <a:latin typeface="Simplified Arabic" pitchFamily="18" charset="-78"/>
              <a:cs typeface="Simplified Arabic" pitchFamily="18" charset="-78"/>
            </a:endParaRPr>
          </a:p>
        </p:txBody>
      </p:sp>
      <p:pic>
        <p:nvPicPr>
          <p:cNvPr id="3" name="صوت ٠٠١ (3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4797152"/>
            <a:ext cx="609600" cy="609600"/>
          </a:xfrm>
          <a:prstGeom prst="rect">
            <a:avLst/>
          </a:prstGeom>
        </p:spPr>
      </p:pic>
    </p:spTree>
    <p:extLst>
      <p:ext uri="{BB962C8B-B14F-4D97-AF65-F5344CB8AC3E}">
        <p14:creationId xmlns:p14="http://schemas.microsoft.com/office/powerpoint/2010/main" val="24081607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48680"/>
            <a:ext cx="8352928" cy="5904656"/>
          </a:xfrm>
        </p:spPr>
        <p:style>
          <a:lnRef idx="1">
            <a:schemeClr val="accent6"/>
          </a:lnRef>
          <a:fillRef idx="2">
            <a:schemeClr val="accent6"/>
          </a:fillRef>
          <a:effectRef idx="1">
            <a:schemeClr val="accent6"/>
          </a:effectRef>
          <a:fontRef idx="minor">
            <a:schemeClr val="dk1"/>
          </a:fontRef>
        </p:style>
        <p:txBody>
          <a:bodyPr anchor="ctr">
            <a:noAutofit/>
          </a:bodyPr>
          <a:lstStyle/>
          <a:p>
            <a:pPr algn="r"/>
            <a:r>
              <a:rPr lang="ar-IQ" sz="3200" b="1" dirty="0">
                <a:latin typeface="Simplified Arabic" pitchFamily="18" charset="-78"/>
                <a:cs typeface="Simplified Arabic" pitchFamily="18" charset="-78"/>
              </a:rPr>
              <a:t>رابعاً: شمول الشريعة:</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من المعروف أن الشريعة الاسلامية نظام شامل لجميع شؤون الحياة. وعلى ضوء هذا الشمول يمكن تقسيم أحكام الشريعة على ثلاثة مجموعات:</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b="1" dirty="0">
                <a:latin typeface="Simplified Arabic" pitchFamily="18" charset="-78"/>
                <a:cs typeface="Simplified Arabic" pitchFamily="18" charset="-78"/>
              </a:rPr>
              <a:t>المجموعة الاولى: أحكام اعتقادية:</a:t>
            </a:r>
            <a:r>
              <a:rPr lang="ar-IQ" sz="3200" dirty="0">
                <a:latin typeface="Simplified Arabic" pitchFamily="18" charset="-78"/>
                <a:cs typeface="Simplified Arabic" pitchFamily="18" charset="-78"/>
              </a:rPr>
              <a:t> تتعلق بما يجب على المكلف اعتقاده في الله وملائكته وكتبه ورسله واليوم الآخر.</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b="1" dirty="0">
                <a:latin typeface="Simplified Arabic" pitchFamily="18" charset="-78"/>
                <a:cs typeface="Simplified Arabic" pitchFamily="18" charset="-78"/>
              </a:rPr>
              <a:t>المجموعة الثانية: أحكام خلقية:</a:t>
            </a:r>
            <a:r>
              <a:rPr lang="ar-IQ" sz="3200" dirty="0">
                <a:latin typeface="Simplified Arabic" pitchFamily="18" charset="-78"/>
                <a:cs typeface="Simplified Arabic" pitchFamily="18" charset="-78"/>
              </a:rPr>
              <a:t> تتعلق بما يجب على المكلف أن يتحلى به من الفضائل، وأن يتخلى عنه من الرذائل.</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b="1" dirty="0">
                <a:latin typeface="Simplified Arabic" pitchFamily="18" charset="-78"/>
                <a:cs typeface="Simplified Arabic" pitchFamily="18" charset="-78"/>
              </a:rPr>
              <a:t>المجموعة الثالثة: أحكام عملية</a:t>
            </a:r>
            <a:r>
              <a:rPr lang="ar-IQ" sz="3200" dirty="0">
                <a:latin typeface="Simplified Arabic" pitchFamily="18" charset="-78"/>
                <a:cs typeface="Simplified Arabic" pitchFamily="18" charset="-78"/>
              </a:rPr>
              <a:t>: تتعلق بما يصدر عن المكلف من أقوال وأفعال وعقود وتصرفات. والأحكام العملية تنقسم على قسمين: </a:t>
            </a:r>
            <a:endParaRPr lang="ar-IQ" sz="3200" dirty="0">
              <a:solidFill>
                <a:schemeClr val="tx1"/>
              </a:solidFill>
              <a:latin typeface="Simplified Arabic" pitchFamily="18" charset="-78"/>
              <a:cs typeface="Simplified Arabic" pitchFamily="18" charset="-78"/>
            </a:endParaRPr>
          </a:p>
        </p:txBody>
      </p:sp>
      <p:pic>
        <p:nvPicPr>
          <p:cNvPr id="3" name="صوت ٠٠١ (3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805264"/>
            <a:ext cx="609600" cy="609600"/>
          </a:xfrm>
          <a:prstGeom prst="rect">
            <a:avLst/>
          </a:prstGeom>
        </p:spPr>
      </p:pic>
    </p:spTree>
    <p:extLst>
      <p:ext uri="{BB962C8B-B14F-4D97-AF65-F5344CB8AC3E}">
        <p14:creationId xmlns:p14="http://schemas.microsoft.com/office/powerpoint/2010/main" val="30196615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6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662473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r"/>
            <a:r>
              <a:rPr lang="ar-IQ" sz="3200" b="1" dirty="0">
                <a:latin typeface="Simplified Arabic" pitchFamily="18" charset="-78"/>
                <a:cs typeface="Simplified Arabic" pitchFamily="18" charset="-78"/>
              </a:rPr>
              <a:t>القسم الأول أحكام العبادات</a:t>
            </a:r>
            <a:r>
              <a:rPr lang="ar-IQ" sz="3200" dirty="0">
                <a:latin typeface="Simplified Arabic" pitchFamily="18" charset="-78"/>
                <a:cs typeface="Simplified Arabic" pitchFamily="18" charset="-78"/>
              </a:rPr>
              <a:t>: </a:t>
            </a:r>
            <a:r>
              <a:rPr lang="ar-IQ" sz="3200" dirty="0" smtClean="0">
                <a:latin typeface="Simplified Arabic" pitchFamily="18" charset="-78"/>
                <a:cs typeface="Simplified Arabic" pitchFamily="18" charset="-78"/>
              </a:rPr>
              <a:t/>
            </a:r>
            <a:br>
              <a:rPr lang="ar-IQ" sz="3200" dirty="0" smtClean="0">
                <a:latin typeface="Simplified Arabic" pitchFamily="18" charset="-78"/>
                <a:cs typeface="Simplified Arabic" pitchFamily="18" charset="-78"/>
              </a:rPr>
            </a:br>
            <a:r>
              <a:rPr lang="ar-IQ" sz="3200" dirty="0">
                <a:latin typeface="Simplified Arabic" pitchFamily="18" charset="-78"/>
                <a:cs typeface="Simplified Arabic" pitchFamily="18" charset="-78"/>
              </a:rPr>
              <a:t> </a:t>
            </a:r>
            <a:r>
              <a:rPr lang="ar-IQ" sz="3200" dirty="0" smtClean="0">
                <a:latin typeface="Simplified Arabic" pitchFamily="18" charset="-78"/>
                <a:cs typeface="Simplified Arabic" pitchFamily="18" charset="-78"/>
              </a:rPr>
              <a:t>  وهي: </a:t>
            </a:r>
            <a:r>
              <a:rPr lang="ar-IQ" sz="3200" dirty="0" smtClean="0">
                <a:latin typeface="Simplified Arabic" pitchFamily="18" charset="-78"/>
                <a:cs typeface="Simplified Arabic" pitchFamily="18" charset="-78"/>
              </a:rPr>
              <a:t>الصلاة، والصوم، </a:t>
            </a:r>
            <a:r>
              <a:rPr lang="ar-IQ" sz="3200" dirty="0" smtClean="0">
                <a:latin typeface="Simplified Arabic" pitchFamily="18" charset="-78"/>
                <a:cs typeface="Simplified Arabic" pitchFamily="18" charset="-78"/>
              </a:rPr>
              <a:t>والزكاة</a:t>
            </a:r>
            <a:r>
              <a:rPr lang="ar-IQ" sz="3200" dirty="0">
                <a:latin typeface="Simplified Arabic" pitchFamily="18" charset="-78"/>
                <a:cs typeface="Simplified Arabic" pitchFamily="18" charset="-78"/>
              </a:rPr>
              <a:t>، </a:t>
            </a:r>
            <a:r>
              <a:rPr lang="ar-IQ" sz="3200" dirty="0" smtClean="0">
                <a:latin typeface="Simplified Arabic" pitchFamily="18" charset="-78"/>
                <a:cs typeface="Simplified Arabic" pitchFamily="18" charset="-78"/>
              </a:rPr>
              <a:t>والحج، والنذر، واليمين، </a:t>
            </a:r>
            <a:r>
              <a:rPr lang="ar-IQ" sz="3200" dirty="0">
                <a:latin typeface="Simplified Arabic" pitchFamily="18" charset="-78"/>
                <a:cs typeface="Simplified Arabic" pitchFamily="18" charset="-78"/>
              </a:rPr>
              <a:t>ونحوها من العبادات التي يقصد بها تنظيم علاقة الإنسان بربه. </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b="1" dirty="0">
                <a:latin typeface="Simplified Arabic" pitchFamily="18" charset="-78"/>
                <a:cs typeface="Simplified Arabic" pitchFamily="18" charset="-78"/>
              </a:rPr>
              <a:t>القسم الثاني: أحكام </a:t>
            </a:r>
            <a:r>
              <a:rPr lang="ar-IQ" sz="3200" b="1" dirty="0" smtClean="0">
                <a:latin typeface="Simplified Arabic" pitchFamily="18" charset="-78"/>
                <a:cs typeface="Simplified Arabic" pitchFamily="18" charset="-78"/>
              </a:rPr>
              <a:t>المعاملات</a:t>
            </a:r>
            <a:r>
              <a:rPr lang="ar-IQ" sz="3200" b="1" dirty="0">
                <a:latin typeface="Simplified Arabic" pitchFamily="18" charset="-78"/>
                <a:cs typeface="Simplified Arabic" pitchFamily="18" charset="-78"/>
              </a:rPr>
              <a:t>، </a:t>
            </a:r>
            <a:r>
              <a:rPr lang="ar-IQ" sz="3200" dirty="0">
                <a:latin typeface="Simplified Arabic" pitchFamily="18" charset="-78"/>
                <a:cs typeface="Simplified Arabic" pitchFamily="18" charset="-78"/>
              </a:rPr>
              <a:t>وكما يأتي:</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1- أحكام الأحوال الشخصية</a:t>
            </a:r>
            <a:r>
              <a:rPr lang="ar-IQ" sz="3200" dirty="0" smtClean="0">
                <a:latin typeface="Simplified Arabic" pitchFamily="18" charset="-78"/>
                <a:cs typeface="Simplified Arabic" pitchFamily="18" charset="-78"/>
              </a:rPr>
              <a:t>: نحو الزواج </a:t>
            </a:r>
            <a:r>
              <a:rPr lang="ar-IQ" sz="3200" dirty="0">
                <a:latin typeface="Simplified Arabic" pitchFamily="18" charset="-78"/>
                <a:cs typeface="Simplified Arabic" pitchFamily="18" charset="-78"/>
              </a:rPr>
              <a:t>وهي التي تتعلق بالأسرة من بدء تكونها، ويقصد بها تنظيم علاقة الزوجين والأقارب بعضهم ببعض.</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2- </a:t>
            </a:r>
            <a:r>
              <a:rPr lang="ar-IQ" sz="3200" dirty="0">
                <a:latin typeface="Simplified Arabic" pitchFamily="18" charset="-78"/>
                <a:cs typeface="Simplified Arabic" pitchFamily="18" charset="-78"/>
              </a:rPr>
              <a:t>أ</a:t>
            </a:r>
            <a:r>
              <a:rPr lang="ar-IQ" sz="3200" dirty="0" smtClean="0">
                <a:latin typeface="Simplified Arabic" pitchFamily="18" charset="-78"/>
                <a:cs typeface="Simplified Arabic" pitchFamily="18" charset="-78"/>
              </a:rPr>
              <a:t>حكام مدنية</a:t>
            </a:r>
            <a:r>
              <a:rPr lang="ar-IQ" sz="3200" dirty="0">
                <a:latin typeface="Simplified Arabic" pitchFamily="18" charset="-78"/>
                <a:cs typeface="Simplified Arabic" pitchFamily="18" charset="-78"/>
              </a:rPr>
              <a:t>: وهي التي تتعلق بمعاملات الأفراد ومبادلاتهم من بيع وإجارة ورهن، وكفالة وشركة </a:t>
            </a:r>
            <a:r>
              <a:rPr lang="ar-IQ" sz="3200" dirty="0" smtClean="0">
                <a:latin typeface="Simplified Arabic" pitchFamily="18" charset="-78"/>
                <a:cs typeface="Simplified Arabic" pitchFamily="18" charset="-78"/>
              </a:rPr>
              <a:t>ومُداينة </a:t>
            </a:r>
            <a:r>
              <a:rPr lang="ar-IQ" sz="3200" dirty="0">
                <a:latin typeface="Simplified Arabic" pitchFamily="18" charset="-78"/>
                <a:cs typeface="Simplified Arabic" pitchFamily="18" charset="-78"/>
              </a:rPr>
              <a:t>ووفاء بالالتزام، ويقصد بها تنظيم علاقات الأفراد المالية وحفظ حق كل ذي حق.</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smtClean="0">
                <a:latin typeface="Simplified Arabic" pitchFamily="18" charset="-78"/>
                <a:cs typeface="Simplified Arabic" pitchFamily="18" charset="-78"/>
              </a:rPr>
              <a:t>3</a:t>
            </a:r>
            <a:r>
              <a:rPr lang="ar-IQ" sz="3200" dirty="0" smtClean="0"/>
              <a:t>- </a:t>
            </a:r>
            <a:r>
              <a:rPr lang="ar-IQ" sz="3200" dirty="0" smtClean="0"/>
              <a:t>أحكام جنائية</a:t>
            </a:r>
            <a:r>
              <a:rPr lang="ar-IQ" sz="3200" dirty="0"/>
              <a:t>: وهي التي تتعلق بما يصدر عن المكلف من جرائم وما يستحقه عليها من عقوبة، ويقصد بها حفظ حياة الناس، وأموالهم وأعراضهم وحقوقهم وتحديد علاقة المجني عليه بالجاني </a:t>
            </a:r>
            <a:r>
              <a:rPr lang="ar-IQ" sz="3200" dirty="0" smtClean="0"/>
              <a:t>وبالأمة</a:t>
            </a:r>
            <a:r>
              <a:rPr lang="ar-IQ" sz="3200" dirty="0"/>
              <a:t>.</a:t>
            </a:r>
            <a:endParaRPr lang="ar-IQ" sz="3200" dirty="0">
              <a:solidFill>
                <a:schemeClr val="tx1"/>
              </a:solidFill>
              <a:latin typeface="Simplified Arabic" pitchFamily="18" charset="-78"/>
              <a:cs typeface="Simplified Arabic" pitchFamily="18" charset="-78"/>
            </a:endParaRPr>
          </a:p>
        </p:txBody>
      </p:sp>
      <p:pic>
        <p:nvPicPr>
          <p:cNvPr id="3" name="صوت ٠٠١ (3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6021288"/>
            <a:ext cx="609600" cy="609600"/>
          </a:xfrm>
          <a:prstGeom prst="rect">
            <a:avLst/>
          </a:prstGeom>
        </p:spPr>
      </p:pic>
    </p:spTree>
    <p:extLst>
      <p:ext uri="{BB962C8B-B14F-4D97-AF65-F5344CB8AC3E}">
        <p14:creationId xmlns:p14="http://schemas.microsoft.com/office/powerpoint/2010/main" val="37815630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9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76672"/>
            <a:ext cx="8640960" cy="5904656"/>
          </a:xfrm>
        </p:spPr>
        <p:style>
          <a:lnRef idx="1">
            <a:schemeClr val="accent6"/>
          </a:lnRef>
          <a:fillRef idx="2">
            <a:schemeClr val="accent6"/>
          </a:fillRef>
          <a:effectRef idx="1">
            <a:schemeClr val="accent6"/>
          </a:effectRef>
          <a:fontRef idx="minor">
            <a:schemeClr val="dk1"/>
          </a:fontRef>
        </p:style>
        <p:txBody>
          <a:bodyPr anchor="ctr">
            <a:normAutofit/>
          </a:bodyPr>
          <a:lstStyle/>
          <a:p>
            <a:pPr algn="r"/>
            <a:r>
              <a:rPr lang="ar-IQ" sz="3200" dirty="0" smtClean="0">
                <a:latin typeface="Simplified Arabic" pitchFamily="18" charset="-78"/>
                <a:cs typeface="Simplified Arabic" pitchFamily="18" charset="-78"/>
              </a:rPr>
              <a:t>4- </a:t>
            </a:r>
            <a:r>
              <a:rPr lang="ar-IQ" sz="3200" dirty="0" smtClean="0">
                <a:latin typeface="Simplified Arabic" pitchFamily="18" charset="-78"/>
                <a:cs typeface="Simplified Arabic" pitchFamily="18" charset="-78"/>
              </a:rPr>
              <a:t>أحكام </a:t>
            </a:r>
            <a:r>
              <a:rPr lang="ar-IQ" sz="3200" dirty="0">
                <a:latin typeface="Simplified Arabic" pitchFamily="18" charset="-78"/>
                <a:cs typeface="Simplified Arabic" pitchFamily="18" charset="-78"/>
              </a:rPr>
              <a:t>المرافعات: وهي التي تتعلق بالقضاء والشهادة واليمين، ويقصد بها تنظيم الإجراءات لتحقيق العدل بين </a:t>
            </a:r>
            <a:r>
              <a:rPr lang="ar-IQ" sz="3200" dirty="0" smtClean="0">
                <a:latin typeface="Simplified Arabic" pitchFamily="18" charset="-78"/>
                <a:cs typeface="Simplified Arabic" pitchFamily="18" charset="-78"/>
              </a:rPr>
              <a:t>الناس.</a:t>
            </a:r>
            <a:r>
              <a:rPr lang="en-US" sz="3200" dirty="0">
                <a:latin typeface="Simplified Arabic" pitchFamily="18" charset="-78"/>
                <a:cs typeface="Simplified Arabic" pitchFamily="18" charset="-78"/>
              </a:rPr>
              <a:t/>
            </a:r>
            <a:br>
              <a:rPr lang="en-US" sz="3200" dirty="0">
                <a:latin typeface="Simplified Arabic" pitchFamily="18" charset="-78"/>
                <a:cs typeface="Simplified Arabic" pitchFamily="18" charset="-78"/>
              </a:rPr>
            </a:br>
            <a:r>
              <a:rPr lang="ar-IQ" sz="3200" dirty="0">
                <a:latin typeface="Simplified Arabic" pitchFamily="18" charset="-78"/>
                <a:cs typeface="Simplified Arabic" pitchFamily="18" charset="-78"/>
              </a:rPr>
              <a:t>5- </a:t>
            </a:r>
            <a:r>
              <a:rPr lang="ar-IQ" sz="3200" dirty="0" smtClean="0">
                <a:latin typeface="Simplified Arabic" pitchFamily="18" charset="-78"/>
                <a:cs typeface="Simplified Arabic" pitchFamily="18" charset="-78"/>
              </a:rPr>
              <a:t>أحكام دستورية</a:t>
            </a:r>
            <a:r>
              <a:rPr lang="ar-IQ" sz="3200" dirty="0">
                <a:latin typeface="Simplified Arabic" pitchFamily="18" charset="-78"/>
                <a:cs typeface="Simplified Arabic" pitchFamily="18" charset="-78"/>
              </a:rPr>
              <a:t>: وهي التي تتعلق بنظام الحكم وأصوله، ويقصد بها تحديد علاقة الحاكم بالمحكوم، وتقرير ما للأفراد والجماعات من </a:t>
            </a:r>
            <a:r>
              <a:rPr lang="ar-IQ" sz="3200" dirty="0" smtClean="0">
                <a:latin typeface="Simplified Arabic" pitchFamily="18" charset="-78"/>
                <a:cs typeface="Simplified Arabic" pitchFamily="18" charset="-78"/>
              </a:rPr>
              <a:t>حقوق.</a:t>
            </a:r>
            <a:br>
              <a:rPr lang="ar-IQ" sz="3200" dirty="0" smtClean="0">
                <a:latin typeface="Simplified Arabic" pitchFamily="18" charset="-78"/>
                <a:cs typeface="Simplified Arabic" pitchFamily="18" charset="-78"/>
              </a:rPr>
            </a:br>
            <a:r>
              <a:rPr lang="ar-IQ" sz="3200" dirty="0" smtClean="0">
                <a:latin typeface="Simplified Arabic" pitchFamily="18" charset="-78"/>
                <a:cs typeface="Simplified Arabic" pitchFamily="18" charset="-78"/>
              </a:rPr>
              <a:t>6- </a:t>
            </a:r>
            <a:r>
              <a:rPr lang="ar-IQ" sz="3200" dirty="0">
                <a:latin typeface="Simplified Arabic" pitchFamily="18" charset="-78"/>
                <a:cs typeface="Simplified Arabic" pitchFamily="18" charset="-78"/>
              </a:rPr>
              <a:t>أ</a:t>
            </a:r>
            <a:r>
              <a:rPr lang="ar-IQ" sz="3200" dirty="0" smtClean="0">
                <a:latin typeface="Simplified Arabic" pitchFamily="18" charset="-78"/>
                <a:cs typeface="Simplified Arabic" pitchFamily="18" charset="-78"/>
              </a:rPr>
              <a:t>حكام دولية</a:t>
            </a:r>
            <a:r>
              <a:rPr lang="ar-IQ" sz="3200" dirty="0">
                <a:latin typeface="Simplified Arabic" pitchFamily="18" charset="-78"/>
                <a:cs typeface="Simplified Arabic" pitchFamily="18" charset="-78"/>
              </a:rPr>
              <a:t>: وهي التي تتعلق بمعاملة الدولة الإسلامية لغيرها من الدول، وبمعاملة غير المسلمين في الدول الإسلامية، ويقصد بها تحديد علاقة الدولة الإسلامية بغيرها من الدول في السلم وفي الحرب، وتحديد علاقة المسلمين بغيرهم في بلاد الدول الإسلامية.</a:t>
            </a:r>
            <a:endParaRPr lang="en-US" sz="3200" dirty="0">
              <a:latin typeface="Simplified Arabic" pitchFamily="18" charset="-78"/>
              <a:cs typeface="Simplified Arabic" pitchFamily="18" charset="-78"/>
            </a:endParaRPr>
          </a:p>
        </p:txBody>
      </p:sp>
      <p:pic>
        <p:nvPicPr>
          <p:cNvPr id="3" name="صوت ٠٠١ (3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5733256"/>
            <a:ext cx="609600" cy="609600"/>
          </a:xfrm>
          <a:prstGeom prst="rect">
            <a:avLst/>
          </a:prstGeom>
        </p:spPr>
      </p:pic>
    </p:spTree>
    <p:extLst>
      <p:ext uri="{BB962C8B-B14F-4D97-AF65-F5344CB8AC3E}">
        <p14:creationId xmlns:p14="http://schemas.microsoft.com/office/powerpoint/2010/main" val="30312320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5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452</Words>
  <Application>Microsoft Office PowerPoint</Application>
  <PresentationFormat>عرض على الشاشة (3:4)‏</PresentationFormat>
  <Paragraphs>15</Paragraphs>
  <Slides>10</Slides>
  <Notes>0</Notes>
  <HiddenSlides>0</HiddenSlides>
  <MMClips>10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خصائص الشريعة الإسلامية </vt:lpstr>
      <vt:lpstr>3- أحكام تتعلق بالمعاملات التي تنظم علاقة الأفراد فيما بينهم نحو أحكام (المعاملات المالية – النكاح  - الطلاق – المواريث – الجنايات ...)، ففي المعاملات المالية مثلاً بينت الشريعة الإسلامية: العقود المالية الجائزة نحو البيع، والمحرمة نحو الربا. وفي النكاح بينت الشريعة الإسلامية: أحكام الخِطبة، والمهر، والولاية على العقد، وحق الحضانة، وغيرها. وفي الميراث بينت الشريعة الإسلامية: نصاب كل وارث للحفاظ على الثروة من التفتيت. وفي الجنايات فقد بينة الشريعة الإسلامية: عقوبات الحدود، نحو عقوبة: الزنى، والقذف وهو (الافتراء على الآخرين بالزنى)، والسرقة، وقطع الطريق، وشرب الخمر، والبغي وهو (الخروج على الحاكم الشرعي بغير وجه)، والرِدة عن الإسلام، وهذه العقوبات شرعت للحفاظ على النسل، والأعراض، والأموال، والعقول، والمجتمع، والدين.</vt:lpstr>
      <vt:lpstr>وبينت الشريعة عقوبات القصاص على النفس وعلى ما دون النفس التي شرعت للحفاظ على أرواح الناس وعلى ابدانهم، وعقوبات الحدود والقصاص مُقَدَّرَة من قبل الشريعة الإسلامية، نحو: الجَلد، والقطع، والحبس، والقتل، وغيرها. وبينت الشريعة أيضاً عقوبات التعزير التي هي غير عقوبات الحدود والقصاص، وهي غير مُقَدَّرَة متروكة لسلطة الحاكم حسب جسامة الجريمة. وهذه الأحكام كلها صالحة لكل زمان ومكان.  4- أحكام تتعلق بالأخلاق التي هي عنصر أصيل في تقويم شؤون الحياة وصلاح المجتمع، والغاية منها جلب الفضيلة وترك الرذيلة. </vt:lpstr>
      <vt:lpstr>النوع الثاني: أحكام على شكل قواعد ومبادئ عامة:    ومثال ذلك ما يأتي: 1- جاءت الشريعة الإسلامية بمبدأ الشورى في الحكم، قال تعالى: (وأَمْرُهُم شورى بينهم)، وقوله تعالى: (وشاورهم في الأمر)، ومبدأ الشورى أسمى نظام للحكم يُمكن أن يصل إليه الناس ولا يمكن أن يتخلف عن أي مستوى عال يَبْلُغه الناس في نظام الحكم، وقد جاء هذا المبدأ القويم على نحو من العموم والمرونة بحيث يتسع لكل تنظيم قانوني. 2- مبدأ المساوات وهو مبدأ عظيم، ومن مظاهره المساوات أمام القانون، مساوات تشمل الجميع من رئيس الدولة حتى أبسط مواطن في الدولة الإسلامية، فلا امتياز لأحد، فالكل سواء أمام القانون، ومن ثم فهذا المبدأ صالح لكل زمان ومكان ولا يتخلف عن أي مستوى عالٍ تبلغه جماعة ما.</vt:lpstr>
      <vt:lpstr>3- مبدأ العدالة: الشريعة تأمر بتحقيق العدالة في الارض، والحكم بالعدل حتى مع الأقربين والأبعدين والأصدقاء والأعداء، قال تعالى: (إن الله يأمركم ان تؤدوا الأمانات إلى أهلها وإذا حكمتم بين الناس أن تحكموا بالعدل)، ولا شك إن هذا المبدأ يَضْمِن مصالح الناس في كل زمان ومكان ويتسع لكل تنظيم يحقق العدالة. 4- قاعدة (لا ضرر ولا ضرار) وهي حديث نبوي، ومعناه أن الضرر مرفوع بحكم الشريعة أي لا يجوز لأحد إيقاع الضرر بنفسه أو بغيره، كما أن مقابلة الضرر بالضرر لا يجوز؛ لأنه عبث وإفساد لا معنى له، فمن يَحرِق مال الغير لا يجوز إحراق ماله؛ لأن في هذه المقابلة إكثاراً للإضرار والمفاسد، وإنما يُرفَع هذا الضرر بإيجاب الضامن المالي على المعتدي. </vt:lpstr>
      <vt:lpstr>البرهان الثالث: مصادر الأحكام:    تتصف مصادر الأحكام الشرعية بالمرونة، فالكتاب والسنة وهما المصدران الأصليان للشريعة، جاءت أحكامهما على نحو ملائم لكل زمان ومكان، والإجماع والعقل، والاجتهاد بأنواعه كالقياس والاستحسان والاستصلاح كلها مصادر مرنة دلت عليها الشريعة وشهدت لها بالاعتبار، هذه المصادر تمدنا بالأحكام اللازمة لمواجهة الوقائع التي يأتي بها نص صريح. ومن جميع ما تقدم يتبين لنا صلاحية الشريعة للعموم والبقاء.  </vt:lpstr>
      <vt:lpstr>رابعاً: شمول الشريعة: من المعروف أن الشريعة الاسلامية نظام شامل لجميع شؤون الحياة. وعلى ضوء هذا الشمول يمكن تقسيم أحكام الشريعة على ثلاثة مجموعات: المجموعة الاولى: أحكام اعتقادية: تتعلق بما يجب على المكلف اعتقاده في الله وملائكته وكتبه ورسله واليوم الآخر. المجموعة الثانية: أحكام خلقية: تتعلق بما يجب على المكلف أن يتحلى به من الفضائل، وأن يتخلى عنه من الرذائل. المجموعة الثالثة: أحكام عملية: تتعلق بما يصدر عن المكلف من أقوال وأفعال وعقود وتصرفات. والأحكام العملية تنقسم على قسمين: </vt:lpstr>
      <vt:lpstr>القسم الأول أحكام العبادات:     وهي: الصلاة، والصوم، والزكاة، والحج، والنذر، واليمين، ونحوها من العبادات التي يقصد بها تنظيم علاقة الإنسان بربه.  القسم الثاني: أحكام المعاملات، وكما يأتي: 1- أحكام الأحوال الشخصية: نحو الزواج وهي التي تتعلق بالأسرة من بدء تكونها، ويقصد بها تنظيم علاقة الزوجين والأقارب بعضهم ببعض. 2- أحكام مدنية: وهي التي تتعلق بمعاملات الأفراد ومبادلاتهم من بيع وإجارة ورهن، وكفالة وشركة ومُداينة ووفاء بالالتزام، ويقصد بها تنظيم علاقات الأفراد المالية وحفظ حق كل ذي حق. 3- أحكام جنائية: وهي التي تتعلق بما يصدر عن المكلف من جرائم وما يستحقه عليها من عقوبة، ويقصد بها حفظ حياة الناس، وأموالهم وأعراضهم وحقوقهم وتحديد علاقة المجني عليه بالجاني وبالأمة.</vt:lpstr>
      <vt:lpstr>4- أحكام المرافعات: وهي التي تتعلق بالقضاء والشهادة واليمين، ويقصد بها تنظيم الإجراءات لتحقيق العدل بين الناس. 5- أحكام دستورية: وهي التي تتعلق بنظام الحكم وأصوله، ويقصد بها تحديد علاقة الحاكم بالمحكوم، وتقرير ما للأفراد والجماعات من حقوق. 6- أحكام دولية: وهي التي تتعلق بمعاملة الدولة الإسلامية لغيرها من الدول، وبمعاملة غير المسلمين في الدول الإسلامية، ويقصد بها تحديد علاقة الدولة الإسلامية بغيرها من الدول في السلم وفي الحرب، وتحديد علاقة المسلمين بغيرهم في بلاد الدول الإسلامية.</vt:lpstr>
      <vt:lpstr>7- الأحكام الاقتصادية والمالية: وهي التي تتعلق بحق السائل والمحروم في مال الغني، وتنظيم الموارد والمصارف، ويقصد بها تنظيم العلاقات المالية بين الأغنياء والفقراء، وبين الدولة والأفراد.     فهذا الشمول الذي جاءت به الشريعة الإسلامية من أمور تتعلق بالعقائد، أو الأخلاق، أو الأحكام العملية، وغيرها من دقائق التشريع، وما فيها من الضبط والعدل والمرونة، مما يجعلها صالحة لكل زمان ومكان في تلبية حاجات الإنسان وحل مشاكله، وهذا الشمول لا نظير له في القوانين الوضعية.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الشريعة الإسلامية  وبيان خصائصها</dc:title>
  <dc:creator>DAR ALNASIH</dc:creator>
  <cp:lastModifiedBy>DAR ALNASIH</cp:lastModifiedBy>
  <cp:revision>166</cp:revision>
  <dcterms:created xsi:type="dcterms:W3CDTF">2020-05-04T08:45:56Z</dcterms:created>
  <dcterms:modified xsi:type="dcterms:W3CDTF">2020-05-19T05:44:34Z</dcterms:modified>
</cp:coreProperties>
</file>