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65" r:id="rId4"/>
    <p:sldId id="259" r:id="rId5"/>
    <p:sldId id="260" r:id="rId6"/>
    <p:sldId id="261" r:id="rId7"/>
    <p:sldId id="262" r:id="rId8"/>
    <p:sldId id="266" r:id="rId9"/>
    <p:sldId id="267" r:id="rId10"/>
    <p:sldId id="263" r:id="rId11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DB31"/>
    <a:srgbClr val="B7D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C037-2E83-4EE9-BA35-7D42755E1B7F}" type="datetimeFigureOut">
              <a:rPr lang="ar-IQ" smtClean="0"/>
              <a:t>13/10/1441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0E5B-CE39-4853-8A11-92271C57AAE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36007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C037-2E83-4EE9-BA35-7D42755E1B7F}" type="datetimeFigureOut">
              <a:rPr lang="ar-IQ" smtClean="0"/>
              <a:t>13/10/1441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0E5B-CE39-4853-8A11-92271C57AAE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98245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C037-2E83-4EE9-BA35-7D42755E1B7F}" type="datetimeFigureOut">
              <a:rPr lang="ar-IQ" smtClean="0"/>
              <a:t>13/10/1441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0E5B-CE39-4853-8A11-92271C57AAE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52486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C037-2E83-4EE9-BA35-7D42755E1B7F}" type="datetimeFigureOut">
              <a:rPr lang="ar-IQ" smtClean="0"/>
              <a:t>13/10/1441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0E5B-CE39-4853-8A11-92271C57AAE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035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C037-2E83-4EE9-BA35-7D42755E1B7F}" type="datetimeFigureOut">
              <a:rPr lang="ar-IQ" smtClean="0"/>
              <a:t>13/10/1441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0E5B-CE39-4853-8A11-92271C57AAE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65043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C037-2E83-4EE9-BA35-7D42755E1B7F}" type="datetimeFigureOut">
              <a:rPr lang="ar-IQ" smtClean="0"/>
              <a:t>13/10/1441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0E5B-CE39-4853-8A11-92271C57AAE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19615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C037-2E83-4EE9-BA35-7D42755E1B7F}" type="datetimeFigureOut">
              <a:rPr lang="ar-IQ" smtClean="0"/>
              <a:t>13/10/1441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0E5B-CE39-4853-8A11-92271C57AAE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53942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C037-2E83-4EE9-BA35-7D42755E1B7F}" type="datetimeFigureOut">
              <a:rPr lang="ar-IQ" smtClean="0"/>
              <a:t>13/10/1441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0E5B-CE39-4853-8A11-92271C57AAE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40398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C037-2E83-4EE9-BA35-7D42755E1B7F}" type="datetimeFigureOut">
              <a:rPr lang="ar-IQ" smtClean="0"/>
              <a:t>13/10/1441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0E5B-CE39-4853-8A11-92271C57AAE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48081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C037-2E83-4EE9-BA35-7D42755E1B7F}" type="datetimeFigureOut">
              <a:rPr lang="ar-IQ" smtClean="0"/>
              <a:t>13/10/1441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0E5B-CE39-4853-8A11-92271C57AAE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03553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C037-2E83-4EE9-BA35-7D42755E1B7F}" type="datetimeFigureOut">
              <a:rPr lang="ar-IQ" smtClean="0"/>
              <a:t>13/10/1441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0E5B-CE39-4853-8A11-92271C57AAE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31278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2C037-2E83-4EE9-BA35-7D42755E1B7F}" type="datetimeFigureOut">
              <a:rPr lang="ar-IQ" smtClean="0"/>
              <a:t>13/10/1441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D0E5B-CE39-4853-8A11-92271C57AAE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6031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Desktop\خلفيات-للتصميم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ounded Rectangle 1"/>
          <p:cNvSpPr/>
          <p:nvPr/>
        </p:nvSpPr>
        <p:spPr>
          <a:xfrm>
            <a:off x="107504" y="3218304"/>
            <a:ext cx="5616624" cy="345638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sz="3200" b="1" dirty="0" smtClean="0">
              <a:solidFill>
                <a:srgbClr val="FF0000"/>
              </a:solidFill>
            </a:endParaRPr>
          </a:p>
          <a:p>
            <a:pPr algn="ctr"/>
            <a:r>
              <a:rPr lang="ar-IQ" sz="3200" b="1" dirty="0" smtClean="0">
                <a:solidFill>
                  <a:srgbClr val="FF0000"/>
                </a:solidFill>
              </a:rPr>
              <a:t>المستنصرية</a:t>
            </a:r>
            <a:br>
              <a:rPr lang="ar-IQ" sz="3200" b="1" dirty="0" smtClean="0">
                <a:solidFill>
                  <a:srgbClr val="FF0000"/>
                </a:solidFill>
              </a:rPr>
            </a:br>
            <a:r>
              <a:rPr lang="ar-IQ" sz="3200" b="1" dirty="0" smtClean="0">
                <a:solidFill>
                  <a:srgbClr val="FF0000"/>
                </a:solidFill>
              </a:rPr>
              <a:t>كلية الهندسة</a:t>
            </a:r>
            <a:br>
              <a:rPr lang="ar-IQ" sz="3200" b="1" dirty="0" smtClean="0">
                <a:solidFill>
                  <a:srgbClr val="FF0000"/>
                </a:solidFill>
              </a:rPr>
            </a:br>
            <a:r>
              <a:rPr lang="ar-IQ" sz="3200" b="1" dirty="0" smtClean="0">
                <a:solidFill>
                  <a:srgbClr val="FF0000"/>
                </a:solidFill>
              </a:rPr>
              <a:t>قسم الميكانيك</a:t>
            </a:r>
            <a:br>
              <a:rPr lang="ar-IQ" sz="3200" b="1" dirty="0" smtClean="0">
                <a:solidFill>
                  <a:srgbClr val="FF0000"/>
                </a:solidFill>
              </a:rPr>
            </a:br>
            <a:r>
              <a:rPr lang="ar-IQ" sz="3200" b="1" dirty="0" smtClean="0">
                <a:solidFill>
                  <a:srgbClr val="FFFF00"/>
                </a:solidFill>
              </a:rPr>
              <a:t/>
            </a:r>
            <a:br>
              <a:rPr lang="ar-IQ" sz="3200" b="1" dirty="0" smtClean="0">
                <a:solidFill>
                  <a:srgbClr val="FFFF00"/>
                </a:solidFill>
              </a:rPr>
            </a:br>
            <a:r>
              <a:rPr lang="ar-IQ" sz="3200" b="1" dirty="0" smtClean="0">
                <a:solidFill>
                  <a:srgbClr val="7030A0"/>
                </a:solidFill>
              </a:rPr>
              <a:t>مادة: اللغة العربية</a:t>
            </a:r>
            <a:br>
              <a:rPr lang="ar-IQ" sz="3200" b="1" dirty="0" smtClean="0">
                <a:solidFill>
                  <a:srgbClr val="7030A0"/>
                </a:solidFill>
              </a:rPr>
            </a:br>
            <a:r>
              <a:rPr lang="ar-IQ" sz="3200" b="1" dirty="0" smtClean="0">
                <a:solidFill>
                  <a:srgbClr val="7030A0"/>
                </a:solidFill>
              </a:rPr>
              <a:t>م. سفانة طارق ابراهيم</a:t>
            </a:r>
            <a:br>
              <a:rPr lang="ar-IQ" sz="3200" b="1" dirty="0" smtClean="0">
                <a:solidFill>
                  <a:srgbClr val="7030A0"/>
                </a:solidFill>
              </a:rPr>
            </a:br>
            <a:endParaRPr lang="ar-IQ" sz="3200" b="1" dirty="0"/>
          </a:p>
        </p:txBody>
      </p:sp>
    </p:spTree>
    <p:extLst>
      <p:ext uri="{BB962C8B-B14F-4D97-AF65-F5344CB8AC3E}">
        <p14:creationId xmlns:p14="http://schemas.microsoft.com/office/powerpoint/2010/main" val="695339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s://scontent.fbgt1-1.fna.fbcdn.net/v/t1.0-9/29683453_593042577702139_3125389063894467564_n.jpg?_nc_cat=105&amp;_nc_sid=730e14&amp;_nc_ohc=O57WVXsz2EEAX-7P0hM&amp;_nc_ht=scontent.fbgt1-1.fna&amp;oh=e13df58e839832811b56dfa2b4f2d5d7&amp;oe=5EFF0CF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294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ounded Rectangle 2"/>
          <p:cNvSpPr/>
          <p:nvPr/>
        </p:nvSpPr>
        <p:spPr>
          <a:xfrm>
            <a:off x="107504" y="0"/>
            <a:ext cx="3024336" cy="76470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solidFill>
                  <a:srgbClr val="FF0000"/>
                </a:solidFill>
              </a:rPr>
              <a:t>مخطط توضيحي للفعل اللازم والمتعدي</a:t>
            </a:r>
            <a:endParaRPr lang="ar-IQ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156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ell\Desktop\خلفيات-للتصميم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719572" y="1724472"/>
            <a:ext cx="7776864" cy="158417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3000" b="1" u="sng" dirty="0" smtClean="0">
                <a:solidFill>
                  <a:srgbClr val="FF0000"/>
                </a:solidFill>
              </a:rPr>
              <a:t>الفعل</a:t>
            </a:r>
            <a:r>
              <a:rPr lang="ar-IQ" sz="3000" b="1" u="sng" dirty="0" smtClean="0">
                <a:solidFill>
                  <a:srgbClr val="FF0000"/>
                </a:solidFill>
              </a:rPr>
              <a:t>:</a:t>
            </a:r>
            <a:r>
              <a:rPr lang="ar-SA" sz="3000" dirty="0" smtClean="0"/>
              <a:t> </a:t>
            </a:r>
            <a:r>
              <a:rPr lang="ar-SA" sz="3000" dirty="0"/>
              <a:t>هو كل لفظ يحمل دلالة حدث تم في زمن </a:t>
            </a:r>
            <a:r>
              <a:rPr lang="ar-SA" sz="3000" dirty="0" smtClean="0"/>
              <a:t>معين</a:t>
            </a:r>
            <a:r>
              <a:rPr lang="ar-IQ" sz="3000" dirty="0"/>
              <a:t>.</a:t>
            </a:r>
            <a:endParaRPr lang="ar-IQ" sz="3000" dirty="0" smtClean="0"/>
          </a:p>
          <a:p>
            <a:r>
              <a:rPr lang="ar-SA" sz="3000" b="1" u="sng" dirty="0" smtClean="0">
                <a:solidFill>
                  <a:srgbClr val="FF0000"/>
                </a:solidFill>
              </a:rPr>
              <a:t>وتقسم </a:t>
            </a:r>
            <a:r>
              <a:rPr lang="ar-SA" sz="3000" b="1" u="sng" dirty="0">
                <a:solidFill>
                  <a:srgbClr val="FF0000"/>
                </a:solidFill>
              </a:rPr>
              <a:t>الأفعال</a:t>
            </a:r>
            <a:r>
              <a:rPr lang="ar-SA" sz="3000" dirty="0"/>
              <a:t> من حيث </a:t>
            </a:r>
            <a:r>
              <a:rPr lang="ar-SA" sz="3000" b="1" u="sng" dirty="0">
                <a:solidFill>
                  <a:srgbClr val="FF0000"/>
                </a:solidFill>
              </a:rPr>
              <a:t>الزمن</a:t>
            </a:r>
            <a:r>
              <a:rPr lang="ar-SA" sz="3000" dirty="0"/>
              <a:t> (أي زمن الحدوث) إلى </a:t>
            </a:r>
            <a:endParaRPr lang="ar-IQ" sz="3000" dirty="0" smtClean="0"/>
          </a:p>
          <a:p>
            <a:r>
              <a:rPr lang="ar-SA" sz="3000" b="1" u="sng" dirty="0" smtClean="0">
                <a:solidFill>
                  <a:srgbClr val="FF0000"/>
                </a:solidFill>
              </a:rPr>
              <a:t>ماضٍ </a:t>
            </a:r>
            <a:r>
              <a:rPr lang="ar-SA" sz="3000" b="1" u="sng" dirty="0">
                <a:solidFill>
                  <a:srgbClr val="FF0000"/>
                </a:solidFill>
              </a:rPr>
              <a:t>ومضارع </a:t>
            </a:r>
            <a:r>
              <a:rPr lang="ar-SA" sz="3000" b="1" u="sng" dirty="0" smtClean="0">
                <a:solidFill>
                  <a:srgbClr val="FF0000"/>
                </a:solidFill>
              </a:rPr>
              <a:t>وأمر</a:t>
            </a:r>
            <a:endParaRPr lang="ar-IQ" sz="3000" b="1" u="sng" dirty="0" smtClean="0">
              <a:solidFill>
                <a:srgbClr val="FF000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83568" y="188640"/>
            <a:ext cx="8208912" cy="134644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solidFill>
                  <a:srgbClr val="7030A0"/>
                </a:solidFill>
              </a:rPr>
              <a:t> المادة : (اللغة العربية)                                                  كلية الهندسة/ قسم الميكانيك</a:t>
            </a:r>
            <a:br>
              <a:rPr lang="ar-IQ" sz="2000" b="1" dirty="0" smtClean="0">
                <a:solidFill>
                  <a:srgbClr val="7030A0"/>
                </a:solidFill>
              </a:rPr>
            </a:br>
            <a:r>
              <a:rPr lang="ar-IQ" sz="2000" b="1" dirty="0" smtClean="0">
                <a:solidFill>
                  <a:srgbClr val="7030A0"/>
                </a:solidFill>
              </a:rPr>
              <a:t> الفصل الثاني</a:t>
            </a:r>
            <a:br>
              <a:rPr lang="ar-IQ" sz="2000" b="1" dirty="0" smtClean="0">
                <a:solidFill>
                  <a:srgbClr val="7030A0"/>
                </a:solidFill>
              </a:rPr>
            </a:br>
            <a:r>
              <a:rPr lang="ar-IQ" sz="2000" b="1" dirty="0" smtClean="0">
                <a:solidFill>
                  <a:srgbClr val="7030A0"/>
                </a:solidFill>
              </a:rPr>
              <a:t>       </a:t>
            </a:r>
            <a:r>
              <a:rPr lang="ar-IQ" sz="2000" b="1" u="sng" dirty="0" smtClean="0">
                <a:solidFill>
                  <a:srgbClr val="0070C0"/>
                </a:solidFill>
              </a:rPr>
              <a:t>المحاضرة الرابعة: </a:t>
            </a:r>
            <a:r>
              <a:rPr lang="ar-IQ" sz="2000" b="1" u="sng" dirty="0" smtClean="0">
                <a:solidFill>
                  <a:srgbClr val="FF0000"/>
                </a:solidFill>
              </a:rPr>
              <a:t>الفعل اللازم والفعل المتعدي</a:t>
            </a:r>
            <a:endParaRPr lang="ar-IQ" sz="2000" b="1" dirty="0">
              <a:solidFill>
                <a:srgbClr val="FF000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139952" y="3429000"/>
            <a:ext cx="4752528" cy="142072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3000" dirty="0" smtClean="0">
                <a:solidFill>
                  <a:schemeClr val="tx1"/>
                </a:solidFill>
              </a:rPr>
              <a:t>ومن حيث </a:t>
            </a:r>
            <a:r>
              <a:rPr lang="ar-SA" sz="3000" b="1" u="sng" dirty="0" smtClean="0">
                <a:solidFill>
                  <a:srgbClr val="FF0000"/>
                </a:solidFill>
              </a:rPr>
              <a:t>التصرف</a:t>
            </a:r>
            <a:r>
              <a:rPr lang="ar-SA" sz="3000" b="1" dirty="0" smtClean="0">
                <a:solidFill>
                  <a:schemeClr val="tx1"/>
                </a:solidFill>
              </a:rPr>
              <a:t> </a:t>
            </a:r>
            <a:r>
              <a:rPr lang="ar-SA" sz="3000" dirty="0" smtClean="0">
                <a:solidFill>
                  <a:schemeClr val="tx1"/>
                </a:solidFill>
              </a:rPr>
              <a:t>فتقسم إلى</a:t>
            </a:r>
            <a:r>
              <a:rPr lang="en-US" sz="3000" dirty="0" smtClean="0">
                <a:solidFill>
                  <a:schemeClr val="tx1"/>
                </a:solidFill>
              </a:rPr>
              <a:t>:</a:t>
            </a:r>
            <a:r>
              <a:rPr lang="ar-SA" sz="3000" dirty="0" smtClean="0">
                <a:solidFill>
                  <a:schemeClr val="tx1"/>
                </a:solidFill>
              </a:rPr>
              <a:t> </a:t>
            </a:r>
            <a:endParaRPr lang="en-US" sz="3000" dirty="0" smtClean="0">
              <a:solidFill>
                <a:schemeClr val="tx1"/>
              </a:solidFill>
            </a:endParaRPr>
          </a:p>
          <a:p>
            <a:r>
              <a:rPr lang="en-US" sz="3000" b="1" dirty="0">
                <a:solidFill>
                  <a:schemeClr val="tx1"/>
                </a:solidFill>
              </a:rPr>
              <a:t> </a:t>
            </a:r>
            <a:r>
              <a:rPr lang="en-US" sz="3000" b="1" dirty="0" smtClean="0">
                <a:solidFill>
                  <a:schemeClr val="tx1"/>
                </a:solidFill>
              </a:rPr>
              <a:t>            </a:t>
            </a:r>
            <a:r>
              <a:rPr lang="ar-SA" sz="3000" b="1" u="sng" dirty="0" smtClean="0">
                <a:solidFill>
                  <a:srgbClr val="FF0000"/>
                </a:solidFill>
              </a:rPr>
              <a:t>جامد ومتصرف</a:t>
            </a:r>
            <a:endParaRPr lang="ar-IQ" sz="3000" u="sng" dirty="0" smtClean="0">
              <a:solidFill>
                <a:schemeClr val="tx1"/>
              </a:solidFill>
            </a:endParaRPr>
          </a:p>
          <a:p>
            <a:r>
              <a:rPr lang="ar-SA" sz="3000" dirty="0" smtClean="0">
                <a:solidFill>
                  <a:schemeClr val="tx1"/>
                </a:solidFill>
              </a:rPr>
              <a:t> </a:t>
            </a:r>
            <a:endParaRPr lang="ar-IQ" sz="3000" dirty="0" smtClean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23528" y="5085184"/>
            <a:ext cx="8568952" cy="127444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000" dirty="0" smtClean="0">
                <a:solidFill>
                  <a:schemeClr val="tx1"/>
                </a:solidFill>
              </a:rPr>
              <a:t>أما من حيث </a:t>
            </a:r>
            <a:r>
              <a:rPr lang="ar-SA" sz="3000" b="1" u="sng" dirty="0" smtClean="0">
                <a:solidFill>
                  <a:srgbClr val="FF0000"/>
                </a:solidFill>
              </a:rPr>
              <a:t>المعنى</a:t>
            </a:r>
            <a:r>
              <a:rPr lang="ar-SA" sz="3000" dirty="0" smtClean="0">
                <a:solidFill>
                  <a:schemeClr val="tx1"/>
                </a:solidFill>
              </a:rPr>
              <a:t> (أي احتياجه إلى فاعل ومفعول) فتقسم إلى</a:t>
            </a:r>
            <a:r>
              <a:rPr lang="en-US" sz="3000" dirty="0" smtClean="0">
                <a:solidFill>
                  <a:schemeClr val="tx1"/>
                </a:solidFill>
              </a:rPr>
              <a:t>:</a:t>
            </a:r>
            <a:r>
              <a:rPr lang="ar-SA" sz="3000" dirty="0" smtClean="0">
                <a:solidFill>
                  <a:schemeClr val="tx1"/>
                </a:solidFill>
              </a:rPr>
              <a:t> </a:t>
            </a:r>
            <a:endParaRPr lang="en-US" sz="3000" dirty="0" smtClean="0">
              <a:solidFill>
                <a:schemeClr val="tx1"/>
              </a:solidFill>
            </a:endParaRPr>
          </a:p>
          <a:p>
            <a:pPr algn="ctr"/>
            <a:r>
              <a:rPr lang="ar-SA" sz="3000" b="1" u="sng" dirty="0" smtClean="0">
                <a:solidFill>
                  <a:srgbClr val="FF0000"/>
                </a:solidFill>
              </a:rPr>
              <a:t>لازم </a:t>
            </a:r>
            <a:r>
              <a:rPr lang="ar-IQ" sz="3000" b="1" u="sng" dirty="0" smtClean="0">
                <a:solidFill>
                  <a:srgbClr val="FF0000"/>
                </a:solidFill>
              </a:rPr>
              <a:t>  </a:t>
            </a:r>
            <a:r>
              <a:rPr lang="ar-SA" sz="3000" b="1" u="sng" dirty="0" smtClean="0">
                <a:solidFill>
                  <a:srgbClr val="FF0000"/>
                </a:solidFill>
              </a:rPr>
              <a:t>ومتعدٍ</a:t>
            </a:r>
            <a:endParaRPr lang="ar-IQ" sz="3000" b="1" u="sng" dirty="0">
              <a:solidFill>
                <a:srgbClr val="FF0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23528" y="3429000"/>
            <a:ext cx="3528392" cy="142072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3000" dirty="0" smtClean="0">
                <a:solidFill>
                  <a:schemeClr val="tx1"/>
                </a:solidFill>
              </a:rPr>
              <a:t>ومن حيث </a:t>
            </a:r>
            <a:r>
              <a:rPr lang="ar-SA" sz="3000" b="1" u="sng" dirty="0" smtClean="0">
                <a:solidFill>
                  <a:srgbClr val="FF0000"/>
                </a:solidFill>
              </a:rPr>
              <a:t>العلة</a:t>
            </a:r>
            <a:r>
              <a:rPr lang="ar-SA" sz="3000" dirty="0" smtClean="0">
                <a:solidFill>
                  <a:schemeClr val="tx1"/>
                </a:solidFill>
              </a:rPr>
              <a:t> تقسم إلى</a:t>
            </a:r>
            <a:r>
              <a:rPr lang="ar-IQ" sz="3000" b="1" dirty="0" smtClean="0">
                <a:solidFill>
                  <a:srgbClr val="FF0000"/>
                </a:solidFill>
              </a:rPr>
              <a:t>:</a:t>
            </a:r>
            <a:r>
              <a:rPr lang="ar-SA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smtClean="0">
                <a:solidFill>
                  <a:srgbClr val="FF0000"/>
                </a:solidFill>
              </a:rPr>
              <a:t>        </a:t>
            </a:r>
            <a:r>
              <a:rPr lang="ar-SA" sz="3000" b="1" u="sng" dirty="0" smtClean="0">
                <a:solidFill>
                  <a:srgbClr val="FF0000"/>
                </a:solidFill>
              </a:rPr>
              <a:t>معتل وصحيح</a:t>
            </a:r>
            <a:r>
              <a:rPr lang="en-US" sz="3000" b="1" dirty="0" smtClean="0">
                <a:solidFill>
                  <a:srgbClr val="FF0000"/>
                </a:solidFill>
              </a:rPr>
              <a:t/>
            </a:r>
            <a:br>
              <a:rPr lang="en-US" sz="3000" b="1" dirty="0" smtClean="0">
                <a:solidFill>
                  <a:srgbClr val="FF0000"/>
                </a:solidFill>
              </a:rPr>
            </a:br>
            <a:endParaRPr lang="ar-IQ" sz="30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079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ll\Pictures\الفعل-اللازم-والفعل-المتعدي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5715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23528" y="43096"/>
            <a:ext cx="8640960" cy="136968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3000" b="1" u="sng" dirty="0">
                <a:solidFill>
                  <a:srgbClr val="FF0000"/>
                </a:solidFill>
              </a:rPr>
              <a:t>الفعل اللازم </a:t>
            </a:r>
            <a:endParaRPr lang="ar-IQ" sz="3000" b="1" u="sng" dirty="0" smtClean="0">
              <a:solidFill>
                <a:srgbClr val="FF0000"/>
              </a:solidFill>
            </a:endParaRPr>
          </a:p>
          <a:p>
            <a:pPr algn="ctr"/>
            <a:r>
              <a:rPr lang="ar-IQ" sz="3000" dirty="0" smtClean="0">
                <a:solidFill>
                  <a:schemeClr val="tx1"/>
                </a:solidFill>
              </a:rPr>
              <a:t>هو </a:t>
            </a:r>
            <a:r>
              <a:rPr lang="ar-IQ" sz="3000" dirty="0">
                <a:solidFill>
                  <a:schemeClr val="tx1"/>
                </a:solidFill>
              </a:rPr>
              <a:t>الفعل الذي يكتفي بالفاعل دون الحاجة إلى نصب مفعول به، ويكتمل معنى الجملة بالفعل والفاعل </a:t>
            </a:r>
            <a:r>
              <a:rPr lang="ar-IQ" sz="3000" dirty="0" smtClean="0">
                <a:solidFill>
                  <a:schemeClr val="tx1"/>
                </a:solidFill>
              </a:rPr>
              <a:t>فقط. 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395536" y="1556792"/>
            <a:ext cx="8496944" cy="100811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sz="3000" dirty="0" smtClean="0">
              <a:solidFill>
                <a:schemeClr val="tx1"/>
              </a:solidFill>
            </a:endParaRPr>
          </a:p>
          <a:p>
            <a:pPr algn="ctr"/>
            <a:endParaRPr lang="ar-IQ" sz="3000" dirty="0" smtClean="0">
              <a:solidFill>
                <a:schemeClr val="tx1"/>
              </a:solidFill>
            </a:endParaRPr>
          </a:p>
          <a:p>
            <a:pPr algn="ctr"/>
            <a:r>
              <a:rPr lang="ar-IQ" sz="3000" dirty="0" smtClean="0">
                <a:solidFill>
                  <a:schemeClr val="tx1"/>
                </a:solidFill>
              </a:rPr>
              <a:t>ومن </a:t>
            </a:r>
            <a:r>
              <a:rPr lang="ar-IQ" sz="3000" dirty="0" smtClean="0">
                <a:solidFill>
                  <a:schemeClr val="tx1"/>
                </a:solidFill>
              </a:rPr>
              <a:t>الأمثلة عليه: (</a:t>
            </a:r>
            <a:r>
              <a:rPr lang="ar-IQ" sz="3000" u="sng" dirty="0" smtClean="0">
                <a:solidFill>
                  <a:srgbClr val="FF0000"/>
                </a:solidFill>
              </a:rPr>
              <a:t>نامَ، ذهب، شبع</a:t>
            </a:r>
            <a:r>
              <a:rPr lang="ar-IQ" sz="3000" dirty="0" smtClean="0">
                <a:solidFill>
                  <a:schemeClr val="tx1"/>
                </a:solidFill>
              </a:rPr>
              <a:t>) نحو: </a:t>
            </a:r>
            <a:r>
              <a:rPr lang="ar-IQ" sz="3000" b="1" u="sng" dirty="0" smtClean="0">
                <a:solidFill>
                  <a:srgbClr val="FF0000"/>
                </a:solidFill>
              </a:rPr>
              <a:t>شبع الولدُ</a:t>
            </a:r>
            <a:r>
              <a:rPr lang="ar-IQ" sz="3000" dirty="0" smtClean="0">
                <a:solidFill>
                  <a:schemeClr val="tx1"/>
                </a:solidFill>
              </a:rPr>
              <a:t>، </a:t>
            </a:r>
            <a:r>
              <a:rPr lang="ar-IQ" sz="3000" b="1" u="sng" dirty="0" smtClean="0">
                <a:solidFill>
                  <a:srgbClr val="FF0000"/>
                </a:solidFill>
              </a:rPr>
              <a:t>نام الولدُ</a:t>
            </a:r>
            <a:r>
              <a:rPr lang="ar-IQ" sz="3000" dirty="0" smtClean="0">
                <a:solidFill>
                  <a:schemeClr val="tx1"/>
                </a:solidFill>
              </a:rPr>
              <a:t>، </a:t>
            </a:r>
          </a:p>
          <a:p>
            <a:pPr algn="ctr"/>
            <a:r>
              <a:rPr lang="ar-IQ" sz="3000" dirty="0" smtClean="0">
                <a:solidFill>
                  <a:schemeClr val="tx1"/>
                </a:solidFill>
              </a:rPr>
              <a:t>ولكن بإمكان الفعل اللازم أن ينتقل إلى التعدي بإحدى الطرق التالية</a:t>
            </a:r>
            <a:br>
              <a:rPr lang="ar-IQ" sz="3000" dirty="0" smtClean="0">
                <a:solidFill>
                  <a:schemeClr val="tx1"/>
                </a:solidFill>
              </a:rPr>
            </a:br>
            <a:r>
              <a:rPr lang="ar-IQ" sz="3000" dirty="0" smtClean="0">
                <a:solidFill>
                  <a:schemeClr val="tx1"/>
                </a:solidFill>
              </a:rPr>
              <a:t/>
            </a:r>
            <a:br>
              <a:rPr lang="ar-IQ" sz="3000" dirty="0" smtClean="0">
                <a:solidFill>
                  <a:schemeClr val="tx1"/>
                </a:solidFill>
              </a:rPr>
            </a:br>
            <a:endParaRPr lang="ar-IQ" sz="3000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516216" y="2924944"/>
            <a:ext cx="2627784" cy="3744416"/>
          </a:xfrm>
          <a:prstGeom prst="roundRect">
            <a:avLst/>
          </a:prstGeom>
          <a:solidFill>
            <a:srgbClr val="DFDB3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sz="2500" dirty="0" smtClean="0">
              <a:solidFill>
                <a:schemeClr val="tx1"/>
              </a:solidFill>
            </a:endParaRPr>
          </a:p>
          <a:p>
            <a:pPr algn="ctr"/>
            <a:endParaRPr lang="ar-IQ" sz="2500" dirty="0" smtClean="0">
              <a:solidFill>
                <a:schemeClr val="tx1"/>
              </a:solidFill>
            </a:endParaRPr>
          </a:p>
          <a:p>
            <a:r>
              <a:rPr lang="ar-IQ" sz="2500" b="1" dirty="0" smtClean="0">
                <a:solidFill>
                  <a:srgbClr val="FF0000"/>
                </a:solidFill>
              </a:rPr>
              <a:t>1. </a:t>
            </a:r>
            <a:r>
              <a:rPr lang="ar-SA" sz="2500" b="1" u="sng" dirty="0" smtClean="0">
                <a:solidFill>
                  <a:srgbClr val="FF0000"/>
                </a:solidFill>
              </a:rPr>
              <a:t>زيادة همزة </a:t>
            </a:r>
            <a:r>
              <a:rPr lang="ar-SA" sz="2500" dirty="0" smtClean="0">
                <a:solidFill>
                  <a:schemeClr val="tx1"/>
                </a:solidFill>
              </a:rPr>
              <a:t>في بداية </a:t>
            </a:r>
            <a:r>
              <a:rPr lang="ar-SA" sz="2500" dirty="0">
                <a:solidFill>
                  <a:schemeClr val="tx1"/>
                </a:solidFill>
              </a:rPr>
              <a:t>الفعل، فلو أخذنا الفعل </a:t>
            </a:r>
            <a:r>
              <a:rPr lang="ar-SA" sz="2500" b="1" u="sng" dirty="0">
                <a:solidFill>
                  <a:srgbClr val="FF0000"/>
                </a:solidFill>
              </a:rPr>
              <a:t>ذهبَ </a:t>
            </a:r>
            <a:r>
              <a:rPr lang="ar-SA" sz="2500" dirty="0">
                <a:solidFill>
                  <a:schemeClr val="tx1"/>
                </a:solidFill>
              </a:rPr>
              <a:t>فهو فعل لازم نحو: </a:t>
            </a:r>
            <a:r>
              <a:rPr lang="ar-SA" sz="2500" b="1" u="sng" dirty="0">
                <a:solidFill>
                  <a:srgbClr val="FF0000"/>
                </a:solidFill>
              </a:rPr>
              <a:t>ذهبَ الولدُ</a:t>
            </a:r>
            <a:r>
              <a:rPr lang="ar-SA" sz="2500" dirty="0">
                <a:solidFill>
                  <a:schemeClr val="tx1"/>
                </a:solidFill>
              </a:rPr>
              <a:t>، وبإضافة همزة في بداية الفعل يصبح الفعل متعديًا نحو: </a:t>
            </a:r>
            <a:r>
              <a:rPr lang="ar-SA" sz="2500" b="1" u="sng" dirty="0">
                <a:solidFill>
                  <a:srgbClr val="FF0000"/>
                </a:solidFill>
              </a:rPr>
              <a:t>أذهبَ النومُ التعبَ</a:t>
            </a:r>
            <a:r>
              <a:rPr lang="en-US" sz="2500" dirty="0">
                <a:solidFill>
                  <a:schemeClr val="tx1"/>
                </a:solidFill>
              </a:rPr>
              <a:t>.</a:t>
            </a:r>
            <a:r>
              <a:rPr lang="en-US" sz="2500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2500" dirty="0" smtClean="0">
                <a:solidFill>
                  <a:schemeClr val="tx1"/>
                </a:solidFill>
                <a:effectLst/>
              </a:rPr>
            </a:br>
            <a:r>
              <a:rPr lang="en-US" sz="2500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2500" dirty="0" smtClean="0">
                <a:solidFill>
                  <a:schemeClr val="tx1"/>
                </a:solidFill>
                <a:effectLst/>
              </a:rPr>
            </a:br>
            <a:endParaRPr lang="ar-IQ" sz="2500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419872" y="2924944"/>
            <a:ext cx="2952328" cy="3816424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IQ" sz="2500" dirty="0" smtClean="0">
              <a:solidFill>
                <a:schemeClr val="tx1"/>
              </a:solidFill>
            </a:endParaRPr>
          </a:p>
          <a:p>
            <a:r>
              <a:rPr lang="ar-IQ" sz="2500" b="1" dirty="0" smtClean="0">
                <a:solidFill>
                  <a:srgbClr val="FF0000"/>
                </a:solidFill>
              </a:rPr>
              <a:t>2. </a:t>
            </a:r>
            <a:r>
              <a:rPr lang="ar-SA" sz="2500" b="1" u="sng" dirty="0" smtClean="0">
                <a:solidFill>
                  <a:srgbClr val="FF0000"/>
                </a:solidFill>
              </a:rPr>
              <a:t>تضعيف </a:t>
            </a:r>
            <a:r>
              <a:rPr lang="ar-SA" sz="2500" b="1" u="sng" dirty="0">
                <a:solidFill>
                  <a:srgbClr val="FF0000"/>
                </a:solidFill>
              </a:rPr>
              <a:t>الحرف الثاني </a:t>
            </a:r>
            <a:r>
              <a:rPr lang="ar-SA" sz="2500" dirty="0">
                <a:solidFill>
                  <a:schemeClr val="tx1"/>
                </a:solidFill>
              </a:rPr>
              <a:t>للفعل، فمثلاً الفعل </a:t>
            </a:r>
            <a:r>
              <a:rPr lang="ar-SA" sz="2500" b="1" u="sng" dirty="0">
                <a:solidFill>
                  <a:srgbClr val="FF0000"/>
                </a:solidFill>
              </a:rPr>
              <a:t>شبعَ </a:t>
            </a:r>
            <a:r>
              <a:rPr lang="ar-SA" sz="2500" dirty="0">
                <a:solidFill>
                  <a:schemeClr val="tx1"/>
                </a:solidFill>
              </a:rPr>
              <a:t>هو فعل لازم نحو: </a:t>
            </a:r>
            <a:r>
              <a:rPr lang="ar-SA" sz="2500" b="1" u="sng" dirty="0">
                <a:solidFill>
                  <a:srgbClr val="FF0000"/>
                </a:solidFill>
              </a:rPr>
              <a:t>شبع الولدُ</a:t>
            </a:r>
            <a:r>
              <a:rPr lang="ar-SA" sz="2500" dirty="0">
                <a:solidFill>
                  <a:schemeClr val="tx1"/>
                </a:solidFill>
              </a:rPr>
              <a:t>، وبتضعيف الحرف الثاني يصبح الفعل متعديًا، نحو: </a:t>
            </a:r>
            <a:endParaRPr lang="ar-IQ" sz="2500" dirty="0" smtClean="0">
              <a:solidFill>
                <a:schemeClr val="tx1"/>
              </a:solidFill>
            </a:endParaRPr>
          </a:p>
          <a:p>
            <a:r>
              <a:rPr lang="ar-IQ" sz="2500" b="1" dirty="0" smtClean="0">
                <a:solidFill>
                  <a:srgbClr val="FF0000"/>
                </a:solidFill>
              </a:rPr>
              <a:t>       </a:t>
            </a:r>
            <a:r>
              <a:rPr lang="ar-SA" sz="2500" b="1" u="sng" dirty="0" smtClean="0">
                <a:solidFill>
                  <a:srgbClr val="FF0000"/>
                </a:solidFill>
              </a:rPr>
              <a:t>شبّعَ </a:t>
            </a:r>
            <a:r>
              <a:rPr lang="ar-SA" sz="2500" b="1" u="sng" dirty="0">
                <a:solidFill>
                  <a:srgbClr val="FF0000"/>
                </a:solidFill>
              </a:rPr>
              <a:t>الطعامُ الولدَ</a:t>
            </a:r>
            <a:r>
              <a:rPr lang="en-US" sz="2500" b="1" u="sng" dirty="0">
                <a:solidFill>
                  <a:srgbClr val="FF0000"/>
                </a:solidFill>
              </a:rPr>
              <a:t>.</a:t>
            </a:r>
            <a:r>
              <a:rPr lang="en-US" sz="2500" u="sng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2500" u="sng" dirty="0" smtClean="0">
                <a:solidFill>
                  <a:schemeClr val="tx1"/>
                </a:solidFill>
                <a:effectLst/>
              </a:rPr>
            </a:br>
            <a:r>
              <a:rPr lang="en-US" sz="2500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2500" dirty="0" smtClean="0">
                <a:solidFill>
                  <a:schemeClr val="tx1"/>
                </a:solidFill>
                <a:effectLst/>
              </a:rPr>
            </a:br>
            <a:endParaRPr lang="ar-IQ" sz="25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0" y="2852936"/>
            <a:ext cx="3275856" cy="381642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IQ" sz="2500" b="1" u="sng" dirty="0" smtClean="0">
              <a:solidFill>
                <a:schemeClr val="tx1"/>
              </a:solidFill>
            </a:endParaRPr>
          </a:p>
          <a:p>
            <a:endParaRPr lang="ar-IQ" sz="2500" b="1" u="sng" dirty="0">
              <a:solidFill>
                <a:schemeClr val="tx1"/>
              </a:solidFill>
            </a:endParaRPr>
          </a:p>
          <a:p>
            <a:r>
              <a:rPr lang="ar-IQ" sz="2500" dirty="0">
                <a:solidFill>
                  <a:schemeClr val="tx1"/>
                </a:solidFill>
              </a:rPr>
              <a:t>3. </a:t>
            </a:r>
            <a:r>
              <a:rPr lang="ar-SA" sz="2500" b="1" u="sng" dirty="0" smtClean="0">
                <a:solidFill>
                  <a:srgbClr val="FF0000"/>
                </a:solidFill>
              </a:rPr>
              <a:t>إضافة </a:t>
            </a:r>
            <a:r>
              <a:rPr lang="ar-SA" sz="2500" b="1" u="sng" dirty="0">
                <a:solidFill>
                  <a:srgbClr val="FF0000"/>
                </a:solidFill>
              </a:rPr>
              <a:t>الألف بعد الحرف الثاني</a:t>
            </a:r>
            <a:r>
              <a:rPr lang="ar-SA" sz="2500" dirty="0">
                <a:solidFill>
                  <a:schemeClr val="tx1"/>
                </a:solidFill>
              </a:rPr>
              <a:t>، وذلك بأن ينقل الفعل من وزن </a:t>
            </a:r>
            <a:r>
              <a:rPr lang="ar-SA" sz="2500" u="sng" dirty="0">
                <a:solidFill>
                  <a:srgbClr val="FF0000"/>
                </a:solidFill>
              </a:rPr>
              <a:t>فعل إلى وزن فاعل</a:t>
            </a:r>
            <a:r>
              <a:rPr lang="ar-SA" sz="2500" dirty="0">
                <a:solidFill>
                  <a:schemeClr val="tx1"/>
                </a:solidFill>
              </a:rPr>
              <a:t>، فلو أخذنا الفعل </a:t>
            </a:r>
            <a:r>
              <a:rPr lang="ar-SA" sz="2500" b="1" u="sng" dirty="0">
                <a:solidFill>
                  <a:srgbClr val="FF0000"/>
                </a:solidFill>
              </a:rPr>
              <a:t>جلسَ</a:t>
            </a:r>
            <a:r>
              <a:rPr lang="ar-SA" sz="2500" dirty="0">
                <a:solidFill>
                  <a:schemeClr val="tx1"/>
                </a:solidFill>
              </a:rPr>
              <a:t> فهو فعل لازم نحو</a:t>
            </a:r>
            <a:r>
              <a:rPr lang="ar-IQ" sz="2500" dirty="0">
                <a:solidFill>
                  <a:schemeClr val="tx1"/>
                </a:solidFill>
              </a:rPr>
              <a:t>:</a:t>
            </a:r>
            <a:r>
              <a:rPr lang="ar-SA" sz="2500" dirty="0">
                <a:solidFill>
                  <a:schemeClr val="tx1"/>
                </a:solidFill>
              </a:rPr>
              <a:t> </a:t>
            </a:r>
            <a:r>
              <a:rPr lang="ar-SA" sz="2500" b="1" u="sng" dirty="0">
                <a:solidFill>
                  <a:srgbClr val="FF0000"/>
                </a:solidFill>
              </a:rPr>
              <a:t>جلس الولدُ</a:t>
            </a:r>
            <a:r>
              <a:rPr lang="ar-SA" sz="2500" dirty="0">
                <a:solidFill>
                  <a:schemeClr val="tx1"/>
                </a:solidFill>
              </a:rPr>
              <a:t>، </a:t>
            </a:r>
            <a:endParaRPr lang="ar-IQ" sz="2500" dirty="0">
              <a:solidFill>
                <a:schemeClr val="tx1"/>
              </a:solidFill>
            </a:endParaRPr>
          </a:p>
          <a:p>
            <a:r>
              <a:rPr lang="ar-SA" sz="2500" dirty="0">
                <a:solidFill>
                  <a:schemeClr val="tx1"/>
                </a:solidFill>
              </a:rPr>
              <a:t>وبنقل الفعل إلى وزن فاعلَ يصبح الفعل </a:t>
            </a:r>
            <a:r>
              <a:rPr lang="ar-SA" sz="2500" u="sng" dirty="0">
                <a:solidFill>
                  <a:srgbClr val="FF0000"/>
                </a:solidFill>
              </a:rPr>
              <a:t>متعديًا</a:t>
            </a:r>
            <a:r>
              <a:rPr lang="ar-SA" sz="2500" dirty="0">
                <a:solidFill>
                  <a:schemeClr val="tx1"/>
                </a:solidFill>
              </a:rPr>
              <a:t> نحو: </a:t>
            </a:r>
            <a:r>
              <a:rPr lang="ar-SA" sz="2500" b="1" u="sng" dirty="0">
                <a:solidFill>
                  <a:srgbClr val="FF0000"/>
                </a:solidFill>
              </a:rPr>
              <a:t>جالسَ الولدُ صديقَه</a:t>
            </a:r>
            <a:r>
              <a:rPr lang="ar-SA" sz="2500" dirty="0">
                <a:solidFill>
                  <a:schemeClr val="tx1"/>
                </a:solidFill>
              </a:rPr>
              <a:t>،</a:t>
            </a:r>
            <a:r>
              <a:rPr lang="en-US" sz="2500" dirty="0">
                <a:solidFill>
                  <a:schemeClr val="tx1"/>
                </a:solidFill>
              </a:rPr>
              <a:t/>
            </a:r>
            <a:br>
              <a:rPr lang="en-US" sz="2500" dirty="0">
                <a:solidFill>
                  <a:schemeClr val="tx1"/>
                </a:solidFill>
              </a:rPr>
            </a:br>
            <a:r>
              <a:rPr lang="en-US" sz="2500" dirty="0">
                <a:solidFill>
                  <a:schemeClr val="tx1"/>
                </a:solidFill>
              </a:rPr>
              <a:t/>
            </a:r>
            <a:br>
              <a:rPr lang="en-US" sz="2500" dirty="0">
                <a:solidFill>
                  <a:schemeClr val="tx1"/>
                </a:solidFill>
              </a:rPr>
            </a:br>
            <a:endParaRPr lang="ar-IQ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194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Desktop\خلفيات بور بوينت\image-7p-e156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1115616" y="1757968"/>
            <a:ext cx="7200800" cy="446449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u="sng" dirty="0">
                <a:solidFill>
                  <a:srgbClr val="FF0000"/>
                </a:solidFill>
              </a:rPr>
              <a:t>الفعل المتعدّي ثلاثة أنواع </a:t>
            </a:r>
            <a:r>
              <a:rPr lang="ar-SA" sz="2800" dirty="0">
                <a:solidFill>
                  <a:schemeClr val="tx1"/>
                </a:solidFill>
              </a:rPr>
              <a:t>وهي</a:t>
            </a:r>
            <a:r>
              <a:rPr lang="en-US" sz="2800" dirty="0" smtClean="0">
                <a:solidFill>
                  <a:schemeClr val="tx1"/>
                </a:solidFill>
              </a:rPr>
              <a:t>:</a:t>
            </a:r>
            <a:endParaRPr lang="ar-IQ" sz="2800" dirty="0" smtClean="0">
              <a:solidFill>
                <a:schemeClr val="tx1"/>
              </a:solidFill>
            </a:endParaRPr>
          </a:p>
          <a:p>
            <a:endParaRPr lang="ar-IQ" sz="2800" dirty="0">
              <a:solidFill>
                <a:schemeClr val="tx1"/>
              </a:solidFill>
            </a:endParaRPr>
          </a:p>
          <a:p>
            <a:pPr marL="514350" indent="-514350">
              <a:buAutoNum type="arabicPeriod"/>
            </a:pPr>
            <a:r>
              <a:rPr lang="ar-SA" sz="2800" b="1" u="sng" dirty="0" smtClean="0">
                <a:solidFill>
                  <a:srgbClr val="FF0000"/>
                </a:solidFill>
              </a:rPr>
              <a:t>فعل </a:t>
            </a:r>
            <a:r>
              <a:rPr lang="ar-SA" sz="2800" b="1" u="sng" dirty="0">
                <a:solidFill>
                  <a:srgbClr val="FF0000"/>
                </a:solidFill>
              </a:rPr>
              <a:t>متعدٍ لمفعول به </a:t>
            </a:r>
            <a:r>
              <a:rPr lang="ar-SA" sz="2800" b="1" u="sng" dirty="0" smtClean="0">
                <a:solidFill>
                  <a:srgbClr val="FF0000"/>
                </a:solidFill>
              </a:rPr>
              <a:t>واحد</a:t>
            </a:r>
            <a:r>
              <a:rPr lang="ar-IQ" sz="2800" dirty="0" smtClean="0">
                <a:solidFill>
                  <a:schemeClr val="tx1"/>
                </a:solidFill>
              </a:rPr>
              <a:t>، نحو</a:t>
            </a:r>
            <a:r>
              <a:rPr lang="ar-SA" sz="2800" dirty="0" smtClean="0">
                <a:solidFill>
                  <a:schemeClr val="tx1"/>
                </a:solidFill>
              </a:rPr>
              <a:t>: </a:t>
            </a:r>
            <a:r>
              <a:rPr lang="ar-SA" sz="2800" b="1" u="sng" dirty="0">
                <a:solidFill>
                  <a:srgbClr val="FF0000"/>
                </a:solidFill>
              </a:rPr>
              <a:t>كتبَ خالدُ الدّرسَ خالد</a:t>
            </a:r>
            <a:r>
              <a:rPr lang="ar-SA" sz="2800" dirty="0">
                <a:solidFill>
                  <a:schemeClr val="tx1"/>
                </a:solidFill>
              </a:rPr>
              <a:t>: فاعل مرفوع </a:t>
            </a:r>
            <a:endParaRPr lang="ar-IQ" sz="2800" dirty="0" smtClean="0">
              <a:solidFill>
                <a:schemeClr val="tx1"/>
              </a:solidFill>
            </a:endParaRPr>
          </a:p>
          <a:p>
            <a:r>
              <a:rPr lang="ar-IQ" sz="2800" dirty="0" smtClean="0">
                <a:solidFill>
                  <a:schemeClr val="tx1"/>
                </a:solidFill>
              </a:rPr>
              <a:t>     </a:t>
            </a:r>
            <a:r>
              <a:rPr lang="ar-SA" sz="2800" dirty="0" smtClean="0">
                <a:solidFill>
                  <a:srgbClr val="FF0000"/>
                </a:solidFill>
              </a:rPr>
              <a:t>ا</a:t>
            </a:r>
            <a:r>
              <a:rPr lang="ar-SA" sz="2800" b="1" u="sng" dirty="0" smtClean="0">
                <a:solidFill>
                  <a:srgbClr val="FF0000"/>
                </a:solidFill>
              </a:rPr>
              <a:t>لدّرس</a:t>
            </a:r>
            <a:r>
              <a:rPr lang="ar-SA" sz="2800" dirty="0">
                <a:solidFill>
                  <a:schemeClr val="tx1"/>
                </a:solidFill>
              </a:rPr>
              <a:t>: مفعول به منصوب </a:t>
            </a:r>
            <a:endParaRPr lang="ar-IQ" sz="2800" dirty="0" smtClean="0">
              <a:solidFill>
                <a:schemeClr val="tx1"/>
              </a:solidFill>
            </a:endParaRPr>
          </a:p>
          <a:p>
            <a:r>
              <a:rPr lang="ar-SA" sz="2800" dirty="0" smtClean="0">
                <a:solidFill>
                  <a:schemeClr val="tx1"/>
                </a:solidFill>
              </a:rPr>
              <a:t>أو</a:t>
            </a:r>
            <a:r>
              <a:rPr lang="ar-SA" sz="2800" dirty="0">
                <a:solidFill>
                  <a:schemeClr val="tx1"/>
                </a:solidFill>
              </a:rPr>
              <a:t>: </a:t>
            </a:r>
            <a:r>
              <a:rPr lang="ar-SA" sz="2800" b="1" u="sng" dirty="0">
                <a:solidFill>
                  <a:srgbClr val="FF0000"/>
                </a:solidFill>
              </a:rPr>
              <a:t>استحقّ الكاتبُ الجائزةَ</a:t>
            </a:r>
            <a:r>
              <a:rPr lang="ar-SA" sz="2800" dirty="0">
                <a:solidFill>
                  <a:schemeClr val="tx1"/>
                </a:solidFill>
              </a:rPr>
              <a:t> </a:t>
            </a:r>
            <a:endParaRPr lang="ar-IQ" sz="2800" dirty="0" smtClean="0">
              <a:solidFill>
                <a:schemeClr val="tx1"/>
              </a:solidFill>
            </a:endParaRPr>
          </a:p>
          <a:p>
            <a:r>
              <a:rPr lang="ar-SA" sz="2800" b="1" u="sng" dirty="0" smtClean="0">
                <a:solidFill>
                  <a:srgbClr val="FF0000"/>
                </a:solidFill>
              </a:rPr>
              <a:t>الكاتب</a:t>
            </a:r>
            <a:r>
              <a:rPr lang="ar-IQ" sz="2800" b="1" u="sng" dirty="0" smtClean="0">
                <a:solidFill>
                  <a:srgbClr val="FF0000"/>
                </a:solidFill>
              </a:rPr>
              <a:t>ُ</a:t>
            </a:r>
            <a:r>
              <a:rPr lang="ar-SA" sz="2800" dirty="0" smtClean="0">
                <a:solidFill>
                  <a:schemeClr val="tx1"/>
                </a:solidFill>
              </a:rPr>
              <a:t>: </a:t>
            </a:r>
            <a:r>
              <a:rPr lang="ar-SA" sz="2800" u="sng" dirty="0">
                <a:solidFill>
                  <a:schemeClr val="tx1"/>
                </a:solidFill>
              </a:rPr>
              <a:t>فاعل</a:t>
            </a:r>
            <a:r>
              <a:rPr lang="ar-SA" sz="2800" dirty="0">
                <a:solidFill>
                  <a:schemeClr val="tx1"/>
                </a:solidFill>
              </a:rPr>
              <a:t> مرفوع </a:t>
            </a:r>
            <a:endParaRPr lang="ar-IQ" sz="2800" dirty="0" smtClean="0">
              <a:solidFill>
                <a:schemeClr val="tx1"/>
              </a:solidFill>
            </a:endParaRPr>
          </a:p>
          <a:p>
            <a:r>
              <a:rPr lang="ar-SA" sz="2800" b="1" u="sng" dirty="0" smtClean="0">
                <a:solidFill>
                  <a:srgbClr val="FF0000"/>
                </a:solidFill>
              </a:rPr>
              <a:t>الجائزةَ</a:t>
            </a:r>
            <a:r>
              <a:rPr lang="ar-SA" sz="2800" dirty="0">
                <a:solidFill>
                  <a:schemeClr val="tx1"/>
                </a:solidFill>
              </a:rPr>
              <a:t>: </a:t>
            </a:r>
            <a:r>
              <a:rPr lang="ar-SA" sz="2800" u="sng" dirty="0">
                <a:solidFill>
                  <a:schemeClr val="tx1"/>
                </a:solidFill>
              </a:rPr>
              <a:t>مفعول به </a:t>
            </a:r>
            <a:r>
              <a:rPr lang="ar-SA" sz="2800" dirty="0">
                <a:solidFill>
                  <a:schemeClr val="tx1"/>
                </a:solidFill>
              </a:rPr>
              <a:t>منصوب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2483768" y="332656"/>
            <a:ext cx="4680520" cy="9144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>
                <a:solidFill>
                  <a:srgbClr val="FF0000"/>
                </a:solidFill>
              </a:rPr>
              <a:t>الفعل المتعدي</a:t>
            </a:r>
            <a:endParaRPr lang="ar-IQ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971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dell\Desktop\خلفيات بور بوينت\image-7p-e156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107504" y="1484784"/>
            <a:ext cx="4095876" cy="525658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500" dirty="0" smtClean="0">
                <a:solidFill>
                  <a:schemeClr val="tx1"/>
                </a:solidFill>
              </a:rPr>
              <a:t>ب.</a:t>
            </a:r>
            <a:r>
              <a:rPr lang="en-US" sz="2500" dirty="0" smtClean="0">
                <a:solidFill>
                  <a:schemeClr val="tx1"/>
                </a:solidFill>
              </a:rPr>
              <a:t> </a:t>
            </a:r>
            <a:r>
              <a:rPr lang="ar-SA" sz="2500" b="1" u="sng" dirty="0">
                <a:solidFill>
                  <a:srgbClr val="FF0000"/>
                </a:solidFill>
              </a:rPr>
              <a:t>مفعولين به ليس أصلهما مبتدأ </a:t>
            </a:r>
            <a:r>
              <a:rPr lang="ar-SA" sz="2500" u="sng" dirty="0">
                <a:solidFill>
                  <a:srgbClr val="FF0000"/>
                </a:solidFill>
              </a:rPr>
              <a:t>وخبر: </a:t>
            </a:r>
            <a:r>
              <a:rPr lang="ar-IQ" sz="2500" dirty="0" smtClean="0">
                <a:solidFill>
                  <a:srgbClr val="FF0000"/>
                </a:solidFill>
              </a:rPr>
              <a:t>وهي </a:t>
            </a:r>
            <a:r>
              <a:rPr lang="ar-IQ" sz="2500" dirty="0" smtClean="0">
                <a:solidFill>
                  <a:schemeClr val="tx1"/>
                </a:solidFill>
              </a:rPr>
              <a:t>(</a:t>
            </a:r>
            <a:r>
              <a:rPr lang="ar-IQ" sz="2500" dirty="0" smtClean="0">
                <a:solidFill>
                  <a:srgbClr val="FF0000"/>
                </a:solidFill>
              </a:rPr>
              <a:t> أفعال منح </a:t>
            </a:r>
            <a:r>
              <a:rPr lang="ar-IQ" sz="2500" dirty="0" smtClean="0">
                <a:solidFill>
                  <a:schemeClr val="tx1"/>
                </a:solidFill>
              </a:rPr>
              <a:t>و</a:t>
            </a:r>
            <a:r>
              <a:rPr lang="ar-IQ" sz="2500" dirty="0" smtClean="0">
                <a:solidFill>
                  <a:srgbClr val="FF0000"/>
                </a:solidFill>
              </a:rPr>
              <a:t>هب </a:t>
            </a:r>
            <a:r>
              <a:rPr lang="ar-IQ" sz="2500" dirty="0" smtClean="0">
                <a:solidFill>
                  <a:schemeClr val="tx1"/>
                </a:solidFill>
              </a:rPr>
              <a:t>و</a:t>
            </a:r>
            <a:r>
              <a:rPr lang="ar-IQ" sz="2500" dirty="0" smtClean="0">
                <a:solidFill>
                  <a:srgbClr val="FF0000"/>
                </a:solidFill>
              </a:rPr>
              <a:t>أعطى </a:t>
            </a:r>
            <a:r>
              <a:rPr lang="ar-IQ" sz="2500" dirty="0" smtClean="0">
                <a:solidFill>
                  <a:schemeClr val="tx1"/>
                </a:solidFill>
              </a:rPr>
              <a:t>)</a:t>
            </a:r>
          </a:p>
          <a:p>
            <a:r>
              <a:rPr lang="ar-IQ" sz="2500" dirty="0" smtClean="0">
                <a:solidFill>
                  <a:schemeClr val="tx1"/>
                </a:solidFill>
              </a:rPr>
              <a:t>* نحو:</a:t>
            </a:r>
            <a:r>
              <a:rPr lang="ar-IQ" sz="2500" dirty="0">
                <a:solidFill>
                  <a:schemeClr val="tx1"/>
                </a:solidFill>
              </a:rPr>
              <a:t> </a:t>
            </a:r>
            <a:r>
              <a:rPr lang="ar-SA" sz="2500" b="1" u="sng" dirty="0" smtClean="0">
                <a:solidFill>
                  <a:srgbClr val="FF0000"/>
                </a:solidFill>
              </a:rPr>
              <a:t>وهب </a:t>
            </a:r>
            <a:r>
              <a:rPr lang="ar-SA" sz="2500" b="1" u="sng" dirty="0">
                <a:solidFill>
                  <a:srgbClr val="FF0000"/>
                </a:solidFill>
              </a:rPr>
              <a:t>الغنيّ الفقيرَ مالاً </a:t>
            </a:r>
            <a:endParaRPr lang="en-US" sz="2500" b="1" u="sng" dirty="0">
              <a:solidFill>
                <a:srgbClr val="FF0000"/>
              </a:solidFill>
            </a:endParaRPr>
          </a:p>
          <a:p>
            <a:r>
              <a:rPr lang="ar-SA" sz="2500" dirty="0">
                <a:solidFill>
                  <a:schemeClr val="tx1"/>
                </a:solidFill>
              </a:rPr>
              <a:t>ا</a:t>
            </a:r>
            <a:r>
              <a:rPr lang="ar-SA" sz="2500" b="1" u="sng" dirty="0">
                <a:solidFill>
                  <a:srgbClr val="FF0000"/>
                </a:solidFill>
              </a:rPr>
              <a:t>لغنيّ</a:t>
            </a:r>
            <a:r>
              <a:rPr lang="ar-SA" sz="2500" dirty="0">
                <a:solidFill>
                  <a:schemeClr val="tx1"/>
                </a:solidFill>
              </a:rPr>
              <a:t>: فاعل مرفوع </a:t>
            </a:r>
            <a:r>
              <a:rPr lang="ar-IQ" sz="2500" dirty="0" smtClean="0">
                <a:solidFill>
                  <a:schemeClr val="tx1"/>
                </a:solidFill>
              </a:rPr>
              <a:t>/ </a:t>
            </a:r>
            <a:r>
              <a:rPr lang="ar-SA" sz="2500" dirty="0" smtClean="0">
                <a:solidFill>
                  <a:schemeClr val="tx1"/>
                </a:solidFill>
              </a:rPr>
              <a:t>ا</a:t>
            </a:r>
            <a:r>
              <a:rPr lang="ar-SA" sz="2500" b="1" u="sng" dirty="0" smtClean="0">
                <a:solidFill>
                  <a:srgbClr val="FF0000"/>
                </a:solidFill>
              </a:rPr>
              <a:t>لفقير</a:t>
            </a:r>
            <a:r>
              <a:rPr lang="ar-SA" sz="2500" dirty="0">
                <a:solidFill>
                  <a:schemeClr val="tx1"/>
                </a:solidFill>
              </a:rPr>
              <a:t>: مفعول به أوّل </a:t>
            </a:r>
            <a:r>
              <a:rPr lang="ar-IQ" sz="2500" dirty="0" smtClean="0">
                <a:solidFill>
                  <a:schemeClr val="tx1"/>
                </a:solidFill>
              </a:rPr>
              <a:t>/ </a:t>
            </a:r>
            <a:r>
              <a:rPr lang="ar-SA" sz="2500" b="1" u="sng" dirty="0" smtClean="0">
                <a:solidFill>
                  <a:srgbClr val="FF0000"/>
                </a:solidFill>
              </a:rPr>
              <a:t>مالاً</a:t>
            </a:r>
            <a:r>
              <a:rPr lang="ar-SA" sz="2500" b="1" u="sng" dirty="0">
                <a:solidFill>
                  <a:srgbClr val="FF0000"/>
                </a:solidFill>
              </a:rPr>
              <a:t>:</a:t>
            </a:r>
            <a:r>
              <a:rPr lang="ar-SA" sz="2500" dirty="0">
                <a:solidFill>
                  <a:schemeClr val="tx1"/>
                </a:solidFill>
              </a:rPr>
              <a:t> مفعول به ثانٍ</a:t>
            </a:r>
            <a:endParaRPr lang="en-US" sz="2500" dirty="0">
              <a:solidFill>
                <a:schemeClr val="tx1"/>
              </a:solidFill>
            </a:endParaRPr>
          </a:p>
          <a:p>
            <a:r>
              <a:rPr lang="ar-IQ" sz="2500" dirty="0" smtClean="0">
                <a:solidFill>
                  <a:schemeClr val="tx1"/>
                </a:solidFill>
              </a:rPr>
              <a:t>* ونحو: </a:t>
            </a:r>
            <a:r>
              <a:rPr lang="ar-SA" sz="2500" b="1" u="sng" dirty="0" smtClean="0">
                <a:solidFill>
                  <a:srgbClr val="FF0000"/>
                </a:solidFill>
              </a:rPr>
              <a:t>أعطى </a:t>
            </a:r>
            <a:r>
              <a:rPr lang="ar-SA" sz="2500" b="1" u="sng" dirty="0">
                <a:solidFill>
                  <a:srgbClr val="FF0000"/>
                </a:solidFill>
              </a:rPr>
              <a:t>الرّجلُ زوجتَه هديةً </a:t>
            </a:r>
            <a:endParaRPr lang="en-US" sz="2500" b="1" u="sng" dirty="0">
              <a:solidFill>
                <a:srgbClr val="FF0000"/>
              </a:solidFill>
            </a:endParaRPr>
          </a:p>
          <a:p>
            <a:r>
              <a:rPr lang="ar-SA" sz="2500" b="1" u="sng" dirty="0">
                <a:solidFill>
                  <a:srgbClr val="FF0000"/>
                </a:solidFill>
              </a:rPr>
              <a:t>الرّجلَ:</a:t>
            </a:r>
            <a:r>
              <a:rPr lang="ar-SA" sz="2500" dirty="0">
                <a:solidFill>
                  <a:schemeClr val="tx1"/>
                </a:solidFill>
              </a:rPr>
              <a:t> فاعل مرفوع </a:t>
            </a:r>
            <a:r>
              <a:rPr lang="ar-IQ" sz="2500" dirty="0" smtClean="0">
                <a:solidFill>
                  <a:schemeClr val="tx1"/>
                </a:solidFill>
              </a:rPr>
              <a:t>/ </a:t>
            </a:r>
            <a:r>
              <a:rPr lang="ar-SA" sz="2500" b="1" u="sng" dirty="0" smtClean="0">
                <a:solidFill>
                  <a:srgbClr val="FF0000"/>
                </a:solidFill>
              </a:rPr>
              <a:t>زوجتَه</a:t>
            </a:r>
            <a:r>
              <a:rPr lang="ar-SA" sz="2500" dirty="0">
                <a:solidFill>
                  <a:schemeClr val="tx1"/>
                </a:solidFill>
              </a:rPr>
              <a:t>: مفعول به أوّل </a:t>
            </a:r>
            <a:r>
              <a:rPr lang="ar-IQ" sz="2500" dirty="0" smtClean="0">
                <a:solidFill>
                  <a:schemeClr val="tx1"/>
                </a:solidFill>
              </a:rPr>
              <a:t>/ </a:t>
            </a:r>
            <a:r>
              <a:rPr lang="ar-SA" sz="2500" b="1" u="sng" dirty="0" smtClean="0">
                <a:solidFill>
                  <a:srgbClr val="FF0000"/>
                </a:solidFill>
              </a:rPr>
              <a:t>هديةً</a:t>
            </a:r>
            <a:r>
              <a:rPr lang="ar-SA" sz="2500" dirty="0">
                <a:solidFill>
                  <a:schemeClr val="tx1"/>
                </a:solidFill>
              </a:rPr>
              <a:t>: مفعول به ثانِ</a:t>
            </a:r>
            <a:endParaRPr lang="ar-IQ" sz="2500" dirty="0" smtClean="0">
              <a:solidFill>
                <a:schemeClr val="tx1"/>
              </a:solidFill>
            </a:endParaRPr>
          </a:p>
          <a:p>
            <a:pPr algn="ctr"/>
            <a:endParaRPr lang="ar-IQ" sz="2500" dirty="0">
              <a:solidFill>
                <a:schemeClr val="tx1"/>
              </a:solidFill>
            </a:endParaRPr>
          </a:p>
          <a:p>
            <a:pPr algn="ctr"/>
            <a:endParaRPr lang="ar-IQ" dirty="0" smtClean="0"/>
          </a:p>
          <a:p>
            <a:pPr algn="ctr"/>
            <a:endParaRPr lang="ar-IQ" dirty="0"/>
          </a:p>
        </p:txBody>
      </p:sp>
      <p:sp>
        <p:nvSpPr>
          <p:cNvPr id="5" name="Rounded Rectangle 4"/>
          <p:cNvSpPr/>
          <p:nvPr/>
        </p:nvSpPr>
        <p:spPr>
          <a:xfrm>
            <a:off x="4527416" y="1484784"/>
            <a:ext cx="4392488" cy="522994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en-US" sz="2500" b="1" u="sng" dirty="0" smtClean="0">
              <a:solidFill>
                <a:schemeClr val="tx1"/>
              </a:solidFill>
            </a:endParaRPr>
          </a:p>
          <a:p>
            <a:endParaRPr lang="en-US" sz="2500" b="1" u="sng" dirty="0">
              <a:solidFill>
                <a:schemeClr val="tx1"/>
              </a:solidFill>
            </a:endParaRPr>
          </a:p>
          <a:p>
            <a:r>
              <a:rPr lang="en-US" sz="2500" dirty="0" smtClean="0">
                <a:solidFill>
                  <a:schemeClr val="tx1"/>
                </a:solidFill>
              </a:rPr>
              <a:t> </a:t>
            </a:r>
            <a:endParaRPr lang="ar-IQ" sz="2500" dirty="0" smtClean="0">
              <a:solidFill>
                <a:schemeClr val="tx1"/>
              </a:solidFill>
            </a:endParaRPr>
          </a:p>
          <a:p>
            <a:r>
              <a:rPr lang="ar-IQ" sz="2500" b="1" u="sng" dirty="0" smtClean="0">
                <a:solidFill>
                  <a:srgbClr val="FF0000"/>
                </a:solidFill>
              </a:rPr>
              <a:t>أ. </a:t>
            </a:r>
            <a:r>
              <a:rPr lang="ar-SA" sz="2500" b="1" u="sng" dirty="0" smtClean="0">
                <a:solidFill>
                  <a:srgbClr val="FF0000"/>
                </a:solidFill>
              </a:rPr>
              <a:t>مفعولين </a:t>
            </a:r>
            <a:r>
              <a:rPr lang="ar-SA" sz="2500" b="1" u="sng" dirty="0">
                <a:solidFill>
                  <a:srgbClr val="FF0000"/>
                </a:solidFill>
              </a:rPr>
              <a:t>به أصلهما مبتدأ وخبر</a:t>
            </a:r>
            <a:r>
              <a:rPr lang="ar-SA" sz="2500" dirty="0">
                <a:solidFill>
                  <a:schemeClr val="tx1"/>
                </a:solidFill>
              </a:rPr>
              <a:t>: </a:t>
            </a:r>
            <a:endParaRPr lang="ar-IQ" sz="2500" dirty="0">
              <a:solidFill>
                <a:schemeClr val="tx1"/>
              </a:solidFill>
            </a:endParaRPr>
          </a:p>
          <a:p>
            <a:r>
              <a:rPr lang="ar-SA" sz="2500" dirty="0" smtClean="0">
                <a:solidFill>
                  <a:schemeClr val="tx1"/>
                </a:solidFill>
              </a:rPr>
              <a:t>وهي </a:t>
            </a:r>
            <a:r>
              <a:rPr lang="ar-IQ" sz="2500" dirty="0" smtClean="0">
                <a:solidFill>
                  <a:schemeClr val="tx1"/>
                </a:solidFill>
              </a:rPr>
              <a:t>(</a:t>
            </a:r>
            <a:r>
              <a:rPr lang="ar-SA" sz="2500" dirty="0" smtClean="0">
                <a:solidFill>
                  <a:srgbClr val="FF0000"/>
                </a:solidFill>
              </a:rPr>
              <a:t>أفعال </a:t>
            </a:r>
            <a:r>
              <a:rPr lang="ar-SA" sz="2500" dirty="0">
                <a:solidFill>
                  <a:srgbClr val="FF0000"/>
                </a:solidFill>
              </a:rPr>
              <a:t>الشكّ </a:t>
            </a:r>
            <a:r>
              <a:rPr lang="ar-SA" sz="2500" dirty="0" smtClean="0">
                <a:solidFill>
                  <a:schemeClr val="tx1"/>
                </a:solidFill>
              </a:rPr>
              <a:t>و</a:t>
            </a:r>
            <a:r>
              <a:rPr lang="ar-SA" sz="2500" dirty="0" smtClean="0">
                <a:solidFill>
                  <a:srgbClr val="FF0000"/>
                </a:solidFill>
              </a:rPr>
              <a:t>اليقين</a:t>
            </a:r>
            <a:r>
              <a:rPr lang="ar-IQ" sz="2500" dirty="0" smtClean="0">
                <a:solidFill>
                  <a:srgbClr val="FF0000"/>
                </a:solidFill>
              </a:rPr>
              <a:t> </a:t>
            </a:r>
            <a:r>
              <a:rPr lang="ar-SA" sz="2500" dirty="0" smtClean="0">
                <a:solidFill>
                  <a:schemeClr val="tx1"/>
                </a:solidFill>
              </a:rPr>
              <a:t>و</a:t>
            </a:r>
            <a:r>
              <a:rPr lang="ar-SA" sz="2500" dirty="0" smtClean="0">
                <a:solidFill>
                  <a:srgbClr val="FF0000"/>
                </a:solidFill>
              </a:rPr>
              <a:t>التحويل</a:t>
            </a:r>
            <a:r>
              <a:rPr lang="ar-IQ" sz="2500" dirty="0" smtClean="0">
                <a:solidFill>
                  <a:schemeClr val="tx1"/>
                </a:solidFill>
              </a:rPr>
              <a:t>)</a:t>
            </a:r>
            <a:endParaRPr lang="en-US" sz="2500" dirty="0">
              <a:solidFill>
                <a:schemeClr val="tx1"/>
              </a:solidFill>
            </a:endParaRPr>
          </a:p>
          <a:p>
            <a:r>
              <a:rPr lang="ar-IQ" sz="2500" dirty="0" smtClean="0">
                <a:solidFill>
                  <a:schemeClr val="tx1"/>
                </a:solidFill>
              </a:rPr>
              <a:t>*نحو</a:t>
            </a:r>
            <a:r>
              <a:rPr lang="ar-SA" sz="2500" dirty="0" smtClean="0">
                <a:solidFill>
                  <a:schemeClr val="tx1"/>
                </a:solidFill>
              </a:rPr>
              <a:t>: </a:t>
            </a:r>
            <a:r>
              <a:rPr lang="ar-SA" sz="2500" u="sng" dirty="0">
                <a:solidFill>
                  <a:srgbClr val="FF0000"/>
                </a:solidFill>
              </a:rPr>
              <a:t>ظن</a:t>
            </a:r>
            <a:r>
              <a:rPr lang="ar-SA" sz="2500" dirty="0">
                <a:solidFill>
                  <a:schemeClr val="tx1"/>
                </a:solidFill>
              </a:rPr>
              <a:t>ّ المسافرُ </a:t>
            </a:r>
            <a:r>
              <a:rPr lang="ar-SA" sz="2500" dirty="0" smtClean="0">
                <a:solidFill>
                  <a:schemeClr val="tx1"/>
                </a:solidFill>
              </a:rPr>
              <a:t>الطّيّارة</a:t>
            </a:r>
            <a:r>
              <a:rPr lang="ar-IQ" sz="2500" dirty="0" smtClean="0">
                <a:solidFill>
                  <a:schemeClr val="tx1"/>
                </a:solidFill>
              </a:rPr>
              <a:t>َ </a:t>
            </a:r>
            <a:r>
              <a:rPr lang="ar-SA" sz="2500" dirty="0" smtClean="0">
                <a:solidFill>
                  <a:schemeClr val="tx1"/>
                </a:solidFill>
              </a:rPr>
              <a:t>متأخرّةً</a:t>
            </a:r>
            <a:endParaRPr lang="ar-IQ" sz="2500" dirty="0" smtClean="0">
              <a:solidFill>
                <a:schemeClr val="tx1"/>
              </a:solidFill>
            </a:endParaRPr>
          </a:p>
          <a:p>
            <a:r>
              <a:rPr lang="ar-SA" sz="2500" u="sng" dirty="0" smtClean="0">
                <a:solidFill>
                  <a:srgbClr val="FF0000"/>
                </a:solidFill>
              </a:rPr>
              <a:t>المسافر</a:t>
            </a:r>
            <a:r>
              <a:rPr lang="ar-SA" sz="2500" dirty="0">
                <a:solidFill>
                  <a:schemeClr val="tx1"/>
                </a:solidFill>
              </a:rPr>
              <a:t>: فاعل </a:t>
            </a:r>
            <a:r>
              <a:rPr lang="ar-SA" sz="2500" dirty="0" smtClean="0">
                <a:solidFill>
                  <a:schemeClr val="tx1"/>
                </a:solidFill>
              </a:rPr>
              <a:t>مرفوع</a:t>
            </a:r>
            <a:r>
              <a:rPr lang="ar-IQ" sz="2500" dirty="0" smtClean="0">
                <a:solidFill>
                  <a:schemeClr val="tx1"/>
                </a:solidFill>
              </a:rPr>
              <a:t>/</a:t>
            </a:r>
            <a:r>
              <a:rPr lang="ar-SA" sz="2500" dirty="0" smtClean="0">
                <a:solidFill>
                  <a:schemeClr val="tx1"/>
                </a:solidFill>
              </a:rPr>
              <a:t> </a:t>
            </a:r>
            <a:r>
              <a:rPr lang="ar-SA" sz="2500" u="sng" dirty="0" smtClean="0">
                <a:solidFill>
                  <a:srgbClr val="FF0000"/>
                </a:solidFill>
              </a:rPr>
              <a:t>الطّيّارة</a:t>
            </a:r>
            <a:r>
              <a:rPr lang="ar-SA" sz="2500" dirty="0">
                <a:solidFill>
                  <a:schemeClr val="tx1"/>
                </a:solidFill>
              </a:rPr>
              <a:t>: مفعول به أوّل </a:t>
            </a:r>
            <a:r>
              <a:rPr lang="ar-SA" sz="2500" u="sng" dirty="0">
                <a:solidFill>
                  <a:srgbClr val="FF0000"/>
                </a:solidFill>
              </a:rPr>
              <a:t>متأخرة</a:t>
            </a:r>
            <a:r>
              <a:rPr lang="ar-SA" sz="2500" dirty="0">
                <a:solidFill>
                  <a:schemeClr val="tx1"/>
                </a:solidFill>
              </a:rPr>
              <a:t>: مفعول به ثانٍ </a:t>
            </a:r>
            <a:endParaRPr lang="ar-IQ" sz="2500" dirty="0" smtClean="0">
              <a:solidFill>
                <a:schemeClr val="tx1"/>
              </a:solidFill>
            </a:endParaRPr>
          </a:p>
          <a:p>
            <a:r>
              <a:rPr lang="ar-SA" sz="2500" dirty="0" smtClean="0">
                <a:solidFill>
                  <a:schemeClr val="tx1"/>
                </a:solidFill>
              </a:rPr>
              <a:t>وهنا </a:t>
            </a:r>
            <a:r>
              <a:rPr lang="ar-SA" sz="2500" dirty="0">
                <a:solidFill>
                  <a:schemeClr val="tx1"/>
                </a:solidFill>
              </a:rPr>
              <a:t>(</a:t>
            </a:r>
            <a:r>
              <a:rPr lang="ar-SA" sz="2500" b="1" u="sng" dirty="0" smtClean="0">
                <a:solidFill>
                  <a:srgbClr val="FF0000"/>
                </a:solidFill>
              </a:rPr>
              <a:t>الطّيّارة </a:t>
            </a:r>
            <a:r>
              <a:rPr lang="ar-SA" sz="2500" b="1" u="sng" dirty="0">
                <a:solidFill>
                  <a:srgbClr val="FF0000"/>
                </a:solidFill>
              </a:rPr>
              <a:t>متأخرة</a:t>
            </a:r>
            <a:r>
              <a:rPr lang="ar-SA" sz="2500" dirty="0">
                <a:solidFill>
                  <a:schemeClr val="tx1"/>
                </a:solidFill>
              </a:rPr>
              <a:t>) في الأصل جملة اسميّة مكوّنة من مبتدأ وخبر </a:t>
            </a:r>
            <a:r>
              <a:rPr lang="ar-IQ" sz="2500" dirty="0" smtClean="0">
                <a:solidFill>
                  <a:schemeClr val="tx1"/>
                </a:solidFill>
              </a:rPr>
              <a:t>.</a:t>
            </a:r>
          </a:p>
          <a:p>
            <a:r>
              <a:rPr lang="ar-IQ" sz="2500" dirty="0" smtClean="0">
                <a:solidFill>
                  <a:schemeClr val="tx1"/>
                </a:solidFill>
              </a:rPr>
              <a:t>*ونحو:</a:t>
            </a:r>
            <a:r>
              <a:rPr lang="ar-SA" sz="2500" b="1" u="sng" dirty="0" smtClean="0">
                <a:solidFill>
                  <a:srgbClr val="FF0000"/>
                </a:solidFill>
              </a:rPr>
              <a:t>حسبتُ </a:t>
            </a:r>
            <a:r>
              <a:rPr lang="ar-SA" sz="2500" b="1" u="sng" dirty="0">
                <a:solidFill>
                  <a:srgbClr val="FF0000"/>
                </a:solidFill>
              </a:rPr>
              <a:t>العملَ سهلاً </a:t>
            </a:r>
            <a:endParaRPr lang="ar-IQ" sz="2500" b="1" u="sng" dirty="0" smtClean="0">
              <a:solidFill>
                <a:srgbClr val="FF0000"/>
              </a:solidFill>
            </a:endParaRPr>
          </a:p>
          <a:p>
            <a:r>
              <a:rPr lang="ar-SA" sz="2500" u="sng" dirty="0" smtClean="0">
                <a:solidFill>
                  <a:srgbClr val="FF0000"/>
                </a:solidFill>
              </a:rPr>
              <a:t>التاء</a:t>
            </a:r>
            <a:r>
              <a:rPr lang="ar-SA" sz="2500" dirty="0" smtClean="0">
                <a:solidFill>
                  <a:schemeClr val="tx1"/>
                </a:solidFill>
              </a:rPr>
              <a:t> </a:t>
            </a:r>
            <a:r>
              <a:rPr lang="ar-SA" sz="2500" dirty="0">
                <a:solidFill>
                  <a:schemeClr val="tx1"/>
                </a:solidFill>
              </a:rPr>
              <a:t>في حسبت: الفاعل </a:t>
            </a:r>
            <a:r>
              <a:rPr lang="ar-SA" sz="2500" u="sng" dirty="0">
                <a:solidFill>
                  <a:srgbClr val="FF0000"/>
                </a:solidFill>
              </a:rPr>
              <a:t>العملَ</a:t>
            </a:r>
            <a:r>
              <a:rPr lang="ar-SA" sz="2500" dirty="0">
                <a:solidFill>
                  <a:schemeClr val="tx1"/>
                </a:solidFill>
              </a:rPr>
              <a:t>: مفعول به </a:t>
            </a:r>
            <a:r>
              <a:rPr lang="ar-SA" sz="2500" dirty="0" smtClean="0">
                <a:solidFill>
                  <a:schemeClr val="tx1"/>
                </a:solidFill>
              </a:rPr>
              <a:t>أوّل </a:t>
            </a:r>
            <a:r>
              <a:rPr lang="ar-IQ" sz="2500" dirty="0" smtClean="0">
                <a:solidFill>
                  <a:schemeClr val="tx1"/>
                </a:solidFill>
              </a:rPr>
              <a:t>/ </a:t>
            </a:r>
            <a:r>
              <a:rPr lang="ar-SA" sz="2500" u="sng" dirty="0" smtClean="0">
                <a:solidFill>
                  <a:srgbClr val="FF0000"/>
                </a:solidFill>
              </a:rPr>
              <a:t>سهلا</a:t>
            </a:r>
            <a:r>
              <a:rPr lang="ar-SA" sz="2500" dirty="0" smtClean="0">
                <a:solidFill>
                  <a:schemeClr val="tx1"/>
                </a:solidFill>
              </a:rPr>
              <a:t>ً</a:t>
            </a:r>
            <a:r>
              <a:rPr lang="ar-SA" sz="2500" dirty="0">
                <a:solidFill>
                  <a:schemeClr val="tx1"/>
                </a:solidFill>
              </a:rPr>
              <a:t>: مفعول به </a:t>
            </a:r>
            <a:r>
              <a:rPr lang="ar-SA" sz="2500" dirty="0" smtClean="0">
                <a:solidFill>
                  <a:schemeClr val="tx1"/>
                </a:solidFill>
              </a:rPr>
              <a:t>ثانٍ</a:t>
            </a:r>
            <a:endParaRPr lang="ar-IQ" sz="2500" dirty="0" smtClean="0">
              <a:solidFill>
                <a:schemeClr val="tx1"/>
              </a:solidFill>
            </a:endParaRPr>
          </a:p>
          <a:p>
            <a:r>
              <a:rPr lang="ar-IQ" sz="2500" dirty="0" smtClean="0">
                <a:solidFill>
                  <a:schemeClr val="tx1"/>
                </a:solidFill>
              </a:rPr>
              <a:t>أصل المفعولين(العملُ سهلٌ) مبتدأ وخبر</a:t>
            </a:r>
            <a:endParaRPr lang="en-US" sz="2500" dirty="0">
              <a:solidFill>
                <a:schemeClr val="tx1"/>
              </a:solidFill>
            </a:endParaRPr>
          </a:p>
          <a:p>
            <a:endParaRPr lang="ar-IQ" sz="2500" dirty="0" smtClean="0">
              <a:solidFill>
                <a:schemeClr val="tx1"/>
              </a:solidFill>
            </a:endParaRPr>
          </a:p>
          <a:p>
            <a:endParaRPr lang="ar-IQ" sz="2500" dirty="0">
              <a:solidFill>
                <a:schemeClr val="tx1"/>
              </a:solidFill>
            </a:endParaRPr>
          </a:p>
          <a:p>
            <a:r>
              <a:rPr lang="ar-SA" sz="2500" dirty="0" smtClean="0">
                <a:solidFill>
                  <a:schemeClr val="tx1"/>
                </a:solidFill>
              </a:rPr>
              <a:t> </a:t>
            </a:r>
            <a:endParaRPr lang="en-US" sz="2500" dirty="0">
              <a:solidFill>
                <a:schemeClr val="tx1"/>
              </a:solidFill>
            </a:endParaRPr>
          </a:p>
        </p:txBody>
      </p:sp>
      <p:sp>
        <p:nvSpPr>
          <p:cNvPr id="6" name="Flowchart: Alternate Process 5"/>
          <p:cNvSpPr/>
          <p:nvPr/>
        </p:nvSpPr>
        <p:spPr>
          <a:xfrm>
            <a:off x="1683100" y="116632"/>
            <a:ext cx="5040560" cy="972688"/>
          </a:xfrm>
          <a:prstGeom prst="flowChartAlternateProcess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dirty="0" smtClean="0">
                <a:solidFill>
                  <a:schemeClr val="tx1"/>
                </a:solidFill>
              </a:rPr>
              <a:t>2. </a:t>
            </a:r>
            <a:r>
              <a:rPr lang="ar-IQ" sz="2800" b="1" u="sng" dirty="0">
                <a:solidFill>
                  <a:srgbClr val="FF0000"/>
                </a:solidFill>
              </a:rPr>
              <a:t>ف</a:t>
            </a:r>
            <a:r>
              <a:rPr lang="ar-SA" sz="2800" b="1" u="sng" dirty="0">
                <a:solidFill>
                  <a:srgbClr val="FF0000"/>
                </a:solidFill>
              </a:rPr>
              <a:t>عل متعدٍ لمفعولين به</a:t>
            </a:r>
            <a:r>
              <a:rPr lang="ar-SA" sz="2800" dirty="0">
                <a:solidFill>
                  <a:schemeClr val="tx1"/>
                </a:solidFill>
              </a:rPr>
              <a:t>؛ وهما </a:t>
            </a:r>
            <a:r>
              <a:rPr lang="ar-SA" sz="2800" b="1" u="sng" dirty="0">
                <a:solidFill>
                  <a:srgbClr val="FF0000"/>
                </a:solidFill>
              </a:rPr>
              <a:t>نوعان</a:t>
            </a:r>
            <a:r>
              <a:rPr lang="en-US" sz="2800" dirty="0">
                <a:solidFill>
                  <a:schemeClr val="tx1"/>
                </a:solidFill>
              </a:rPr>
              <a:t>:</a:t>
            </a: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2524373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dell\Desktop\خلفيات بور بوينت\image-7p-e156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1691680" y="836712"/>
            <a:ext cx="6120680" cy="9144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* </a:t>
            </a:r>
            <a:r>
              <a:rPr lang="ar-SA" sz="2800" b="1" dirty="0">
                <a:solidFill>
                  <a:srgbClr val="FF0000"/>
                </a:solidFill>
              </a:rPr>
              <a:t>نماذج أخرى على الفعل المتعدّي</a:t>
            </a:r>
            <a:r>
              <a:rPr lang="en-US" sz="2800" b="1" dirty="0">
                <a:solidFill>
                  <a:srgbClr val="FF0000"/>
                </a:solidFill>
              </a:rPr>
              <a:t>: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339752" y="2132856"/>
            <a:ext cx="5472608" cy="410445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800" dirty="0" smtClean="0">
                <a:solidFill>
                  <a:schemeClr val="tx1"/>
                </a:solidFill>
              </a:rPr>
              <a:t>* </a:t>
            </a:r>
            <a:r>
              <a:rPr lang="ar-SA" sz="2800" dirty="0" smtClean="0">
                <a:solidFill>
                  <a:schemeClr val="tx1"/>
                </a:solidFill>
              </a:rPr>
              <a:t>قال </a:t>
            </a:r>
            <a:r>
              <a:rPr lang="ar-SA" sz="2800" dirty="0">
                <a:solidFill>
                  <a:schemeClr val="tx1"/>
                </a:solidFill>
              </a:rPr>
              <a:t>تعالى: "إنّا أعطينا</a:t>
            </a:r>
            <a:r>
              <a:rPr lang="ar-SA" sz="2800" b="1" u="sng" dirty="0">
                <a:solidFill>
                  <a:srgbClr val="FF0000"/>
                </a:solidFill>
              </a:rPr>
              <a:t>ك</a:t>
            </a:r>
            <a:r>
              <a:rPr lang="ar-SA" sz="2800" dirty="0">
                <a:solidFill>
                  <a:schemeClr val="tx1"/>
                </a:solidFill>
              </a:rPr>
              <a:t> </a:t>
            </a:r>
            <a:r>
              <a:rPr lang="ar-SA" sz="2800" b="1" u="sng" dirty="0">
                <a:solidFill>
                  <a:srgbClr val="FF0000"/>
                </a:solidFill>
              </a:rPr>
              <a:t>الكوثر</a:t>
            </a:r>
            <a:r>
              <a:rPr lang="en-US" sz="2800" dirty="0">
                <a:solidFill>
                  <a:schemeClr val="tx1"/>
                </a:solidFill>
              </a:rPr>
              <a:t>" </a:t>
            </a:r>
            <a:endParaRPr lang="ar-IQ" sz="2800" dirty="0" smtClean="0">
              <a:solidFill>
                <a:schemeClr val="tx1"/>
              </a:solidFill>
            </a:endParaRPr>
          </a:p>
          <a:p>
            <a:r>
              <a:rPr lang="ar-IQ" sz="2800" b="1" dirty="0" smtClean="0">
                <a:solidFill>
                  <a:srgbClr val="FF0000"/>
                </a:solidFill>
              </a:rPr>
              <a:t>الكاف</a:t>
            </a:r>
            <a:r>
              <a:rPr lang="ar-IQ" sz="2800" dirty="0" smtClean="0">
                <a:solidFill>
                  <a:schemeClr val="tx1"/>
                </a:solidFill>
              </a:rPr>
              <a:t>- مفعول به أول/ </a:t>
            </a:r>
            <a:r>
              <a:rPr lang="ar-IQ" sz="2800" b="1" u="sng" dirty="0" smtClean="0">
                <a:solidFill>
                  <a:srgbClr val="FF0000"/>
                </a:solidFill>
              </a:rPr>
              <a:t>الكوثر</a:t>
            </a:r>
            <a:r>
              <a:rPr lang="ar-IQ" sz="2800" dirty="0" smtClean="0">
                <a:solidFill>
                  <a:schemeClr val="tx1"/>
                </a:solidFill>
              </a:rPr>
              <a:t>- مفعول به ثاني</a:t>
            </a:r>
            <a:endParaRPr lang="en-US" sz="2800" dirty="0">
              <a:solidFill>
                <a:schemeClr val="tx1"/>
              </a:solidFill>
            </a:endParaRPr>
          </a:p>
          <a:p>
            <a:r>
              <a:rPr lang="ar-IQ" sz="2800" dirty="0" smtClean="0">
                <a:solidFill>
                  <a:schemeClr val="tx1"/>
                </a:solidFill>
              </a:rPr>
              <a:t>* </a:t>
            </a:r>
            <a:r>
              <a:rPr lang="ar-SA" sz="2800" dirty="0" smtClean="0">
                <a:solidFill>
                  <a:schemeClr val="tx1"/>
                </a:solidFill>
              </a:rPr>
              <a:t>قال </a:t>
            </a:r>
            <a:r>
              <a:rPr lang="ar-SA" sz="2800" dirty="0">
                <a:solidFill>
                  <a:schemeClr val="tx1"/>
                </a:solidFill>
              </a:rPr>
              <a:t>تعالى: "أَذْهبتم طيِّباتِكم في حياتكم الدنيا</a:t>
            </a:r>
            <a:r>
              <a:rPr lang="en-US" sz="2800" dirty="0">
                <a:solidFill>
                  <a:schemeClr val="tx1"/>
                </a:solidFill>
              </a:rPr>
              <a:t>" </a:t>
            </a:r>
          </a:p>
          <a:p>
            <a:r>
              <a:rPr lang="ar-SA" sz="2800" dirty="0">
                <a:solidFill>
                  <a:schemeClr val="tx1"/>
                </a:solidFill>
              </a:rPr>
              <a:t>قال تعالى: "الذين يظنّون أَنّهم ملاقو ربّهم</a:t>
            </a:r>
            <a:r>
              <a:rPr lang="en-US" sz="2800" dirty="0">
                <a:solidFill>
                  <a:schemeClr val="tx1"/>
                </a:solidFill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1996713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dell\Desktop\خلفيات بور بوينت\image-7p-e156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2800752" y="404664"/>
            <a:ext cx="3290664" cy="9144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solidFill>
                  <a:srgbClr val="FF0000"/>
                </a:solidFill>
              </a:rPr>
              <a:t>ملاحظتان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899592" y="1772816"/>
            <a:ext cx="7488832" cy="43924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500" b="1" dirty="0" smtClean="0">
                <a:solidFill>
                  <a:schemeClr val="tx1"/>
                </a:solidFill>
              </a:rPr>
              <a:t>1. </a:t>
            </a:r>
            <a:r>
              <a:rPr lang="ar-SA" sz="2500" b="1" u="sng" dirty="0" smtClean="0">
                <a:solidFill>
                  <a:srgbClr val="FF0000"/>
                </a:solidFill>
              </a:rPr>
              <a:t>الضمائر</a:t>
            </a:r>
            <a:r>
              <a:rPr lang="ar-SA" sz="2500" b="1" dirty="0" smtClean="0">
                <a:solidFill>
                  <a:schemeClr val="tx1"/>
                </a:solidFill>
              </a:rPr>
              <a:t> </a:t>
            </a:r>
            <a:r>
              <a:rPr lang="ar-SA" sz="2500" b="1" dirty="0">
                <a:solidFill>
                  <a:schemeClr val="tx1"/>
                </a:solidFill>
              </a:rPr>
              <a:t>: (هاء الغائب – كاف المخاطب – ياء المتكلم ) إذا اتصلت بالفعل تعرب ضميرا متصلا مبنيا في محل نصب مفعولا به، مثل: (كرمه – كرمها – علمني – علمتك )، ومعني ذلك أن الأفعال المتصلة بها تصبح (</a:t>
            </a:r>
            <a:r>
              <a:rPr lang="ar-SA" sz="2500" b="1" dirty="0" smtClean="0">
                <a:solidFill>
                  <a:schemeClr val="tx1"/>
                </a:solidFill>
              </a:rPr>
              <a:t>متعدية</a:t>
            </a:r>
            <a:r>
              <a:rPr lang="ar-IQ" sz="2500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ar-IQ" sz="2500" dirty="0" smtClean="0">
                <a:solidFill>
                  <a:schemeClr val="tx1"/>
                </a:solidFill>
              </a:rPr>
              <a:t>ومنه </a:t>
            </a:r>
            <a:r>
              <a:rPr lang="ar-IQ" sz="2500" dirty="0">
                <a:solidFill>
                  <a:schemeClr val="tx1"/>
                </a:solidFill>
              </a:rPr>
              <a:t>قوله تعالى : { ووجد</a:t>
            </a:r>
            <a:r>
              <a:rPr lang="ar-IQ" sz="2500" dirty="0">
                <a:solidFill>
                  <a:srgbClr val="FF0000"/>
                </a:solidFill>
              </a:rPr>
              <a:t>ك</a:t>
            </a:r>
            <a:r>
              <a:rPr lang="ar-IQ" sz="2500" dirty="0">
                <a:solidFill>
                  <a:schemeClr val="tx1"/>
                </a:solidFill>
              </a:rPr>
              <a:t> </a:t>
            </a:r>
            <a:r>
              <a:rPr lang="ar-IQ" sz="2500" dirty="0" smtClean="0">
                <a:solidFill>
                  <a:srgbClr val="FF0000"/>
                </a:solidFill>
              </a:rPr>
              <a:t>ضالاً</a:t>
            </a:r>
            <a:r>
              <a:rPr lang="ar-IQ" sz="2500" dirty="0" smtClean="0">
                <a:solidFill>
                  <a:schemeClr val="tx1"/>
                </a:solidFill>
              </a:rPr>
              <a:t> </a:t>
            </a:r>
            <a:r>
              <a:rPr lang="ar-IQ" sz="2500" dirty="0">
                <a:solidFill>
                  <a:schemeClr val="tx1"/>
                </a:solidFill>
              </a:rPr>
              <a:t>فهدى </a:t>
            </a:r>
            <a:r>
              <a:rPr lang="ar-IQ" sz="2500" dirty="0" smtClean="0">
                <a:solidFill>
                  <a:schemeClr val="tx1"/>
                </a:solidFill>
              </a:rPr>
              <a:t>}/ (الكاف في وجدك، ضالاً مفعولين به).</a:t>
            </a:r>
            <a:endParaRPr lang="ar-IQ" sz="2500" dirty="0">
              <a:solidFill>
                <a:schemeClr val="tx1"/>
              </a:solidFill>
            </a:endParaRPr>
          </a:p>
          <a:p>
            <a:r>
              <a:rPr lang="ar-IQ" sz="2500" dirty="0">
                <a:solidFill>
                  <a:schemeClr val="tx1"/>
                </a:solidFill>
              </a:rPr>
              <a:t>وقوله تعالى : { ووجد</a:t>
            </a:r>
            <a:r>
              <a:rPr lang="ar-IQ" sz="2500" dirty="0">
                <a:solidFill>
                  <a:srgbClr val="FF0000"/>
                </a:solidFill>
              </a:rPr>
              <a:t>ك</a:t>
            </a:r>
            <a:r>
              <a:rPr lang="ar-IQ" sz="2500" dirty="0">
                <a:solidFill>
                  <a:schemeClr val="tx1"/>
                </a:solidFill>
              </a:rPr>
              <a:t> </a:t>
            </a:r>
            <a:r>
              <a:rPr lang="ar-IQ" sz="2500" dirty="0">
                <a:solidFill>
                  <a:srgbClr val="FF0000"/>
                </a:solidFill>
              </a:rPr>
              <a:t>عائلا</a:t>
            </a:r>
            <a:r>
              <a:rPr lang="ar-IQ" sz="2500" dirty="0">
                <a:solidFill>
                  <a:schemeClr val="tx1"/>
                </a:solidFill>
              </a:rPr>
              <a:t> فأغنى </a:t>
            </a:r>
            <a:r>
              <a:rPr lang="ar-IQ" sz="2500" dirty="0" smtClean="0">
                <a:solidFill>
                  <a:schemeClr val="tx1"/>
                </a:solidFill>
              </a:rPr>
              <a:t>} / </a:t>
            </a:r>
            <a:r>
              <a:rPr lang="ar-IQ" sz="2500" dirty="0">
                <a:solidFill>
                  <a:schemeClr val="tx1"/>
                </a:solidFill>
              </a:rPr>
              <a:t>(الكاف في وجدك، </a:t>
            </a:r>
            <a:r>
              <a:rPr lang="ar-IQ" sz="2500" dirty="0" smtClean="0">
                <a:solidFill>
                  <a:schemeClr val="tx1"/>
                </a:solidFill>
              </a:rPr>
              <a:t>عائلاً</a:t>
            </a:r>
            <a:endParaRPr lang="ar-IQ" sz="2500" dirty="0">
              <a:solidFill>
                <a:schemeClr val="tx1"/>
              </a:solidFill>
            </a:endParaRPr>
          </a:p>
          <a:p>
            <a:r>
              <a:rPr lang="ar-IQ" sz="2500" dirty="0">
                <a:solidFill>
                  <a:schemeClr val="tx1"/>
                </a:solidFill>
              </a:rPr>
              <a:t>مفعولين </a:t>
            </a:r>
            <a:r>
              <a:rPr lang="ar-IQ" sz="2500" dirty="0" smtClean="0">
                <a:solidFill>
                  <a:schemeClr val="tx1"/>
                </a:solidFill>
              </a:rPr>
              <a:t>به).</a:t>
            </a:r>
            <a:endParaRPr lang="ar-IQ" sz="2500" dirty="0">
              <a:solidFill>
                <a:schemeClr val="tx1"/>
              </a:solidFill>
            </a:endParaRPr>
          </a:p>
          <a:p>
            <a:endParaRPr lang="en-US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720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dell\Desktop\خلفيات بور بوينت\image-7p-e156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1691680" y="1484784"/>
            <a:ext cx="6984776" cy="410445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800" b="1" dirty="0" smtClean="0">
                <a:solidFill>
                  <a:schemeClr val="tx1"/>
                </a:solidFill>
              </a:rPr>
              <a:t>2. </a:t>
            </a:r>
            <a:r>
              <a:rPr lang="ar-SA" sz="2800" b="1" dirty="0" smtClean="0">
                <a:solidFill>
                  <a:schemeClr val="tx1"/>
                </a:solidFill>
              </a:rPr>
              <a:t>يأتي </a:t>
            </a:r>
            <a:r>
              <a:rPr lang="ar-SA" sz="2800" b="1" dirty="0">
                <a:solidFill>
                  <a:schemeClr val="tx1"/>
                </a:solidFill>
              </a:rPr>
              <a:t>بعد الفاعل مع الفعل اللازم غالبًا جار ومجرور أو ظرف أو حال, </a:t>
            </a:r>
            <a:r>
              <a:rPr lang="ar-IQ" sz="2800" b="1" dirty="0" smtClean="0">
                <a:solidFill>
                  <a:schemeClr val="tx1"/>
                </a:solidFill>
              </a:rPr>
              <a:t>نحو:</a:t>
            </a:r>
            <a:endParaRPr lang="en-US" sz="2800" b="1" dirty="0">
              <a:solidFill>
                <a:schemeClr val="tx1"/>
              </a:solidFill>
            </a:endParaRPr>
          </a:p>
          <a:p>
            <a:pPr marL="514350" indent="-514350">
              <a:buAutoNum type="arabicPeriod"/>
            </a:pPr>
            <a:r>
              <a:rPr lang="ar-SA" sz="2800" b="1" dirty="0" smtClean="0">
                <a:solidFill>
                  <a:schemeClr val="tx1"/>
                </a:solidFill>
              </a:rPr>
              <a:t>نجح </a:t>
            </a:r>
            <a:r>
              <a:rPr lang="ar-SA" sz="2800" b="1" dirty="0">
                <a:solidFill>
                  <a:schemeClr val="tx1"/>
                </a:solidFill>
              </a:rPr>
              <a:t>الطالبان </a:t>
            </a:r>
            <a:r>
              <a:rPr lang="ar-SA" sz="2800" b="1" u="sng" dirty="0">
                <a:solidFill>
                  <a:srgbClr val="FF0000"/>
                </a:solidFill>
              </a:rPr>
              <a:t>في الامتحان</a:t>
            </a:r>
            <a:r>
              <a:rPr lang="en-US" sz="2800" b="1" dirty="0" smtClean="0">
                <a:solidFill>
                  <a:schemeClr val="tx1"/>
                </a:solidFill>
              </a:rPr>
              <a:t>.</a:t>
            </a:r>
            <a:r>
              <a:rPr lang="ar-IQ" sz="2800" b="1" dirty="0" smtClean="0">
                <a:solidFill>
                  <a:schemeClr val="tx1"/>
                </a:solidFill>
              </a:rPr>
              <a:t> جار ومجرور</a:t>
            </a:r>
          </a:p>
          <a:p>
            <a:r>
              <a:rPr lang="ar-IQ" sz="2800" b="1" dirty="0" smtClean="0">
                <a:solidFill>
                  <a:schemeClr val="tx1"/>
                </a:solidFill>
              </a:rPr>
              <a:t>2.</a:t>
            </a:r>
            <a:r>
              <a:rPr lang="en-US" sz="2800" b="1" dirty="0" smtClean="0">
                <a:solidFill>
                  <a:schemeClr val="tx1"/>
                </a:solidFill>
              </a:rPr>
              <a:t> </a:t>
            </a:r>
            <a:r>
              <a:rPr lang="ar-SA" sz="2800" b="1" dirty="0" smtClean="0">
                <a:solidFill>
                  <a:schemeClr val="tx1"/>
                </a:solidFill>
              </a:rPr>
              <a:t>وقف المعلم </a:t>
            </a:r>
            <a:r>
              <a:rPr lang="ar-SA" sz="2800" b="1" u="sng" dirty="0" smtClean="0">
                <a:solidFill>
                  <a:srgbClr val="FF0000"/>
                </a:solidFill>
              </a:rPr>
              <a:t>أمام</a:t>
            </a:r>
            <a:r>
              <a:rPr lang="ar-IQ" sz="2800" b="1" u="sng" dirty="0" smtClean="0">
                <a:solidFill>
                  <a:srgbClr val="FF0000"/>
                </a:solidFill>
              </a:rPr>
              <a:t>َ</a:t>
            </a:r>
            <a:r>
              <a:rPr lang="ar-SA" sz="2800" b="1" dirty="0" smtClean="0">
                <a:solidFill>
                  <a:schemeClr val="tx1"/>
                </a:solidFill>
              </a:rPr>
              <a:t> السبورة</a:t>
            </a:r>
            <a:r>
              <a:rPr lang="ar-IQ" sz="2800" b="1" dirty="0" smtClean="0">
                <a:solidFill>
                  <a:schemeClr val="tx1"/>
                </a:solidFill>
              </a:rPr>
              <a:t>.  ظرف</a:t>
            </a:r>
            <a:endParaRPr lang="en-US" sz="2800" b="1" dirty="0">
              <a:solidFill>
                <a:schemeClr val="tx1"/>
              </a:solidFill>
            </a:endParaRPr>
          </a:p>
          <a:p>
            <a:r>
              <a:rPr lang="ar-IQ" sz="2800" b="1" dirty="0" smtClean="0">
                <a:solidFill>
                  <a:schemeClr val="tx1"/>
                </a:solidFill>
              </a:rPr>
              <a:t>3.</a:t>
            </a:r>
            <a:r>
              <a:rPr lang="en-US" sz="2800" b="1" dirty="0">
                <a:solidFill>
                  <a:schemeClr val="tx1"/>
                </a:solidFill>
              </a:rPr>
              <a:t>  </a:t>
            </a:r>
            <a:r>
              <a:rPr lang="ar-SA" sz="2800" b="1" dirty="0" smtClean="0">
                <a:solidFill>
                  <a:schemeClr val="tx1"/>
                </a:solidFill>
              </a:rPr>
              <a:t>خرج </a:t>
            </a:r>
            <a:r>
              <a:rPr lang="ar-SA" sz="2800" b="1" dirty="0">
                <a:solidFill>
                  <a:schemeClr val="tx1"/>
                </a:solidFill>
              </a:rPr>
              <a:t>الطالب </a:t>
            </a:r>
            <a:r>
              <a:rPr lang="ar-SA" sz="2800" b="1" u="sng" dirty="0" smtClean="0">
                <a:solidFill>
                  <a:srgbClr val="FF0000"/>
                </a:solidFill>
              </a:rPr>
              <a:t>سعيدا</a:t>
            </a:r>
            <a:r>
              <a:rPr lang="ar-IQ" sz="2800" b="1" u="sng" dirty="0" smtClean="0">
                <a:solidFill>
                  <a:srgbClr val="FF0000"/>
                </a:solidFill>
              </a:rPr>
              <a:t>ً</a:t>
            </a:r>
            <a:r>
              <a:rPr lang="ar-IQ" sz="2800" b="1" dirty="0" smtClean="0">
                <a:solidFill>
                  <a:srgbClr val="FF0000"/>
                </a:solidFill>
              </a:rPr>
              <a:t> .       </a:t>
            </a:r>
            <a:r>
              <a:rPr lang="ar-IQ" sz="2800" b="1" dirty="0" smtClean="0">
                <a:solidFill>
                  <a:schemeClr val="tx1"/>
                </a:solidFill>
              </a:rPr>
              <a:t>حال</a:t>
            </a:r>
            <a:endParaRPr lang="ar-IQ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310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597</Words>
  <Application>Microsoft Office PowerPoint</Application>
  <PresentationFormat>On-screen Show (4:3)</PresentationFormat>
  <Paragraphs>72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 2o1O</dc:creator>
  <cp:lastModifiedBy>DR.Ahmed Saker 2o1O</cp:lastModifiedBy>
  <cp:revision>33</cp:revision>
  <dcterms:created xsi:type="dcterms:W3CDTF">2020-06-03T23:20:06Z</dcterms:created>
  <dcterms:modified xsi:type="dcterms:W3CDTF">2020-06-04T03:36:56Z</dcterms:modified>
</cp:coreProperties>
</file>