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2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6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1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5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66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1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7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1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7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441BF-5C6E-4BE8-9FF1-BC5C1DCF165D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3C201-C111-44E2-9FCC-F382C466D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3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87630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91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137160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In numerical analysis, Simpson's rule is a method for numerical integration, the numerical approximation of definite integrals. Specifically, it is the following approximation for   equally spaced subdivisions (</a:t>
            </a:r>
            <a:r>
              <a:rPr lang="en-US" sz="2400" dirty="0" smtClean="0"/>
              <a:t>where n   </a:t>
            </a:r>
            <a:r>
              <a:rPr lang="en-US" sz="2400" dirty="0"/>
              <a:t>is even)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457200"/>
            <a:ext cx="29658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cap="all" dirty="0">
                <a:effectLst>
                  <a:reflection blurRad="12700" stA="28000" endPos="45000" dist="1003" dir="5400000" sy="-100000" algn="bl"/>
                </a:effectLst>
              </a:rPr>
              <a:t>Simpsons rule</a:t>
            </a:r>
            <a:endParaRPr lang="en-US" sz="3200" dirty="0"/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41260"/>
            <a:ext cx="6629400" cy="307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35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Example 1.</a:t>
            </a:r>
          </a:p>
          <a:p>
            <a:r>
              <a:rPr lang="en-US" sz="2000" dirty="0"/>
              <a:t>Approximate the integral of </a:t>
            </a:r>
            <a:r>
              <a:rPr lang="en-US" sz="2400" b="1" dirty="0">
                <a:solidFill>
                  <a:srgbClr val="C00000"/>
                </a:solidFill>
              </a:rPr>
              <a:t>f(</a:t>
            </a:r>
            <a:r>
              <a:rPr lang="en-US" sz="2400" b="1" i="1" dirty="0">
                <a:solidFill>
                  <a:srgbClr val="C00000"/>
                </a:solidFill>
              </a:rPr>
              <a:t>x</a:t>
            </a:r>
            <a:r>
              <a:rPr lang="en-US" sz="2400" b="1" dirty="0">
                <a:solidFill>
                  <a:srgbClr val="C00000"/>
                </a:solidFill>
              </a:rPr>
              <a:t>) = </a:t>
            </a:r>
            <a:r>
              <a:rPr lang="en-US" sz="2400" b="1" i="1" dirty="0">
                <a:solidFill>
                  <a:srgbClr val="C00000"/>
                </a:solidFill>
              </a:rPr>
              <a:t>x</a:t>
            </a:r>
            <a:r>
              <a:rPr lang="en-US" sz="2400" b="1" baseline="30000" dirty="0">
                <a:solidFill>
                  <a:srgbClr val="C00000"/>
                </a:solidFill>
              </a:rPr>
              <a:t>3</a:t>
            </a:r>
            <a:r>
              <a:rPr lang="en-US" sz="2000" dirty="0"/>
              <a:t> on the interval </a:t>
            </a:r>
            <a:r>
              <a:rPr lang="en-US" sz="2400" b="1" dirty="0">
                <a:solidFill>
                  <a:srgbClr val="C00000"/>
                </a:solidFill>
              </a:rPr>
              <a:t>[1, 2] </a:t>
            </a:r>
            <a:r>
              <a:rPr lang="en-US" sz="2000" u="sng" dirty="0"/>
              <a:t>with four </a:t>
            </a:r>
            <a:r>
              <a:rPr lang="en-US" sz="2000" u="sng" dirty="0" smtClean="0"/>
              <a:t>subintervals.  </a:t>
            </a:r>
            <a:r>
              <a:rPr lang="en-US" sz="2000" b="1" u="sng" dirty="0" smtClean="0">
                <a:solidFill>
                  <a:srgbClr val="C00000"/>
                </a:solidFill>
              </a:rPr>
              <a:t>n=4</a:t>
            </a:r>
            <a:endParaRPr lang="en-US" sz="2000" b="1" u="sng" dirty="0">
              <a:solidFill>
                <a:srgbClr val="C00000"/>
              </a:solidFill>
            </a:endParaRPr>
          </a:p>
          <a:p>
            <a:endParaRPr lang="en-US" sz="2000" dirty="0" smtClean="0"/>
          </a:p>
          <a:p>
            <a:r>
              <a:rPr lang="en-US" sz="2400" b="1" u="sng" dirty="0" smtClean="0"/>
              <a:t>Solution:-</a:t>
            </a:r>
          </a:p>
          <a:p>
            <a:endParaRPr lang="en-US" sz="2400" b="1" u="sng" dirty="0"/>
          </a:p>
          <a:p>
            <a:r>
              <a:rPr lang="en-US" sz="2400" b="1" dirty="0" smtClean="0"/>
              <a:t>First</a:t>
            </a:r>
            <a:r>
              <a:rPr lang="en-US" sz="2400" b="1" dirty="0"/>
              <a:t>,</a:t>
            </a:r>
            <a:r>
              <a:rPr lang="en-US" sz="3200" b="1" dirty="0">
                <a:solidFill>
                  <a:srgbClr val="C00000"/>
                </a:solidFill>
              </a:rPr>
              <a:t> </a:t>
            </a:r>
            <a:r>
              <a:rPr lang="en-US" sz="3200" b="1" i="1" dirty="0">
                <a:solidFill>
                  <a:srgbClr val="C00000"/>
                </a:solidFill>
              </a:rPr>
              <a:t>h</a:t>
            </a:r>
            <a:r>
              <a:rPr lang="en-US" sz="3200" b="1" dirty="0">
                <a:solidFill>
                  <a:srgbClr val="C00000"/>
                </a:solidFill>
              </a:rPr>
              <a:t> </a:t>
            </a:r>
            <a:r>
              <a:rPr lang="en-US" sz="3200" b="1" dirty="0" smtClean="0">
                <a:solidFill>
                  <a:srgbClr val="C00000"/>
                </a:solidFill>
              </a:rPr>
              <a:t>=         =</a:t>
            </a:r>
            <a:r>
              <a:rPr lang="en-US" sz="3200" b="1" dirty="0">
                <a:solidFill>
                  <a:srgbClr val="C00000"/>
                </a:solidFill>
              </a:rPr>
              <a:t> </a:t>
            </a:r>
            <a:r>
              <a:rPr lang="en-US" sz="3200" b="1" dirty="0" smtClean="0">
                <a:solidFill>
                  <a:srgbClr val="C00000"/>
                </a:solidFill>
              </a:rPr>
              <a:t>(b-a)/n  </a:t>
            </a:r>
            <a:r>
              <a:rPr lang="en-US" sz="2400" b="1" dirty="0" smtClean="0"/>
              <a:t>=(2 </a:t>
            </a:r>
            <a:r>
              <a:rPr lang="en-US" sz="2400" b="1" dirty="0"/>
              <a:t>- 1)/4 = 0.25, and thus we calculate</a:t>
            </a:r>
            <a:r>
              <a:rPr lang="en-US" sz="2400" b="1" dirty="0" smtClean="0"/>
              <a:t>: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i</a:t>
            </a:r>
            <a:r>
              <a:rPr lang="en-US" sz="2800" b="1" dirty="0" smtClean="0">
                <a:solidFill>
                  <a:srgbClr val="0070C0"/>
                </a:solidFill>
              </a:rPr>
              <a:t>=</a:t>
            </a:r>
            <a:r>
              <a:rPr lang="en-US" sz="2800" b="1" dirty="0" err="1" smtClean="0">
                <a:solidFill>
                  <a:srgbClr val="0070C0"/>
                </a:solidFill>
              </a:rPr>
              <a:t>a+i</a:t>
            </a:r>
            <a:r>
              <a:rPr lang="en-US" sz="2800" b="1" dirty="0" smtClean="0">
                <a:solidFill>
                  <a:srgbClr val="0070C0"/>
                </a:solidFill>
              </a:rPr>
              <a:t>                 i=0,1,2,..,n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0</a:t>
            </a:r>
            <a:r>
              <a:rPr lang="en-US" sz="2800" b="1" dirty="0" smtClean="0">
                <a:solidFill>
                  <a:srgbClr val="0070C0"/>
                </a:solidFill>
              </a:rPr>
              <a:t>=1+0*0.25=1                            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0</a:t>
            </a:r>
            <a:r>
              <a:rPr lang="en-US" sz="2800" b="1" dirty="0" smtClean="0">
                <a:solidFill>
                  <a:srgbClr val="0070C0"/>
                </a:solidFill>
              </a:rPr>
              <a:t>=a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800" b="1" dirty="0" smtClean="0">
                <a:solidFill>
                  <a:srgbClr val="0070C0"/>
                </a:solidFill>
              </a:rPr>
              <a:t>=1+1*0.25=1.25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=1+2*0.25=1.5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=1+0*0.25=1.75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2800" b="1" dirty="0" smtClean="0">
                <a:solidFill>
                  <a:srgbClr val="0070C0"/>
                </a:solidFill>
              </a:rPr>
              <a:t>=1+4*0.25=2                             </a:t>
            </a:r>
            <a:r>
              <a:rPr lang="en-US" sz="2800" b="1" dirty="0" err="1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err="1" smtClean="0">
                <a:solidFill>
                  <a:srgbClr val="0070C0"/>
                </a:solidFill>
              </a:rPr>
              <a:t>n</a:t>
            </a:r>
            <a:r>
              <a:rPr lang="en-US" sz="2800" b="1" dirty="0" smtClean="0">
                <a:solidFill>
                  <a:srgbClr val="0070C0"/>
                </a:solidFill>
              </a:rPr>
              <a:t>=b</a:t>
            </a: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2266681"/>
            <a:ext cx="406557" cy="60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972" y="3274922"/>
            <a:ext cx="776610" cy="444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2743200" y="3802889"/>
            <a:ext cx="1447800" cy="16662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743200" y="5486400"/>
            <a:ext cx="1447800" cy="16662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1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66670"/>
            <a:ext cx="5059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0</a:t>
            </a:r>
            <a:r>
              <a:rPr lang="en-US" sz="2800" b="1" dirty="0" smtClean="0">
                <a:solidFill>
                  <a:srgbClr val="0070C0"/>
                </a:solidFill>
              </a:rPr>
              <a:t>=1                     f(X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0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= f(1)=1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=1</a:t>
            </a:r>
            <a:endParaRPr lang="en-US" sz="2800" dirty="0"/>
          </a:p>
        </p:txBody>
      </p:sp>
      <p:sp>
        <p:nvSpPr>
          <p:cNvPr id="3" name="Right Arrow 2"/>
          <p:cNvSpPr/>
          <p:nvPr/>
        </p:nvSpPr>
        <p:spPr>
          <a:xfrm>
            <a:off x="1649485" y="826946"/>
            <a:ext cx="1039057" cy="21842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7469" y="1214907"/>
            <a:ext cx="7433445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800" b="1" dirty="0" smtClean="0">
                <a:solidFill>
                  <a:srgbClr val="0070C0"/>
                </a:solidFill>
              </a:rPr>
              <a:t>=1.25                  f(X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= f(1.25)= (1.25)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=1.9531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=1. 5                   f(X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= f(1.5)= (1.5)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=3.375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=1.75                  f(X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= f(1.75)= (1.75)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=5.3593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2800" b="1" dirty="0" smtClean="0">
                <a:solidFill>
                  <a:srgbClr val="0070C0"/>
                </a:solidFill>
              </a:rPr>
              <a:t>=2                        f(X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4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= f(2)= (2)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2800" b="1" dirty="0" smtClean="0">
                <a:solidFill>
                  <a:srgbClr val="0070C0"/>
                </a:solidFill>
              </a:rPr>
              <a:t>=8</a:t>
            </a:r>
          </a:p>
          <a:p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1662393" y="1371600"/>
            <a:ext cx="1039057" cy="214127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662392" y="1752600"/>
            <a:ext cx="1039057" cy="209409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649486" y="2209800"/>
            <a:ext cx="1039057" cy="23770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663438" y="2743200"/>
            <a:ext cx="1039057" cy="228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353726" y="4343400"/>
            <a:ext cx="67996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= </a:t>
            </a:r>
            <a:r>
              <a:rPr lang="en-US" sz="2400" b="1" dirty="0" smtClean="0"/>
              <a:t>0.25/3 </a:t>
            </a:r>
            <a:r>
              <a:rPr lang="en-US" sz="2400" b="1" dirty="0" smtClean="0"/>
              <a:t>*(</a:t>
            </a:r>
            <a:r>
              <a:rPr lang="en-US" sz="2400" b="1" dirty="0" smtClean="0">
                <a:solidFill>
                  <a:srgbClr val="00B050"/>
                </a:solidFill>
              </a:rPr>
              <a:t>f(1)</a:t>
            </a:r>
            <a:r>
              <a:rPr lang="en-US" sz="2400" b="1" dirty="0" smtClean="0"/>
              <a:t> + </a:t>
            </a:r>
            <a:r>
              <a:rPr lang="en-US" sz="2400" b="1" dirty="0" smtClean="0">
                <a:solidFill>
                  <a:srgbClr val="C00000"/>
                </a:solidFill>
              </a:rPr>
              <a:t>4</a:t>
            </a:r>
            <a:r>
              <a:rPr lang="en-US" sz="2400" b="1" dirty="0" smtClean="0"/>
              <a:t>f(1.25</a:t>
            </a:r>
            <a:r>
              <a:rPr lang="en-US" sz="2400" b="1" dirty="0" smtClean="0"/>
              <a:t>) + </a:t>
            </a:r>
            <a:r>
              <a:rPr lang="en-US" sz="2400" b="1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/>
              <a:t>f(1.5</a:t>
            </a:r>
            <a:r>
              <a:rPr lang="en-US" sz="2400" b="1" dirty="0" smtClean="0"/>
              <a:t>) + </a:t>
            </a:r>
            <a:r>
              <a:rPr lang="en-US" sz="2400" b="1" dirty="0" smtClean="0">
                <a:solidFill>
                  <a:srgbClr val="C00000"/>
                </a:solidFill>
              </a:rPr>
              <a:t>4</a:t>
            </a:r>
            <a:r>
              <a:rPr lang="en-US" sz="2400" b="1" dirty="0" smtClean="0"/>
              <a:t>f(1.75</a:t>
            </a:r>
            <a:r>
              <a:rPr lang="en-US" sz="2400" b="1" dirty="0" smtClean="0"/>
              <a:t>)) +</a:t>
            </a:r>
            <a:r>
              <a:rPr lang="en-US" sz="2400" b="1" dirty="0" smtClean="0">
                <a:solidFill>
                  <a:srgbClr val="00B050"/>
                </a:solidFill>
              </a:rPr>
              <a:t>f(2</a:t>
            </a:r>
            <a:r>
              <a:rPr lang="en-US" sz="2400" b="1" dirty="0" smtClean="0">
                <a:solidFill>
                  <a:srgbClr val="00B050"/>
                </a:solidFill>
              </a:rPr>
              <a:t>)</a:t>
            </a:r>
            <a:r>
              <a:rPr lang="en-US" sz="2400" b="1" dirty="0" smtClean="0"/>
              <a:t> ⋅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1524000" y="5105400"/>
            <a:ext cx="632897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 </a:t>
            </a:r>
            <a:r>
              <a:rPr lang="en-US" sz="2400" b="1" dirty="0" smtClean="0"/>
              <a:t>0.25/3 </a:t>
            </a:r>
            <a:r>
              <a:rPr lang="en-US" sz="2400" b="1" dirty="0" smtClean="0"/>
              <a:t>*(1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 + </a:t>
            </a:r>
            <a:r>
              <a:rPr lang="en-US" sz="2400" b="1" dirty="0" smtClean="0"/>
              <a:t>4 (1.25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 </a:t>
            </a:r>
            <a:r>
              <a:rPr lang="en-US" sz="2400" b="1" dirty="0"/>
              <a:t>) </a:t>
            </a:r>
            <a:r>
              <a:rPr lang="en-US" sz="2400" b="1" dirty="0" smtClean="0"/>
              <a:t>+2 (</a:t>
            </a:r>
            <a:r>
              <a:rPr lang="en-US" sz="2400" b="1" dirty="0" smtClean="0"/>
              <a:t>1.5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) +4 (</a:t>
            </a:r>
            <a:r>
              <a:rPr lang="en-US" sz="2400" b="1" dirty="0" smtClean="0"/>
              <a:t>1.75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) + 2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)</a:t>
            </a:r>
          </a:p>
          <a:p>
            <a:r>
              <a:rPr lang="en-US" b="1" dirty="0" smtClean="0"/>
              <a:t> 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776" y="3219517"/>
            <a:ext cx="5474223" cy="112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714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838200"/>
            <a:ext cx="7467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=          *</a:t>
            </a:r>
            <a:r>
              <a:rPr lang="en-US" sz="2800" b="1" dirty="0" smtClean="0">
                <a:solidFill>
                  <a:srgbClr val="0070C0"/>
                </a:solidFill>
              </a:rPr>
              <a:t>[</a:t>
            </a:r>
            <a:r>
              <a:rPr lang="en-US" sz="2800" b="1" dirty="0" smtClean="0">
                <a:solidFill>
                  <a:srgbClr val="C00000"/>
                </a:solidFill>
              </a:rPr>
              <a:t>1</a:t>
            </a:r>
            <a:r>
              <a:rPr lang="en-US" sz="2800" b="1" dirty="0" smtClean="0">
                <a:solidFill>
                  <a:srgbClr val="0070C0"/>
                </a:solidFill>
              </a:rPr>
              <a:t>+</a:t>
            </a:r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0070C0"/>
                </a:solidFill>
              </a:rPr>
              <a:t>(1.9531</a:t>
            </a:r>
            <a:r>
              <a:rPr lang="en-US" sz="2800" b="1" dirty="0" smtClean="0">
                <a:solidFill>
                  <a:srgbClr val="0070C0"/>
                </a:solidFill>
              </a:rPr>
              <a:t>)+</a:t>
            </a:r>
            <a:r>
              <a:rPr lang="en-US" sz="2800" b="1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(3.375</a:t>
            </a:r>
            <a:r>
              <a:rPr lang="en-US" sz="2800" b="1" dirty="0" smtClean="0">
                <a:solidFill>
                  <a:srgbClr val="0070C0"/>
                </a:solidFill>
              </a:rPr>
              <a:t>)+</a:t>
            </a:r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dirty="0" smtClean="0">
                <a:solidFill>
                  <a:srgbClr val="0070C0"/>
                </a:solidFill>
              </a:rPr>
              <a:t>(5.3593</a:t>
            </a:r>
            <a:r>
              <a:rPr lang="en-US" sz="2800" b="1" dirty="0" smtClean="0">
                <a:solidFill>
                  <a:srgbClr val="0070C0"/>
                </a:solidFill>
              </a:rPr>
              <a:t>)+</a:t>
            </a:r>
            <a:r>
              <a:rPr lang="en-US" sz="2800" b="1" dirty="0" smtClean="0">
                <a:solidFill>
                  <a:srgbClr val="C00000"/>
                </a:solidFill>
              </a:rPr>
              <a:t>8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=            [1+ 7.8124+6.75+21.437+8]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=           [44.9994]   =</a:t>
            </a: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dirty="0" smtClean="0"/>
              <a:t> = </a:t>
            </a:r>
            <a:r>
              <a:rPr lang="en-US" sz="2800" b="1" dirty="0" smtClean="0"/>
              <a:t>3.74995</a:t>
            </a:r>
            <a:endParaRPr lang="en-US" sz="2800" b="1" dirty="0" smtClean="0"/>
          </a:p>
          <a:p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638145"/>
            <a:ext cx="64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0.25</a:t>
            </a:r>
            <a:endParaRPr lang="en-US" sz="20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77733" y="1052207"/>
            <a:ext cx="5995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11016" y="1021549"/>
            <a:ext cx="322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35106" y="3505200"/>
            <a:ext cx="0" cy="609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833348" y="3505200"/>
            <a:ext cx="5366" cy="609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335106" y="4114800"/>
            <a:ext cx="149287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40472" y="3429000"/>
            <a:ext cx="148751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18124" y="1981200"/>
            <a:ext cx="5995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18124" y="1603886"/>
            <a:ext cx="64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0.25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448312" y="2016336"/>
            <a:ext cx="322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16262" y="2819400"/>
            <a:ext cx="322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7733" y="2819400"/>
            <a:ext cx="5995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303982" y="2407860"/>
            <a:ext cx="64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0.25</a:t>
            </a:r>
            <a:endParaRPr lang="en-US" sz="2000" b="1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048636" y="2830508"/>
            <a:ext cx="5995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87165" y="2830508"/>
            <a:ext cx="3225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886200" y="2407636"/>
            <a:ext cx="1770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11.2498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0538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381999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470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141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boxnet</dc:creator>
  <cp:lastModifiedBy>boxnet</cp:lastModifiedBy>
  <cp:revision>12</cp:revision>
  <dcterms:created xsi:type="dcterms:W3CDTF">2020-06-04T23:41:35Z</dcterms:created>
  <dcterms:modified xsi:type="dcterms:W3CDTF">2020-06-05T10:36:16Z</dcterms:modified>
</cp:coreProperties>
</file>