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  <p:sldId id="260" r:id="rId9"/>
    <p:sldId id="259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6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1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5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66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1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1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7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3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7630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919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686800" cy="640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47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458200" cy="60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4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35" y="0"/>
            <a:ext cx="8763000" cy="670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46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40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52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8229599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18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6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70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Example 1.</a:t>
            </a:r>
          </a:p>
          <a:p>
            <a:r>
              <a:rPr lang="en-US" sz="2000" dirty="0"/>
              <a:t>Approximate the integral of </a:t>
            </a:r>
            <a:r>
              <a:rPr lang="en-US" sz="2400" b="1" dirty="0">
                <a:solidFill>
                  <a:srgbClr val="C00000"/>
                </a:solidFill>
              </a:rPr>
              <a:t>f(</a:t>
            </a:r>
            <a:r>
              <a:rPr lang="en-US" sz="2400" b="1" i="1" dirty="0">
                <a:solidFill>
                  <a:srgbClr val="C00000"/>
                </a:solidFill>
              </a:rPr>
              <a:t>x</a:t>
            </a:r>
            <a:r>
              <a:rPr lang="en-US" sz="2400" b="1" dirty="0">
                <a:solidFill>
                  <a:srgbClr val="C00000"/>
                </a:solidFill>
              </a:rPr>
              <a:t>) = </a:t>
            </a:r>
            <a:r>
              <a:rPr lang="en-US" sz="2400" b="1" i="1" dirty="0">
                <a:solidFill>
                  <a:srgbClr val="C00000"/>
                </a:solidFill>
              </a:rPr>
              <a:t>x</a:t>
            </a:r>
            <a:r>
              <a:rPr lang="en-US" sz="2400" b="1" baseline="30000" dirty="0">
                <a:solidFill>
                  <a:srgbClr val="C00000"/>
                </a:solidFill>
              </a:rPr>
              <a:t>3</a:t>
            </a:r>
            <a:r>
              <a:rPr lang="en-US" sz="2000" dirty="0"/>
              <a:t> on the interval </a:t>
            </a:r>
            <a:r>
              <a:rPr lang="en-US" sz="2400" b="1" dirty="0">
                <a:solidFill>
                  <a:srgbClr val="C00000"/>
                </a:solidFill>
              </a:rPr>
              <a:t>[1, 2] </a:t>
            </a:r>
            <a:r>
              <a:rPr lang="en-US" sz="2000" u="sng" dirty="0"/>
              <a:t>with four </a:t>
            </a:r>
            <a:r>
              <a:rPr lang="en-US" sz="2000" u="sng" dirty="0" smtClean="0"/>
              <a:t>subintervals.  </a:t>
            </a:r>
            <a:r>
              <a:rPr lang="en-US" sz="2000" b="1" u="sng" dirty="0" smtClean="0">
                <a:solidFill>
                  <a:srgbClr val="C00000"/>
                </a:solidFill>
              </a:rPr>
              <a:t>n=4</a:t>
            </a:r>
            <a:endParaRPr lang="en-US" sz="2000" b="1" u="sng" dirty="0">
              <a:solidFill>
                <a:srgbClr val="C00000"/>
              </a:solidFill>
            </a:endParaRPr>
          </a:p>
          <a:p>
            <a:endParaRPr lang="en-US" sz="2000" dirty="0" smtClean="0"/>
          </a:p>
          <a:p>
            <a:r>
              <a:rPr lang="en-US" sz="2400" b="1" u="sng" dirty="0" smtClean="0"/>
              <a:t>Solution:-</a:t>
            </a:r>
          </a:p>
          <a:p>
            <a:endParaRPr lang="en-US" sz="2400" b="1" u="sng" dirty="0"/>
          </a:p>
          <a:p>
            <a:r>
              <a:rPr lang="en-US" sz="2400" b="1" dirty="0" smtClean="0"/>
              <a:t>First</a:t>
            </a:r>
            <a:r>
              <a:rPr lang="en-US" sz="2400" b="1" dirty="0"/>
              <a:t>,</a:t>
            </a:r>
            <a:r>
              <a:rPr lang="en-US" sz="3200" b="1" dirty="0">
                <a:solidFill>
                  <a:srgbClr val="C00000"/>
                </a:solidFill>
              </a:rPr>
              <a:t> </a:t>
            </a:r>
            <a:r>
              <a:rPr lang="en-US" sz="3200" b="1" i="1" dirty="0">
                <a:solidFill>
                  <a:srgbClr val="C00000"/>
                </a:solidFill>
              </a:rPr>
              <a:t>h</a:t>
            </a:r>
            <a:r>
              <a:rPr lang="en-US" sz="3200" b="1" dirty="0">
                <a:solidFill>
                  <a:srgbClr val="C00000"/>
                </a:solidFill>
              </a:rPr>
              <a:t> </a:t>
            </a:r>
            <a:r>
              <a:rPr lang="en-US" sz="3200" b="1" dirty="0" smtClean="0">
                <a:solidFill>
                  <a:srgbClr val="C00000"/>
                </a:solidFill>
              </a:rPr>
              <a:t>=         =</a:t>
            </a:r>
            <a:r>
              <a:rPr lang="en-US" sz="3200" b="1" dirty="0">
                <a:solidFill>
                  <a:srgbClr val="C00000"/>
                </a:solidFill>
              </a:rPr>
              <a:t> </a:t>
            </a:r>
            <a:r>
              <a:rPr lang="en-US" sz="3200" b="1" dirty="0" smtClean="0">
                <a:solidFill>
                  <a:srgbClr val="C00000"/>
                </a:solidFill>
              </a:rPr>
              <a:t>(b-a)/n  </a:t>
            </a:r>
            <a:r>
              <a:rPr lang="en-US" sz="2400" b="1" dirty="0" smtClean="0"/>
              <a:t>=(2 </a:t>
            </a:r>
            <a:r>
              <a:rPr lang="en-US" sz="2400" b="1" dirty="0"/>
              <a:t>- 1)/4 = 0.25, and thus we calculate</a:t>
            </a:r>
            <a:r>
              <a:rPr lang="en-US" sz="2400" b="1" dirty="0" smtClean="0"/>
              <a:t>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err="1" smtClean="0">
                <a:solidFill>
                  <a:srgbClr val="0070C0"/>
                </a:solidFill>
              </a:rPr>
              <a:t>a+i</a:t>
            </a:r>
            <a:r>
              <a:rPr lang="en-US" sz="2800" b="1" dirty="0" smtClean="0">
                <a:solidFill>
                  <a:srgbClr val="0070C0"/>
                </a:solidFill>
              </a:rPr>
              <a:t>                 i=0,1,2,..,n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=1+0*0.25=1                            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=a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=1+1*0.25=1.25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=1+2*0.25=1.5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=1+</a:t>
            </a:r>
            <a:r>
              <a:rPr lang="ar-IQ" sz="2800" b="1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*0.25=1.75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=1+4*0.25=2                             </a:t>
            </a:r>
            <a:r>
              <a:rPr lang="en-US" sz="2800" b="1" dirty="0" err="1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n</a:t>
            </a:r>
            <a:r>
              <a:rPr lang="en-US" sz="2800" b="1" dirty="0" smtClean="0">
                <a:solidFill>
                  <a:srgbClr val="0070C0"/>
                </a:solidFill>
              </a:rPr>
              <a:t>=b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2266681"/>
            <a:ext cx="406557" cy="6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972" y="3274922"/>
            <a:ext cx="776610" cy="44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2743200" y="3802889"/>
            <a:ext cx="1447800" cy="16662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743200" y="5486400"/>
            <a:ext cx="1447800" cy="16662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1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66670"/>
            <a:ext cx="5059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=1   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f(1)=1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</a:t>
            </a:r>
            <a:endParaRPr lang="en-US" sz="2800" dirty="0"/>
          </a:p>
        </p:txBody>
      </p:sp>
      <p:sp>
        <p:nvSpPr>
          <p:cNvPr id="3" name="Right Arrow 2"/>
          <p:cNvSpPr/>
          <p:nvPr/>
        </p:nvSpPr>
        <p:spPr>
          <a:xfrm>
            <a:off x="1649485" y="826946"/>
            <a:ext cx="1039057" cy="21842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7469" y="1214907"/>
            <a:ext cx="7433445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=1.25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f(1.25)= (1.25)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=1.9531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=1. 5 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f(1.5)= (1.5)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=3.375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=1.75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f(1.75)= (1.75)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=5.3593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=2      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f(2)= (2)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=8</a:t>
            </a:r>
          </a:p>
          <a:p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1662393" y="1371600"/>
            <a:ext cx="1039057" cy="214127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662392" y="1752600"/>
            <a:ext cx="1039057" cy="209409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649486" y="2209800"/>
            <a:ext cx="1039057" cy="23770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663438" y="2743200"/>
            <a:ext cx="1039057" cy="228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8" y="3124200"/>
            <a:ext cx="5603722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353726" y="4343400"/>
            <a:ext cx="64271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= 0.25/2 *(f(1) + 2⋅(f(1.25) + f(1.5) + f(1.75)) +f(2))⋅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1524000" y="5105400"/>
            <a:ext cx="558037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 0.25/2 *(1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 + 2⋅(1.25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 + 1.5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 + 1.75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) + 2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)</a:t>
            </a:r>
          </a:p>
          <a:p>
            <a:r>
              <a:rPr lang="en-US" b="1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1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838200"/>
            <a:ext cx="7467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=          *</a:t>
            </a:r>
            <a:r>
              <a:rPr lang="en-US" sz="2800" b="1" dirty="0" smtClean="0">
                <a:solidFill>
                  <a:srgbClr val="0070C0"/>
                </a:solidFill>
              </a:rPr>
              <a:t>[</a:t>
            </a:r>
            <a:r>
              <a:rPr lang="en-US" sz="2800" b="1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+2(1.9531)+2(3.375)+2(5.3593)+</a:t>
            </a:r>
            <a:r>
              <a:rPr lang="en-US" sz="2800" b="1" dirty="0" smtClean="0">
                <a:solidFill>
                  <a:srgbClr val="C00000"/>
                </a:solidFill>
              </a:rPr>
              <a:t>8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dirty="0" smtClean="0"/>
              <a:t> = </a:t>
            </a:r>
            <a:r>
              <a:rPr lang="en-US" sz="2800" b="1" dirty="0" smtClean="0"/>
              <a:t>3.796875</a:t>
            </a:r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638145"/>
            <a:ext cx="64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0.25</a:t>
            </a:r>
            <a:endParaRPr lang="en-US" sz="20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77733" y="1052207"/>
            <a:ext cx="5995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16262" y="1142393"/>
            <a:ext cx="322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295400" y="1676400"/>
            <a:ext cx="0" cy="609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819400" y="1676400"/>
            <a:ext cx="5366" cy="609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331890" y="1676400"/>
            <a:ext cx="14928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31890" y="2286000"/>
            <a:ext cx="148751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38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88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10</cp:revision>
  <dcterms:created xsi:type="dcterms:W3CDTF">2020-06-04T23:41:35Z</dcterms:created>
  <dcterms:modified xsi:type="dcterms:W3CDTF">2020-06-05T11:28:07Z</dcterms:modified>
</cp:coreProperties>
</file>