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08/10/1441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08/10/1441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08/10/1441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08/10/1441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08/10/1441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08/10/1441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1B8ABB09-4A1D-463E-8065-109CC2B7EFAA}" type="datetimeFigureOut">
              <a:rPr lang="ar-SA" smtClean="0"/>
              <a:t>08/10/1441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08/10/1441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08/10/1441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08/10/1441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08/10/1441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1B8ABB09-4A1D-463E-8065-109CC2B7EFAA}" type="datetimeFigureOut">
              <a:rPr lang="ar-SA" smtClean="0"/>
              <a:t>08/10/1441</a:t>
            </a:fld>
            <a:endParaRPr lang="ar-SA"/>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ar-SA"/>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0B34F065-1154-456A-91E3-76DE8E75E17B}" type="slidenum">
              <a:rPr lang="ar-SA" smtClean="0"/>
              <a:t>‹#›</a:t>
            </a:fld>
            <a:endParaRPr lang="ar-SA"/>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الفنون النثرية </a:t>
            </a:r>
            <a:endParaRPr lang="en-US" dirty="0"/>
          </a:p>
        </p:txBody>
      </p:sp>
      <p:sp>
        <p:nvSpPr>
          <p:cNvPr id="3" name="عنوان فرعي 2"/>
          <p:cNvSpPr>
            <a:spLocks noGrp="1"/>
          </p:cNvSpPr>
          <p:nvPr>
            <p:ph type="subTitle" idx="1"/>
          </p:nvPr>
        </p:nvSpPr>
        <p:spPr/>
        <p:txBody>
          <a:bodyPr/>
          <a:lstStyle/>
          <a:p>
            <a:r>
              <a:rPr lang="ar-IQ" dirty="0" smtClean="0"/>
              <a:t>ثالثا – المقامات </a:t>
            </a:r>
            <a:endParaRPr lang="en-US" dirty="0"/>
          </a:p>
        </p:txBody>
      </p:sp>
    </p:spTree>
    <p:extLst>
      <p:ext uri="{BB962C8B-B14F-4D97-AF65-F5344CB8AC3E}">
        <p14:creationId xmlns:p14="http://schemas.microsoft.com/office/powerpoint/2010/main" val="3488816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720840"/>
            <a:ext cx="4572000" cy="4401205"/>
          </a:xfrm>
          <a:prstGeom prst="rect">
            <a:avLst/>
          </a:prstGeom>
        </p:spPr>
        <p:txBody>
          <a:bodyPr>
            <a:spAutoFit/>
          </a:bodyPr>
          <a:lstStyle/>
          <a:p>
            <a:r>
              <a:rPr lang="ar-IQ" sz="2000" dirty="0"/>
              <a:t>المقامة نوع ادبي يشبه القصة القصيرة ، ظهر على يدي بديع الزمان الهمذاني في القرن الرابع الهجري .</a:t>
            </a:r>
          </a:p>
          <a:p>
            <a:r>
              <a:rPr lang="ar-IQ" sz="2000" dirty="0">
                <a:solidFill>
                  <a:srgbClr val="FF0000"/>
                </a:solidFill>
              </a:rPr>
              <a:t>تعريف المقامة في اللغة </a:t>
            </a:r>
            <a:r>
              <a:rPr lang="ar-IQ" sz="2000" dirty="0"/>
              <a:t>" المقامات جمع مقامة، والمقامة هي المجلس وهو معنى ورد في بيت زهير ابن أبي سلمى :</a:t>
            </a:r>
          </a:p>
          <a:p>
            <a:r>
              <a:rPr lang="ar-IQ" sz="2000" dirty="0"/>
              <a:t>                    </a:t>
            </a:r>
            <a:r>
              <a:rPr lang="ar-IQ" sz="2000" dirty="0">
                <a:solidFill>
                  <a:srgbClr val="FF0000"/>
                </a:solidFill>
              </a:rPr>
              <a:t>وفيهم مقامات حسان وجوهها            واندية ينتابها القول والفعل </a:t>
            </a:r>
          </a:p>
          <a:p>
            <a:r>
              <a:rPr lang="ar-IQ" sz="2000" dirty="0">
                <a:solidFill>
                  <a:srgbClr val="C00000"/>
                </a:solidFill>
              </a:rPr>
              <a:t>أما تعريفها في الاصطلاح </a:t>
            </a:r>
            <a:r>
              <a:rPr lang="ar-IQ" sz="2000" dirty="0"/>
              <a:t>: فان المقامة قصة قصيرة الحجم تكتب بلغة مموسقة ( ايقاعية ) وموضوعها يدور حول حدث واحد متخيل وشخصياتها الثانوية محدودة ، ويؤدي دور البطولة فيها بطل محتال جواب آفاق ويشاركه راوية يتعرف إليه إثر كل مغامرة ويرويها عنه، وتقع احداثها في حدود مدينة </a:t>
            </a:r>
            <a:r>
              <a:rPr lang="ar-IQ" sz="2000" dirty="0" smtClean="0"/>
              <a:t> </a:t>
            </a:r>
            <a:r>
              <a:rPr lang="ar-IQ" sz="2000" dirty="0"/>
              <a:t>واحدة وفي زمن لا يتجاوز مقدار يوم وليلة </a:t>
            </a:r>
            <a:r>
              <a:rPr lang="ar-IQ" sz="2000" dirty="0" smtClean="0"/>
              <a:t>.</a:t>
            </a:r>
            <a:endParaRPr lang="ar-IQ" sz="2000" dirty="0"/>
          </a:p>
        </p:txBody>
      </p:sp>
    </p:spTree>
    <p:extLst>
      <p:ext uri="{BB962C8B-B14F-4D97-AF65-F5344CB8AC3E}">
        <p14:creationId xmlns:p14="http://schemas.microsoft.com/office/powerpoint/2010/main" val="3871619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859340"/>
            <a:ext cx="4572000" cy="4093428"/>
          </a:xfrm>
          <a:prstGeom prst="rect">
            <a:avLst/>
          </a:prstGeom>
        </p:spPr>
        <p:txBody>
          <a:bodyPr>
            <a:spAutoFit/>
          </a:bodyPr>
          <a:lstStyle/>
          <a:p>
            <a:r>
              <a:rPr lang="ar-IQ" sz="2000" dirty="0">
                <a:solidFill>
                  <a:srgbClr val="C00000"/>
                </a:solidFill>
              </a:rPr>
              <a:t>مصدر المقامات </a:t>
            </a:r>
          </a:p>
          <a:p>
            <a:r>
              <a:rPr lang="ar-IQ" sz="2000" dirty="0"/>
              <a:t>ليس فيما أثر عن العرب مقامات سابقة على مقامات بديع الزمان الهمذاني فهو من أجل ذلك يعد مبدع هذا الفن ، ويرى الناقد زكي مبارك ان مقامات بديع الزمان الهمذاني مشتقة من احاديث ( أبن دريد ) وابن دريد هذا كان راوية وعالما ولغويا وقد عني برواية أحاديث عن الأعراب وأهل الحضر ولا شك بأن هناك اوجه تشابه بين مقامات بديع الزمان وبين احاديث ابن دريد من حيث القصص واستخدام السجع ولكن هنالك فروقا كبيرة في الصناعة وفي العقدة وفي وجود بطل المقامات وهو ( المكدي ) وفي بناء المقامة على الكدية والاستهزاء بعقول الجماعات مع اظهار المقدرة في فنون العلم والادب </a:t>
            </a:r>
            <a:r>
              <a:rPr lang="ar-IQ" dirty="0"/>
              <a:t>.</a:t>
            </a:r>
          </a:p>
        </p:txBody>
      </p:sp>
    </p:spTree>
    <p:extLst>
      <p:ext uri="{BB962C8B-B14F-4D97-AF65-F5344CB8AC3E}">
        <p14:creationId xmlns:p14="http://schemas.microsoft.com/office/powerpoint/2010/main" val="1876833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612845"/>
            <a:ext cx="4572000" cy="5632311"/>
          </a:xfrm>
          <a:prstGeom prst="rect">
            <a:avLst/>
          </a:prstGeom>
        </p:spPr>
        <p:txBody>
          <a:bodyPr>
            <a:spAutoFit/>
          </a:bodyPr>
          <a:lstStyle/>
          <a:p>
            <a:endParaRPr lang="ar-IQ" dirty="0"/>
          </a:p>
          <a:p>
            <a:pPr algn="ctr"/>
            <a:r>
              <a:rPr lang="ar-IQ" sz="2000" dirty="0">
                <a:solidFill>
                  <a:srgbClr val="C00000"/>
                </a:solidFill>
              </a:rPr>
              <a:t>خصائص المقامات </a:t>
            </a:r>
          </a:p>
          <a:p>
            <a:r>
              <a:rPr lang="ar-IQ" dirty="0"/>
              <a:t>أولا : المجلس : يجب أن تدور حوادث المقامة في مجلس واحد لا ينتقل منه الا في النادر .</a:t>
            </a:r>
          </a:p>
          <a:p>
            <a:r>
              <a:rPr lang="ar-IQ" dirty="0">
                <a:solidFill>
                  <a:srgbClr val="C00000"/>
                </a:solidFill>
              </a:rPr>
              <a:t>ثانيا</a:t>
            </a:r>
            <a:r>
              <a:rPr lang="ar-IQ" dirty="0"/>
              <a:t> : الراوية : ولكل مجموع من المقامات راوية واحد ينقلها عن المجلس الذي تحدث فيه .</a:t>
            </a:r>
          </a:p>
          <a:p>
            <a:r>
              <a:rPr lang="ar-IQ" dirty="0">
                <a:solidFill>
                  <a:srgbClr val="C00000"/>
                </a:solidFill>
              </a:rPr>
              <a:t>ثالثا </a:t>
            </a:r>
            <a:r>
              <a:rPr lang="ar-IQ" dirty="0"/>
              <a:t>: المكدي : ولكل مجموع من المقامات مكد واحد ايضا أو بطل ، وهو شخص خيالي في الاغلب ابرز ميزاته أنه واسع الحيلة ذرب اللسان ذو مقدرة في العلم والادب وهو شاعر وخطيب يتظاهر بالتقوى ويضمر المجون ويتظاهر بالجد ويضمر الهزل وهو يبدو غالبا في ثوب البائس الا انه في الحقيقة طالب منفعة .</a:t>
            </a:r>
          </a:p>
          <a:p>
            <a:r>
              <a:rPr lang="ar-IQ" dirty="0"/>
              <a:t>وتنعقد المقامة دائما بأن يجتمع الراوية بالمكدي في مجلس واحد ويكون المكدي دائما متنكرا ولذلك قلما يفطن الراوية لوجوده، وتنحل عقدة المقامة بأن ينكشف أمر المكدي للراوية على الاقل أو يكشف </a:t>
            </a:r>
            <a:r>
              <a:rPr lang="ar-IQ" dirty="0" err="1"/>
              <a:t>المكدي</a:t>
            </a:r>
            <a:r>
              <a:rPr lang="ar-IQ" dirty="0"/>
              <a:t> </a:t>
            </a:r>
            <a:r>
              <a:rPr lang="ar-IQ" dirty="0" smtClean="0"/>
              <a:t>أمره </a:t>
            </a:r>
            <a:r>
              <a:rPr lang="ar-IQ" dirty="0"/>
              <a:t>للراوية او للحاضرين أحيانا، ولا يكشف المكدي أمره الا بعد أن يكون قد نال من أهل المجلس مالا أو ثيابا بعد أن استدر </a:t>
            </a:r>
            <a:r>
              <a:rPr lang="ar-IQ" dirty="0" smtClean="0"/>
              <a:t>عطفهم، </a:t>
            </a:r>
            <a:r>
              <a:rPr lang="ar-IQ" dirty="0"/>
              <a:t>وكثيرا ما يعلم أهل المجلس أن المكدي قد خدعهم ولكنهم لا يضمرون له شرا </a:t>
            </a:r>
            <a:r>
              <a:rPr lang="ar-IQ" dirty="0" smtClean="0"/>
              <a:t>لأنه </a:t>
            </a:r>
            <a:r>
              <a:rPr lang="ar-IQ" dirty="0"/>
              <a:t>قد امتعهم  </a:t>
            </a:r>
            <a:r>
              <a:rPr lang="ar-IQ" dirty="0" smtClean="0"/>
              <a:t>وسلاهم و </a:t>
            </a:r>
            <a:r>
              <a:rPr lang="ar-IQ" dirty="0"/>
              <a:t>افادهم .</a:t>
            </a:r>
          </a:p>
        </p:txBody>
      </p:sp>
    </p:spTree>
    <p:extLst>
      <p:ext uri="{BB962C8B-B14F-4D97-AF65-F5344CB8AC3E}">
        <p14:creationId xmlns:p14="http://schemas.microsoft.com/office/powerpoint/2010/main" val="2653869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166843"/>
            <a:ext cx="4572000" cy="4801314"/>
          </a:xfrm>
          <a:prstGeom prst="rect">
            <a:avLst/>
          </a:prstGeom>
        </p:spPr>
        <p:txBody>
          <a:bodyPr>
            <a:spAutoFit/>
          </a:bodyPr>
          <a:lstStyle/>
          <a:p>
            <a:r>
              <a:rPr lang="ar-IQ" dirty="0">
                <a:solidFill>
                  <a:srgbClr val="C00000"/>
                </a:solidFill>
              </a:rPr>
              <a:t>رابعا </a:t>
            </a:r>
            <a:r>
              <a:rPr lang="ar-IQ" dirty="0"/>
              <a:t>: الملحة ( النكتة أو العقدة ) : وهي الفكرة التي تدور حولها القصة في المقامة وتكون عادة فكرة طريفة أو جريئة ولكنها لا تحث دائما على الاخلاق الحميدة وقد لا تكون دائما موفقة .</a:t>
            </a:r>
          </a:p>
          <a:p>
            <a:r>
              <a:rPr lang="ar-IQ" dirty="0">
                <a:solidFill>
                  <a:srgbClr val="C00000"/>
                </a:solidFill>
              </a:rPr>
              <a:t>خامسا </a:t>
            </a:r>
            <a:r>
              <a:rPr lang="ar-IQ" dirty="0"/>
              <a:t>: القصة نفسها : لكل مقامة وحدة قصصية مستقلة وقائمة بنفسها، وليس ثمة صلة بين مقامة </a:t>
            </a:r>
            <a:r>
              <a:rPr lang="ar-IQ" dirty="0"/>
              <a:t>و</a:t>
            </a:r>
            <a:r>
              <a:rPr lang="ar-IQ" dirty="0" smtClean="0"/>
              <a:t>أخرى </a:t>
            </a:r>
            <a:r>
              <a:rPr lang="ar-IQ" dirty="0"/>
              <a:t>إلا أن المؤلف واحد والراوية واحد والبطل ( المكدي ) واحد ، فقد تكون القصص من ازمنة مختلفة متباعدة وان كان الراوية واحدا .</a:t>
            </a:r>
          </a:p>
          <a:p>
            <a:r>
              <a:rPr lang="ar-IQ" dirty="0">
                <a:solidFill>
                  <a:srgbClr val="C00000"/>
                </a:solidFill>
              </a:rPr>
              <a:t>سادسا </a:t>
            </a:r>
            <a:r>
              <a:rPr lang="ar-IQ" dirty="0"/>
              <a:t>: اسم المقامة : واسم المقامة مأخوذ عادة من اسم البلد الذي انعقد </a:t>
            </a:r>
            <a:r>
              <a:rPr lang="ar-IQ" dirty="0" smtClean="0"/>
              <a:t> فيه مجلس </a:t>
            </a:r>
            <a:r>
              <a:rPr lang="ar-IQ" dirty="0"/>
              <a:t>المقامة نحو : المقامة الدمشقية و التبريزية و الكوفية ، البغدادية ... الخ .</a:t>
            </a:r>
          </a:p>
          <a:p>
            <a:r>
              <a:rPr lang="ar-IQ" dirty="0">
                <a:solidFill>
                  <a:srgbClr val="C00000"/>
                </a:solidFill>
              </a:rPr>
              <a:t>سابعا </a:t>
            </a:r>
            <a:r>
              <a:rPr lang="ar-IQ" dirty="0"/>
              <a:t>: موضوع المقامة : موضوعات المقامة مختلفة منها أدبي ومنها فقهي ومنها فكاهي ومنها حماسي ومنها خمري وهذه الموضوعات تتوالى على غير ترتيب مخصوص عند بديع </a:t>
            </a:r>
            <a:r>
              <a:rPr lang="ar-IQ" dirty="0" smtClean="0"/>
              <a:t>الزمان، </a:t>
            </a:r>
            <a:r>
              <a:rPr lang="ar-IQ" dirty="0"/>
              <a:t>اما الحريري </a:t>
            </a:r>
            <a:r>
              <a:rPr lang="ar-IQ" dirty="0" smtClean="0"/>
              <a:t>فقد التزم </a:t>
            </a:r>
            <a:r>
              <a:rPr lang="ar-IQ" dirty="0"/>
              <a:t>بأن تكون الموضوعات متعاقبة على نسق مخصوص . </a:t>
            </a:r>
          </a:p>
        </p:txBody>
      </p:sp>
    </p:spTree>
    <p:extLst>
      <p:ext uri="{BB962C8B-B14F-4D97-AF65-F5344CB8AC3E}">
        <p14:creationId xmlns:p14="http://schemas.microsoft.com/office/powerpoint/2010/main" val="1143280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2136339"/>
            <a:ext cx="4572000" cy="2862322"/>
          </a:xfrm>
          <a:prstGeom prst="rect">
            <a:avLst/>
          </a:prstGeom>
        </p:spPr>
        <p:txBody>
          <a:bodyPr>
            <a:spAutoFit/>
          </a:bodyPr>
          <a:lstStyle/>
          <a:p>
            <a:r>
              <a:rPr lang="ar-IQ" sz="2000" dirty="0">
                <a:solidFill>
                  <a:srgbClr val="C00000"/>
                </a:solidFill>
              </a:rPr>
              <a:t>ثامنا : </a:t>
            </a:r>
            <a:r>
              <a:rPr lang="ar-IQ" sz="2000" dirty="0"/>
              <a:t>الصناعة في المقامة : فن المقامات فن تصنيع وتأنق لفظي ( وخصوصا عند الحريري) فهناك اغراق في السجع والبديع من جناس وطباق واغراق في المقابلة والموازنة وسائر فنون البلاغة .</a:t>
            </a:r>
          </a:p>
          <a:p>
            <a:r>
              <a:rPr lang="ar-IQ" sz="2000" dirty="0">
                <a:solidFill>
                  <a:srgbClr val="C00000"/>
                </a:solidFill>
              </a:rPr>
              <a:t>تاسعا </a:t>
            </a:r>
            <a:r>
              <a:rPr lang="ar-IQ" sz="2000" dirty="0"/>
              <a:t>: الشعر : المقامة قصة نثرية  كما نعلم ، ولكن قد يتخللها شعر قليل او كثير من نظم صاحبها على لسان المكدي او من نظم الشعراء وعلى لسان المكدي ايضا ، وقد يكون ايراد الشعر </a:t>
            </a:r>
            <a:r>
              <a:rPr lang="ar-IQ" sz="2000" dirty="0" smtClean="0"/>
              <a:t>لإظهار </a:t>
            </a:r>
            <a:r>
              <a:rPr lang="ar-IQ" sz="2000" dirty="0"/>
              <a:t>المقدرة في النظم أو </a:t>
            </a:r>
            <a:r>
              <a:rPr lang="ar-IQ" sz="2000" dirty="0" smtClean="0"/>
              <a:t>لإظهار </a:t>
            </a:r>
            <a:r>
              <a:rPr lang="ar-IQ" sz="2000" dirty="0"/>
              <a:t>البراعة في البديع خاصة عند الحريري . </a:t>
            </a:r>
          </a:p>
        </p:txBody>
      </p:sp>
    </p:spTree>
    <p:extLst>
      <p:ext uri="{BB962C8B-B14F-4D97-AF65-F5344CB8AC3E}">
        <p14:creationId xmlns:p14="http://schemas.microsoft.com/office/powerpoint/2010/main" val="18802176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106</TotalTime>
  <Words>623</Words>
  <Application>Microsoft Office PowerPoint</Application>
  <PresentationFormat>عرض على الشاشة (3:4)‏</PresentationFormat>
  <Paragraphs>20</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NewsPrint</vt:lpstr>
      <vt:lpstr>الفنون النثرية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الفنون النثرية </dc:title>
  <dc:creator>ALSHOWI</dc:creator>
  <cp:lastModifiedBy>DR.Ahmed Saker 2O11</cp:lastModifiedBy>
  <cp:revision>4</cp:revision>
  <dcterms:created xsi:type="dcterms:W3CDTF">2020-05-29T15:45:50Z</dcterms:created>
  <dcterms:modified xsi:type="dcterms:W3CDTF">2020-05-30T13:51:49Z</dcterms:modified>
</cp:coreProperties>
</file>