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02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3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C3CC-C950-4FC4-BC98-B1F2C0FF4B2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E4BB-9D96-4266-ACDA-64BBCE512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0E4BB-9D96-4266-ACDA-64BBCE512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808" y="4429132"/>
            <a:ext cx="9144000" cy="24288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موضوع</a:t>
            </a:r>
            <a:r>
              <a:rPr lang="en-US" sz="2800" b="1" dirty="0" smtClean="0">
                <a:solidFill>
                  <a:srgbClr val="FFFF00"/>
                </a:solidFill>
                <a:cs typeface="PT Simple Bold Ruled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الدرس</a:t>
            </a:r>
            <a:r>
              <a:rPr lang="en-US" sz="2800" b="1" dirty="0" smtClean="0">
                <a:solidFill>
                  <a:srgbClr val="FFFF00"/>
                </a:solidFill>
                <a:cs typeface="PT Simple Bold Ruled" pitchFamily="2" charset="-78"/>
              </a:rPr>
              <a:t> / 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التحطيط</a:t>
            </a:r>
            <a:r>
              <a:rPr lang="en-US" sz="2800" b="1" dirty="0">
                <a:solidFill>
                  <a:srgbClr val="FFFF00"/>
                </a:solidFill>
                <a:cs typeface="PT Simple Bold Ruled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متوسط</a:t>
            </a:r>
            <a:r>
              <a:rPr lang="en-US" sz="2800" b="1" dirty="0" smtClean="0">
                <a:solidFill>
                  <a:srgbClr val="FFFF00"/>
                </a:solidFill>
                <a:cs typeface="PT Simple Bold Ruled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المدى</a:t>
            </a:r>
            <a:r>
              <a:rPr lang="en-US" sz="2800" b="1" dirty="0" smtClean="0">
                <a:solidFill>
                  <a:srgbClr val="FFFF00"/>
                </a:solidFill>
                <a:cs typeface="PT Simple Bold Ruled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PT Simple Bold Ruled" pitchFamily="2" charset="-78"/>
              </a:rPr>
              <a:t>و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خطة</a:t>
            </a:r>
            <a:r>
              <a:rPr lang="en-US" sz="2800" b="1" dirty="0" smtClean="0">
                <a:solidFill>
                  <a:srgbClr val="FFFF00"/>
                </a:solidFill>
                <a:cs typeface="PT Simple Bold Ruled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الدرس</a:t>
            </a:r>
            <a:r>
              <a:rPr lang="en-US" sz="2800" b="1" dirty="0" smtClean="0">
                <a:solidFill>
                  <a:srgbClr val="FFFF00"/>
                </a:solidFill>
                <a:cs typeface="PT Simple Bold Ruled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اليومية</a:t>
            </a:r>
            <a:endParaRPr lang="en-US" sz="2800" b="1" dirty="0" smtClean="0">
              <a:solidFill>
                <a:srgbClr val="FFFF00"/>
              </a:solidFill>
              <a:cs typeface="PT Simple Bold Ruled" pitchFamily="2" charset="-78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cs typeface="PT Simple Bold Ruled" pitchFamily="2" charset="-78"/>
              </a:rPr>
              <a:t>اعداد</a:t>
            </a:r>
            <a:endParaRPr lang="en-US" sz="2800" b="1" dirty="0" smtClean="0">
              <a:solidFill>
                <a:schemeClr val="accent3">
                  <a:lumMod val="60000"/>
                  <a:lumOff val="40000"/>
                </a:schemeClr>
              </a:solidFill>
              <a:cs typeface="PT Simple Bold Ruled" pitchFamily="2" charset="-78"/>
            </a:endParaRP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أ.د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اسماعيل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عبد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زيد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 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أ.م.د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علي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خوام</a:t>
            </a:r>
            <a:r>
              <a:rPr lang="en-US" sz="3600" b="1" dirty="0" smtClean="0">
                <a:solidFill>
                  <a:srgbClr val="00B050"/>
                </a:solidFill>
                <a:cs typeface="PT Simple Bold Ruled" pitchFamily="2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PT Simple Bold Ruled" pitchFamily="2" charset="-78"/>
              </a:rPr>
              <a:t>خطيب</a:t>
            </a:r>
            <a:endParaRPr lang="en-US" sz="3600" b="1" dirty="0" smtClean="0">
              <a:solidFill>
                <a:srgbClr val="00B050"/>
              </a:solidFill>
              <a:cs typeface="PT Simple Bold Ruled" pitchFamily="2" charset="-78"/>
            </a:endParaRPr>
          </a:p>
          <a:p>
            <a:pPr algn="ctr"/>
            <a:endParaRPr lang="en-US" sz="4000" b="1" dirty="0" smtClean="0">
              <a:solidFill>
                <a:srgbClr val="0070C0"/>
              </a:solidFill>
              <a:cs typeface="PT Simple Bold Ruled" pitchFamily="2" charset="-78"/>
            </a:endParaRPr>
          </a:p>
          <a:p>
            <a:pPr algn="ctr"/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2088232"/>
          </a:xfrm>
        </p:spPr>
        <p:txBody>
          <a:bodyPr>
            <a:noAutofit/>
          </a:bodyPr>
          <a:lstStyle/>
          <a:p>
            <a:endParaRPr lang="ar-SA" dirty="0" smtClean="0"/>
          </a:p>
          <a:p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محاضرة</a:t>
            </a:r>
            <a:r>
              <a:rPr lang="en-US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مادة</a:t>
            </a:r>
            <a:r>
              <a:rPr lang="en-US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طرائق</a:t>
            </a:r>
            <a:r>
              <a:rPr lang="en-US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التدريس</a:t>
            </a:r>
            <a:r>
              <a:rPr lang="en-US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العامة</a:t>
            </a:r>
            <a:r>
              <a:rPr lang="en-US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الصف</a:t>
            </a:r>
            <a:r>
              <a:rPr lang="en-US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الثالث</a:t>
            </a:r>
            <a:endParaRPr lang="ar-SA" sz="4000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35808" y="0"/>
            <a:ext cx="9000688" cy="22768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الجامعة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المستنصرية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كلية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التربية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الاساسية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قسم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التربية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البدنية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وعلوم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الرياضة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6856" y="-27384"/>
            <a:ext cx="9190856" cy="1224136"/>
          </a:xfrm>
          <a:solidFill>
            <a:srgbClr val="FF000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PT Bold Heading" pitchFamily="2" charset="-78"/>
              </a:rPr>
              <a:t>عناصر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PT Bold Heading" pitchFamily="2" charset="-78"/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PT Bold Heading" pitchFamily="2" charset="-78"/>
              </a:rPr>
              <a:t>الخطة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PT Bold Heading" pitchFamily="2" charset="-78"/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PT Bold Heading" pitchFamily="2" charset="-78"/>
              </a:rPr>
              <a:t>اليومية</a:t>
            </a:r>
            <a:r>
              <a:rPr lang="ar-IQ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PT Bold Heading" pitchFamily="2" charset="-78"/>
              </a:rPr>
              <a:t>‏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96752"/>
            <a:ext cx="9252520" cy="56612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SA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6-محتوى الدرس ( ما سيدرسه المعلم )،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 ومن ضوابطه :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يسهم في تحقيق أهداف الدرس 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يشمل الموضوع بصورة متوازنة بما يتلاءم مع زمن الحصة 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يشتمل على موضوعات واضحة وصحيحة ( أرقام، تواريخ، أسماء) 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عناصره مرتبة ترتيباً منطقياً ومستمدة من مصادر تتسم بالثقة.</a:t>
            </a:r>
            <a:endParaRPr lang="en-US" sz="2400" b="1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dirty="0" err="1" smtClean="0">
                <a:cs typeface="PT Bold Dusky" pitchFamily="2" charset="-78"/>
              </a:rPr>
              <a:t>عناصر</a:t>
            </a:r>
            <a:r>
              <a:rPr lang="en-US" dirty="0" smtClean="0">
                <a:cs typeface="PT Bold Dusky" pitchFamily="2" charset="-78"/>
              </a:rPr>
              <a:t> </a:t>
            </a:r>
            <a:r>
              <a:rPr lang="en-US" dirty="0" err="1" smtClean="0">
                <a:cs typeface="PT Bold Dusky" pitchFamily="2" charset="-78"/>
              </a:rPr>
              <a:t>الخطة</a:t>
            </a:r>
            <a:r>
              <a:rPr lang="en-US" dirty="0" smtClean="0">
                <a:cs typeface="PT Bold Dusky" pitchFamily="2" charset="-78"/>
              </a:rPr>
              <a:t> </a:t>
            </a:r>
            <a:r>
              <a:rPr lang="en-US" dirty="0" err="1" smtClean="0">
                <a:cs typeface="PT Bold Dusky" pitchFamily="2" charset="-78"/>
              </a:rPr>
              <a:t>اليومية</a:t>
            </a:r>
            <a:r>
              <a:rPr lang="en-US" dirty="0" smtClean="0">
                <a:cs typeface="PT Bold Dusky" pitchFamily="2" charset="-78"/>
              </a:rPr>
              <a:t> </a:t>
            </a:r>
            <a:endParaRPr lang="en-US" b="1" dirty="0">
              <a:solidFill>
                <a:srgbClr val="FF0000"/>
              </a:solidFill>
              <a:cs typeface="PT Bold Dusk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512" y="1441808"/>
            <a:ext cx="9144000" cy="54006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SA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6-محتوى الدرس ( ما سيدرسه المعلم )، ومن ضوابطه 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يسهم في تحقيق أهداف الدرس .</a:t>
            </a:r>
            <a:endParaRPr lang="en-US" sz="2400" b="1" dirty="0">
              <a:solidFill>
                <a:srgbClr val="FFFF0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يشمل الموضوع بصورة متوازنة بما يتلاءم مع زمن الحصة </a:t>
            </a:r>
            <a:endParaRPr lang="en-US" sz="2400" b="1" dirty="0">
              <a:solidFill>
                <a:srgbClr val="FFFF0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يشتمل على موضوعات واضحة وصحيحة ( أرقام، تواريخ، أسماء) </a:t>
            </a:r>
            <a:endParaRPr lang="en-US" sz="2400" b="1" dirty="0">
              <a:solidFill>
                <a:srgbClr val="FFFF00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عناصره مرتبة ترتيباً منطقياً ومستمدة من مصادر تتسم بالثقة.</a:t>
            </a:r>
            <a:endParaRPr lang="en-US" sz="2400" b="1" dirty="0">
              <a:solidFill>
                <a:srgbClr val="FFFF00"/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PT Bold Heading" pitchFamily="2" charset="-78"/>
              </a:rPr>
              <a:t>عناصر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PT Bold Heading" pitchFamily="2" charset="-7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PT Bold Heading" pitchFamily="2" charset="-78"/>
              </a:rPr>
              <a:t>الخطة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PT Bold Heading" pitchFamily="2" charset="-7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PT Bold Heading" pitchFamily="2" charset="-78"/>
              </a:rPr>
              <a:t>اليومية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ury" pitchFamily="18" charset="0"/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6512" y="1412776"/>
            <a:ext cx="915536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SA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7-النشاطات، (أساليب المعلم في التدريس، ونشاطات التلميذ للتعلم)، 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ومن ضوابطها: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متنوعة فلا تقتصر على طريقة أو أسلوب دون آخر 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تتسم الطرائق بالناحية الاستقصائية وحل المشكلات.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تراعي الفروق الفردية للتلاميذ وذات مستويات مختلفة.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تشتمل على نشاط عملي في الصف 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مرتبطة بموضوع وأهداف الدرس .</a:t>
            </a:r>
            <a:endParaRPr lang="en-US" sz="2400" b="1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5567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IQ" b="1" dirty="0">
                <a:cs typeface="PT Bold Heading" pitchFamily="2" charset="-78"/>
              </a:rPr>
              <a:t>عناصر الخطة </a:t>
            </a:r>
            <a:r>
              <a:rPr lang="en-US" b="1" dirty="0" err="1" smtClean="0">
                <a:cs typeface="PT Bold Heading" pitchFamily="2" charset="-78"/>
              </a:rPr>
              <a:t>اليومية</a:t>
            </a:r>
            <a:endParaRPr lang="en-US" b="1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IQ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‏</a:t>
            </a:r>
            <a:r>
              <a:rPr lang="ar-SA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8-التقويم، </a:t>
            </a:r>
            <a:r>
              <a:rPr lang="ar-SA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وفي ضوئه يتم تحديد مدى نجاح أو فاعلية خطة التدريس المطبقة، ومن أبرز ضوابط عملية التقويم :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يكون التقويم مرتبطاً بأهداف الدرس .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وسائل التقويم متنوعة ( شفهي، تحريري، موضوعي، مقالي).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يتم التقويم من طريق أسئلة رئيسة .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يقيس المعلومات الحقائق و المهارات والاتجاهات .</a:t>
            </a:r>
            <a:endParaRPr lang="en-US" sz="2400" b="1" dirty="0">
              <a:solidFill>
                <a:schemeClr val="bg1"/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7030A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cs typeface="PT Bold Heading" pitchFamily="2" charset="-78"/>
              </a:rPr>
              <a:t>عناصر</a:t>
            </a:r>
            <a:r>
              <a:rPr lang="en-US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PT Bold Heading" pitchFamily="2" charset="-78"/>
              </a:rPr>
              <a:t>الخطة</a:t>
            </a:r>
            <a:r>
              <a:rPr lang="en-US" b="1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PT Bold Heading" pitchFamily="2" charset="-78"/>
              </a:rPr>
              <a:t>اليومية</a:t>
            </a:r>
            <a:endParaRPr lang="en-US" sz="40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44216"/>
            <a:ext cx="9144000" cy="49251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dirty="0"/>
              <a:t>‏9</a:t>
            </a:r>
            <a:r>
              <a:rPr lang="ar-IQ" dirty="0">
                <a:solidFill>
                  <a:srgbClr val="FF0000"/>
                </a:solidFill>
              </a:rPr>
              <a:t>-الواجب المنزلي: </a:t>
            </a:r>
            <a:r>
              <a:rPr lang="ar-IQ" dirty="0"/>
              <a:t>وهو تكليف من المعلم للتلميذ بغرض تثبيت الخبرة في ذهنه وربطه بالمادة الدراسية لوقت ‏أطول، ومن أبرز ضوابطه :‏</a:t>
            </a:r>
          </a:p>
          <a:p>
            <a:r>
              <a:rPr lang="ar-IQ" dirty="0" smtClean="0"/>
              <a:t>أن </a:t>
            </a:r>
            <a:r>
              <a:rPr lang="ar-IQ" dirty="0"/>
              <a:t>يسهم الواجب في تحقيق أهداف الدرس .‏</a:t>
            </a:r>
          </a:p>
          <a:p>
            <a:r>
              <a:rPr lang="ar-IQ" dirty="0"/>
              <a:t>أن يكون متنوعاً في موضوعاته وأن يكون واضحاً ومحدداً في أذهان الطلاب .‏</a:t>
            </a:r>
          </a:p>
          <a:p>
            <a:r>
              <a:rPr lang="ar-IQ" dirty="0"/>
              <a:t>أن يساعد الطالب على التعلم بفاعلية ويحفزهم على الاطلاع الخارجي.‏</a:t>
            </a:r>
          </a:p>
          <a:p>
            <a:r>
              <a:rPr lang="ar-IQ" dirty="0"/>
              <a:t>‏</a:t>
            </a:r>
            <a:r>
              <a:rPr lang="ar-IQ" b="1" dirty="0">
                <a:solidFill>
                  <a:srgbClr val="FF0000"/>
                </a:solidFill>
              </a:rPr>
              <a:t>10-‏‎ ‎</a:t>
            </a:r>
            <a:r>
              <a:rPr lang="ar-IQ" b="1" dirty="0" err="1">
                <a:solidFill>
                  <a:srgbClr val="FF0000"/>
                </a:solidFill>
              </a:rPr>
              <a:t>ان</a:t>
            </a:r>
            <a:r>
              <a:rPr lang="ar-IQ" b="1" dirty="0">
                <a:solidFill>
                  <a:srgbClr val="FF0000"/>
                </a:solidFill>
              </a:rPr>
              <a:t> يتعرف المعلم على المراجع التي تخدم تدريس المقرر.‏</a:t>
            </a:r>
          </a:p>
          <a:p>
            <a:endParaRPr lang="ar-IQ" dirty="0"/>
          </a:p>
          <a:p>
            <a:endParaRPr lang="ar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5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8000" b="1" dirty="0" smtClean="0">
                <a:solidFill>
                  <a:srgbClr val="FFFF00"/>
                </a:solidFill>
                <a:cs typeface="PT Bold Heading" pitchFamily="2" charset="-78"/>
              </a:rPr>
              <a:t>أ</a:t>
            </a:r>
            <a:r>
              <a:rPr lang="en-US" sz="8000" b="1" dirty="0" err="1" smtClean="0">
                <a:solidFill>
                  <a:srgbClr val="FFFF00"/>
                </a:solidFill>
                <a:cs typeface="PT Bold Heading" pitchFamily="2" charset="-78"/>
              </a:rPr>
              <a:t>دناه</a:t>
            </a:r>
            <a:r>
              <a:rPr lang="en-US" sz="80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</a:p>
          <a:p>
            <a:pPr marL="0" indent="0" algn="ctr">
              <a:buNone/>
            </a:pPr>
            <a:r>
              <a:rPr lang="ar-IQ" sz="8000" b="1" dirty="0" smtClean="0">
                <a:solidFill>
                  <a:srgbClr val="FFFF00"/>
                </a:solidFill>
                <a:cs typeface="PT Bold Heading" pitchFamily="2" charset="-78"/>
              </a:rPr>
              <a:t>نموذج </a:t>
            </a:r>
            <a:r>
              <a:rPr lang="ar-IQ" sz="8000" b="1" dirty="0">
                <a:solidFill>
                  <a:srgbClr val="FFFF00"/>
                </a:solidFill>
                <a:cs typeface="PT Bold Heading" pitchFamily="2" charset="-78"/>
              </a:rPr>
              <a:t>يوضح أجزاء خطة </a:t>
            </a:r>
            <a:r>
              <a:rPr lang="en-US" sz="8000" b="1" dirty="0" err="1" smtClean="0">
                <a:solidFill>
                  <a:srgbClr val="FFFF00"/>
                </a:solidFill>
                <a:cs typeface="PT Bold Heading" pitchFamily="2" charset="-78"/>
              </a:rPr>
              <a:t>درس</a:t>
            </a:r>
            <a:r>
              <a:rPr lang="en-US" sz="8000" b="1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cs typeface="PT Bold Heading" pitchFamily="2" charset="-78"/>
              </a:rPr>
              <a:t>يومية</a:t>
            </a:r>
            <a:endParaRPr lang="en-US" sz="8000" b="1" dirty="0">
              <a:solidFill>
                <a:srgbClr val="FFFF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731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7475"/>
            <a:ext cx="9073007" cy="719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cs typeface="PT Bold Heading" pitchFamily="2" charset="-78"/>
              </a:rPr>
              <a:t>شكرا</a:t>
            </a:r>
            <a:r>
              <a:rPr lang="en-US" sz="54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cs typeface="PT Bold Heading" pitchFamily="2" charset="-78"/>
              </a:rPr>
              <a:t>لحسن</a:t>
            </a:r>
            <a:r>
              <a:rPr lang="en-US" sz="54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cs typeface="PT Bold Heading" pitchFamily="2" charset="-78"/>
              </a:rPr>
              <a:t>متابعتكم</a:t>
            </a:r>
            <a:r>
              <a:rPr lang="en-US" sz="54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endParaRPr lang="en-US" sz="54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cs typeface="Simple Bold Jut Out" pitchFamily="2" charset="-78"/>
              </a:rPr>
              <a:t>مع</a:t>
            </a:r>
            <a:r>
              <a:rPr lang="en-US" sz="4000" dirty="0" smtClean="0">
                <a:solidFill>
                  <a:srgbClr val="FFFF00"/>
                </a:solidFill>
                <a:cs typeface="Simple Bold Jut Out" pitchFamily="2" charset="-78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cs typeface="Simple Bold Jut Out" pitchFamily="2" charset="-78"/>
              </a:rPr>
              <a:t>امنياتنا</a:t>
            </a:r>
            <a:r>
              <a:rPr lang="en-US" sz="4000" dirty="0" smtClean="0">
                <a:solidFill>
                  <a:srgbClr val="FFFF00"/>
                </a:solidFill>
                <a:cs typeface="Simple Bold Jut Out" pitchFamily="2" charset="-78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cs typeface="Simple Bold Jut Out" pitchFamily="2" charset="-78"/>
              </a:rPr>
              <a:t>لكم</a:t>
            </a:r>
            <a:r>
              <a:rPr lang="en-US" sz="4000" dirty="0" smtClean="0">
                <a:solidFill>
                  <a:srgbClr val="FFFF00"/>
                </a:solidFill>
                <a:cs typeface="Simple Bold Jut Out" pitchFamily="2" charset="-78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cs typeface="Simple Bold Jut Out" pitchFamily="2" charset="-78"/>
              </a:rPr>
              <a:t>بالموفقية</a:t>
            </a:r>
            <a:endParaRPr lang="en-US" sz="4000" dirty="0" smtClean="0">
              <a:solidFill>
                <a:srgbClr val="FFFF00"/>
              </a:solidFill>
              <a:cs typeface="Simple Bold Jut Out" pitchFamily="2" charset="-78"/>
            </a:endParaRPr>
          </a:p>
          <a:p>
            <a:r>
              <a:rPr lang="en-US" sz="4000" dirty="0" err="1" smtClean="0">
                <a:solidFill>
                  <a:srgbClr val="FFFF00"/>
                </a:solidFill>
                <a:cs typeface="Simple Bold Jut Out" pitchFamily="2" charset="-78"/>
              </a:rPr>
              <a:t>مدرسا</a:t>
            </a:r>
            <a:r>
              <a:rPr lang="en-US" sz="4000" dirty="0" smtClean="0">
                <a:solidFill>
                  <a:srgbClr val="FFFF00"/>
                </a:solidFill>
                <a:cs typeface="Simple Bold Jut Out" pitchFamily="2" charset="-78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cs typeface="Simple Bold Jut Out" pitchFamily="2" charset="-78"/>
              </a:rPr>
              <a:t>المادة</a:t>
            </a:r>
            <a:r>
              <a:rPr lang="en-US" sz="4000" dirty="0" smtClean="0">
                <a:solidFill>
                  <a:srgbClr val="FFFF00"/>
                </a:solidFill>
                <a:cs typeface="Simple Bold Jut Out" pitchFamily="2" charset="-78"/>
              </a:rPr>
              <a:t> </a:t>
            </a:r>
          </a:p>
          <a:p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أ.د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اسماعيل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عبد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زيد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عاشور</a:t>
            </a:r>
            <a:endParaRPr lang="en-US" sz="77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أ.م.د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علي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خوام</a:t>
            </a:r>
            <a:r>
              <a:rPr lang="en-US" sz="77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700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الجابري</a:t>
            </a:r>
            <a:endParaRPr lang="en-US" sz="77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-428660" y="0"/>
            <a:ext cx="9787006" cy="142873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cs typeface="PT Bold Dusky" pitchFamily="2" charset="-78"/>
              </a:rPr>
              <a:t>أ</a:t>
            </a:r>
            <a:r>
              <a:rPr lang="en-US" sz="4000" dirty="0" err="1" smtClean="0">
                <a:cs typeface="PT Bold Dusky" pitchFamily="2" charset="-78"/>
              </a:rPr>
              <a:t>لتخطيط</a:t>
            </a:r>
            <a:r>
              <a:rPr lang="en-US" sz="4000" dirty="0" smtClean="0">
                <a:cs typeface="PT Bold Dusky" pitchFamily="2" charset="-78"/>
              </a:rPr>
              <a:t> </a:t>
            </a:r>
            <a:r>
              <a:rPr lang="en-US" sz="4000" dirty="0" err="1" smtClean="0">
                <a:cs typeface="PT Bold Dusky" pitchFamily="2" charset="-78"/>
              </a:rPr>
              <a:t>متوسط</a:t>
            </a:r>
            <a:r>
              <a:rPr lang="en-US" sz="4000" dirty="0" smtClean="0">
                <a:cs typeface="PT Bold Dusky" pitchFamily="2" charset="-78"/>
              </a:rPr>
              <a:t> </a:t>
            </a:r>
            <a:r>
              <a:rPr lang="en-US" sz="4000" dirty="0" err="1" smtClean="0">
                <a:cs typeface="PT Bold Dusky" pitchFamily="2" charset="-78"/>
              </a:rPr>
              <a:t>المدى</a:t>
            </a:r>
            <a:r>
              <a:rPr lang="en-US" sz="4000" dirty="0" smtClean="0">
                <a:cs typeface="PT Bold Dusky" pitchFamily="2" charset="-78"/>
              </a:rPr>
              <a:t> </a:t>
            </a:r>
            <a:r>
              <a:rPr lang="ar-SA" sz="4000" dirty="0" smtClean="0">
                <a:cs typeface="PT Bold Dusky" pitchFamily="2" charset="-78"/>
              </a:rPr>
              <a:t> </a:t>
            </a:r>
            <a:endParaRPr lang="ar-SA" sz="4000" dirty="0">
              <a:cs typeface="PT Bold Dusky" pitchFamily="2" charset="-78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0" y="836712"/>
            <a:ext cx="9144000" cy="6521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b="1" dirty="0">
                <a:solidFill>
                  <a:srgbClr val="FFFF00"/>
                </a:solidFill>
              </a:rPr>
              <a:t>يشتمل هذا النوع من التخطيط على جدول يوضح من طريقه للمعلم موضوعات الوحدة وأهدافها المختلفة ‏وأساليب تدريسها والوسائل والأدوات المطلوبة لذلك ثم يحدد بعض المصادر التعليمية التي ستستخدم في ‏الدرس، وكما في </a:t>
            </a:r>
            <a:r>
              <a:rPr lang="ar-SA" b="1" dirty="0" err="1">
                <a:solidFill>
                  <a:srgbClr val="FFFF00"/>
                </a:solidFill>
              </a:rPr>
              <a:t>لانموذج</a:t>
            </a:r>
            <a:r>
              <a:rPr lang="ar-SA" b="1" dirty="0">
                <a:solidFill>
                  <a:srgbClr val="FFFF00"/>
                </a:solidFill>
              </a:rPr>
              <a:t> الاتي:‏</a:t>
            </a:r>
            <a:endParaRPr lang="ar-SA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0" y="1500174"/>
            <a:ext cx="9144000" cy="5357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تمرير أفقي 3"/>
          <p:cNvSpPr/>
          <p:nvPr/>
        </p:nvSpPr>
        <p:spPr>
          <a:xfrm>
            <a:off x="0" y="-357214"/>
            <a:ext cx="9144000" cy="214314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cs typeface="PT Bold Dusky" pitchFamily="2" charset="-78"/>
              </a:rPr>
              <a:t>التخطيط</a:t>
            </a:r>
            <a:r>
              <a:rPr lang="en-US" sz="4000" b="1" dirty="0" smtClean="0">
                <a:cs typeface="PT Bold Dusky" pitchFamily="2" charset="-78"/>
              </a:rPr>
              <a:t> </a:t>
            </a:r>
            <a:r>
              <a:rPr lang="en-US" sz="4000" b="1" dirty="0" err="1" smtClean="0">
                <a:cs typeface="PT Bold Dusky" pitchFamily="2" charset="-78"/>
              </a:rPr>
              <a:t>متوسط</a:t>
            </a:r>
            <a:r>
              <a:rPr lang="en-US" sz="4000" b="1" dirty="0" smtClean="0">
                <a:cs typeface="PT Bold Dusky" pitchFamily="2" charset="-78"/>
              </a:rPr>
              <a:t> </a:t>
            </a:r>
            <a:r>
              <a:rPr lang="en-US" sz="4000" b="1" dirty="0" err="1" smtClean="0">
                <a:cs typeface="PT Bold Dusky" pitchFamily="2" charset="-78"/>
              </a:rPr>
              <a:t>المدى</a:t>
            </a:r>
            <a:endParaRPr lang="ar-SA" sz="4000" b="1" dirty="0">
              <a:cs typeface="PT Bold Dusk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C000"/>
                </a:solidFill>
                <a:cs typeface="PT Bold Mirror" pitchFamily="2" charset="-78"/>
              </a:rPr>
              <a:t>ادناه</a:t>
            </a:r>
            <a:r>
              <a:rPr lang="en-US" sz="6000" b="1" dirty="0" smtClean="0">
                <a:solidFill>
                  <a:srgbClr val="FFC000"/>
                </a:solidFill>
                <a:cs typeface="PT Bold Mirror" pitchFamily="2" charset="-78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cs typeface="PT Bold Mirror" pitchFamily="2" charset="-78"/>
              </a:rPr>
              <a:t>نموذج</a:t>
            </a:r>
            <a:r>
              <a:rPr lang="en-US" sz="6000" b="1" dirty="0" smtClean="0">
                <a:solidFill>
                  <a:srgbClr val="FFC000"/>
                </a:solidFill>
                <a:cs typeface="PT Bold Mirror" pitchFamily="2" charset="-78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cs typeface="PT Bold Mirror" pitchFamily="2" charset="-78"/>
              </a:rPr>
              <a:t>لجدول</a:t>
            </a:r>
            <a:r>
              <a:rPr lang="en-US" sz="6000" b="1" dirty="0" smtClean="0">
                <a:solidFill>
                  <a:srgbClr val="FFC000"/>
                </a:solidFill>
                <a:cs typeface="PT Bold Mirror" pitchFamily="2" charset="-78"/>
              </a:rPr>
              <a:t> </a:t>
            </a: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C000"/>
                </a:solidFill>
                <a:cs typeface="PT Bold Mirror" pitchFamily="2" charset="-78"/>
              </a:rPr>
              <a:t>خطة</a:t>
            </a:r>
            <a:r>
              <a:rPr lang="en-US" sz="6000" b="1" dirty="0" smtClean="0">
                <a:solidFill>
                  <a:srgbClr val="FFC000"/>
                </a:solidFill>
                <a:cs typeface="PT Bold Mirror" pitchFamily="2" charset="-78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C000"/>
                </a:solidFill>
                <a:cs typeface="PT Bold Mirror" pitchFamily="2" charset="-78"/>
              </a:rPr>
              <a:t>متوسطة</a:t>
            </a:r>
            <a:r>
              <a:rPr lang="en-US" sz="6000" b="1" dirty="0" smtClean="0">
                <a:solidFill>
                  <a:srgbClr val="FFC000"/>
                </a:solidFill>
                <a:cs typeface="PT Bold Mirror" pitchFamily="2" charset="-78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cs typeface="PT Bold Mirror" pitchFamily="2" charset="-78"/>
              </a:rPr>
              <a:t>المدى</a:t>
            </a:r>
            <a:endParaRPr lang="ar-SA" sz="6000" dirty="0" smtClean="0">
              <a:solidFill>
                <a:srgbClr val="FFC000"/>
              </a:solidFill>
              <a:cs typeface="PT Bold Mirro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0" y="0"/>
            <a:ext cx="9036496" cy="6858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20688"/>
            <a:ext cx="8856984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تمرير أفقي 3"/>
          <p:cNvSpPr/>
          <p:nvPr/>
        </p:nvSpPr>
        <p:spPr>
          <a:xfrm>
            <a:off x="0" y="-214338"/>
            <a:ext cx="9286908" cy="2000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2709"/>
            <a:ext cx="8229600" cy="142617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cs typeface="PT Bold Dusky" pitchFamily="2" charset="-78"/>
              </a:rPr>
              <a:t>ال</a:t>
            </a:r>
            <a:r>
              <a:rPr lang="ar-SA" sz="3600" b="1" dirty="0" smtClean="0">
                <a:solidFill>
                  <a:srgbClr val="FF0000"/>
                </a:solidFill>
                <a:cs typeface="PT Bold Dusky" pitchFamily="2" charset="-78"/>
              </a:rPr>
              <a:t>خط</a:t>
            </a:r>
            <a:r>
              <a:rPr lang="en-US" sz="3600" b="1" dirty="0" smtClean="0">
                <a:solidFill>
                  <a:srgbClr val="FF0000"/>
                </a:solidFill>
                <a:cs typeface="PT Bold Dusky" pitchFamily="2" charset="-78"/>
              </a:rPr>
              <a:t>ة</a:t>
            </a:r>
            <a:r>
              <a:rPr lang="ar-SA" sz="3600" b="1" dirty="0" smtClean="0">
                <a:solidFill>
                  <a:srgbClr val="FF0000"/>
                </a:solidFill>
                <a:cs typeface="PT Bold Dusky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PT Bold Dusky" pitchFamily="2" charset="-78"/>
              </a:rPr>
              <a:t>ال</a:t>
            </a:r>
            <a:r>
              <a:rPr lang="ar-SA" sz="3600" b="1" dirty="0" smtClean="0">
                <a:solidFill>
                  <a:srgbClr val="FF0000"/>
                </a:solidFill>
                <a:cs typeface="PT Bold Dusky" pitchFamily="2" charset="-78"/>
              </a:rPr>
              <a:t>قصيرة </a:t>
            </a:r>
            <a:r>
              <a:rPr lang="ar-SA" sz="3600" b="1" dirty="0">
                <a:solidFill>
                  <a:srgbClr val="FF0000"/>
                </a:solidFill>
                <a:cs typeface="PT Bold Dusky" pitchFamily="2" charset="-78"/>
              </a:rPr>
              <a:t>المدى </a:t>
            </a:r>
            <a:r>
              <a:rPr lang="en-US" sz="3600" b="1" dirty="0" smtClean="0">
                <a:solidFill>
                  <a:srgbClr val="FF0000"/>
                </a:solidFill>
                <a:cs typeface="PT Bold Dusky" pitchFamily="2" charset="-78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PT Bold Dusky" pitchFamily="2" charset="-78"/>
              </a:rPr>
            </a:br>
            <a:r>
              <a:rPr lang="en-US" sz="3600" b="1" dirty="0" smtClean="0">
                <a:solidFill>
                  <a:srgbClr val="FF0000"/>
                </a:solidFill>
                <a:cs typeface="PT Bold Dusky" pitchFamily="2" charset="-78"/>
              </a:rPr>
              <a:t>)</a:t>
            </a:r>
            <a:r>
              <a:rPr lang="en-US" sz="3600" b="1" dirty="0" err="1" smtClean="0">
                <a:solidFill>
                  <a:srgbClr val="FF0000"/>
                </a:solidFill>
                <a:cs typeface="PT Bold Dusky" pitchFamily="2" charset="-78"/>
              </a:rPr>
              <a:t>الخطة</a:t>
            </a:r>
            <a:r>
              <a:rPr lang="en-US" sz="3600" b="1" dirty="0" smtClean="0">
                <a:solidFill>
                  <a:srgbClr val="FF0000"/>
                </a:solidFill>
                <a:cs typeface="PT Bold Dusky" pitchFamily="2" charset="-7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PT Bold Dusky" pitchFamily="2" charset="-78"/>
              </a:rPr>
              <a:t>اليومية</a:t>
            </a:r>
            <a:r>
              <a:rPr lang="en-US" sz="3600" b="1" dirty="0" smtClean="0">
                <a:solidFill>
                  <a:srgbClr val="FF0000"/>
                </a:solidFill>
                <a:cs typeface="PT Bold Dusky" pitchFamily="2" charset="-78"/>
              </a:rPr>
              <a:t> (</a:t>
            </a:r>
            <a:r>
              <a:rPr lang="ar-SA" sz="3600" b="1" dirty="0" smtClean="0">
                <a:solidFill>
                  <a:srgbClr val="FF0000"/>
                </a:solidFill>
                <a:cs typeface="PT Bold Dusky" pitchFamily="2" charset="-78"/>
              </a:rPr>
              <a:t>‏</a:t>
            </a:r>
            <a:endParaRPr lang="ar-SA" sz="3600" b="1" dirty="0">
              <a:solidFill>
                <a:srgbClr val="FF0000"/>
              </a:solidFill>
              <a:cs typeface="PT Bold Dusk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 lnSpcReduction="10000"/>
          </a:bodyPr>
          <a:lstStyle/>
          <a:p>
            <a:pPr marL="0" indent="0" algn="justLow">
              <a:lnSpc>
                <a:spcPct val="115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justLow">
              <a:lnSpc>
                <a:spcPct val="115000"/>
              </a:lnSpc>
              <a:spcBef>
                <a:spcPts val="0"/>
              </a:spcBef>
              <a:buNone/>
            </a:pPr>
            <a:r>
              <a:rPr lang="ar-SA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ويقصد 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بها الخطة </a:t>
            </a:r>
            <a:r>
              <a:rPr lang="ar-SA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اليومية 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:وهي ذلك المستوى من الخطط القصيرة المدى، التي يضعها المعلم لتحسين أدائه لدرس واحد . وتمتاز الخطة اليومية بأنها تتضمن تفصيلات لكل مكون من مكونات الخطة .</a:t>
            </a:r>
            <a:endParaRPr lang="en-US" sz="2400" b="1" dirty="0">
              <a:ea typeface="Calibri"/>
              <a:cs typeface="Arial"/>
            </a:endParaRPr>
          </a:p>
          <a:p>
            <a:pPr marL="0" indent="0" algn="justLow">
              <a:lnSpc>
                <a:spcPct val="115000"/>
              </a:lnSpc>
              <a:spcBef>
                <a:spcPts val="0"/>
              </a:spcBef>
              <a:buNone/>
            </a:pPr>
            <a:r>
              <a:rPr lang="ar-SA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Simplified Arabic"/>
              </a:rPr>
              <a:t>يوجد 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Simplified Arabic"/>
              </a:rPr>
              <a:t>اعتقاد خاطئ لدى بعض المعلمين أن المقصود بالتخطيط اليومي للدروس هو نقل المادة الدراسية مختصرة من الكتاب المدرسي إلى دفتر التحضير، وهذا اعتقاد يخالف الصواب بدرجة كبيرة .</a:t>
            </a:r>
            <a:endParaRPr lang="en-US" sz="2400" b="1" dirty="0"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Calibri"/>
                <a:cs typeface="Times New Roman"/>
              </a:rPr>
              <a:t> </a:t>
            </a:r>
            <a:endParaRPr lang="en-US" sz="1800" dirty="0">
              <a:ea typeface="Calibri"/>
              <a:cs typeface="Arial"/>
            </a:endParaRPr>
          </a:p>
          <a:p>
            <a:pPr marL="0" indent="0">
              <a:buNone/>
            </a:pP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8918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تمرير عمودي 3"/>
          <p:cNvSpPr/>
          <p:nvPr/>
        </p:nvSpPr>
        <p:spPr>
          <a:xfrm>
            <a:off x="-214346" y="-171400"/>
            <a:ext cx="9787006" cy="1268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FF0000"/>
                </a:solidFill>
                <a:cs typeface="PT Bold Heading" pitchFamily="2" charset="-78"/>
              </a:rPr>
              <a:t>عناصر الخطة </a:t>
            </a:r>
            <a:r>
              <a:rPr lang="ar-SA" sz="5400" dirty="0" smtClean="0">
                <a:solidFill>
                  <a:srgbClr val="FF0000"/>
                </a:solidFill>
                <a:cs typeface="PT Bold Heading" pitchFamily="2" charset="-78"/>
              </a:rPr>
              <a:t>‏</a:t>
            </a:r>
            <a:r>
              <a:rPr lang="en-US" sz="5400" dirty="0" err="1" smtClean="0">
                <a:solidFill>
                  <a:srgbClr val="FF0000"/>
                </a:solidFill>
                <a:cs typeface="PT Bold Heading" pitchFamily="2" charset="-78"/>
              </a:rPr>
              <a:t>اليومية</a:t>
            </a:r>
            <a:endParaRPr lang="ar-SA" sz="5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918" y="1097360"/>
            <a:ext cx="91440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‏‏ </a:t>
            </a:r>
            <a:r>
              <a:rPr lang="ar-SA" sz="3600" b="1" dirty="0">
                <a:solidFill>
                  <a:srgbClr val="FFFF00"/>
                </a:solidFill>
              </a:rPr>
              <a:t>تتضمن الخطة اليومية للعناصر الآتية </a:t>
            </a:r>
            <a:r>
              <a:rPr lang="ar-SA" sz="3600" b="1" dirty="0">
                <a:solidFill>
                  <a:srgbClr val="FF0000"/>
                </a:solidFill>
              </a:rPr>
              <a:t>‏</a:t>
            </a:r>
            <a:endParaRPr lang="ar-SA" sz="3600" b="1" dirty="0" smtClean="0">
              <a:solidFill>
                <a:srgbClr val="FF00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300192" y="1772816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rgbClr val="FFFF00"/>
                </a:solidFill>
              </a:rPr>
              <a:t>‏</a:t>
            </a:r>
            <a:r>
              <a:rPr lang="ar-IQ" sz="2800" b="1" dirty="0">
                <a:solidFill>
                  <a:srgbClr val="FFFF00"/>
                </a:solidFill>
              </a:rPr>
              <a:t>1-معلومات أولية روتينية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386782" y="1772816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‏</a:t>
            </a:r>
            <a:r>
              <a:rPr lang="ar-IQ" sz="2800" b="1" dirty="0">
                <a:solidFill>
                  <a:srgbClr val="FFFF00"/>
                </a:solidFill>
              </a:rPr>
              <a:t>2-موضوع الدرس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38962" y="1854736"/>
            <a:ext cx="2664296" cy="1214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‏</a:t>
            </a:r>
            <a:r>
              <a:rPr lang="ar-IQ" sz="3200" b="1" dirty="0">
                <a:solidFill>
                  <a:srgbClr val="FFFF00"/>
                </a:solidFill>
              </a:rPr>
              <a:t>3-أهداف الدرس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24" y="3140968"/>
            <a:ext cx="2693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2" y="3140968"/>
            <a:ext cx="2693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28" y="3068960"/>
            <a:ext cx="2693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439"/>
            <a:ext cx="2693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23" y="4437112"/>
            <a:ext cx="2693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6939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5877273"/>
            <a:ext cx="48965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6300192" y="3324309"/>
            <a:ext cx="2498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/>
              <a:t>‏</a:t>
            </a:r>
            <a:r>
              <a:rPr lang="ar-IQ" sz="2800" b="1" dirty="0">
                <a:solidFill>
                  <a:srgbClr val="FFFF00"/>
                </a:solidFill>
              </a:rPr>
              <a:t>4-الوسائل والتقنيات التربوية، </a:t>
            </a:r>
            <a:r>
              <a:rPr lang="ar-IQ" dirty="0"/>
              <a:t>‏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3386782" y="3244334"/>
            <a:ext cx="2379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/>
              <a:t>‏</a:t>
            </a:r>
            <a:r>
              <a:rPr lang="ar-IQ" sz="2400" b="1" dirty="0">
                <a:solidFill>
                  <a:srgbClr val="FFFF00"/>
                </a:solidFill>
              </a:rPr>
              <a:t>5-المدخل </a:t>
            </a:r>
            <a:r>
              <a:rPr lang="ar-IQ" sz="2400" b="1" dirty="0" smtClean="0">
                <a:solidFill>
                  <a:srgbClr val="FFFF00"/>
                </a:solidFill>
              </a:rPr>
              <a:t>للدرس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ar-IQ" sz="2400" b="1" dirty="0" smtClean="0">
                <a:solidFill>
                  <a:srgbClr val="FFFF00"/>
                </a:solidFill>
              </a:rPr>
              <a:t> </a:t>
            </a:r>
            <a:r>
              <a:rPr lang="ar-IQ" sz="2400" b="1" dirty="0">
                <a:solidFill>
                  <a:srgbClr val="FFFF00"/>
                </a:solidFill>
              </a:rPr>
              <a:t>( التمهيد )، ‏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39552" y="3409770"/>
            <a:ext cx="246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>
                <a:solidFill>
                  <a:srgbClr val="FFFF00"/>
                </a:solidFill>
              </a:rPr>
              <a:t>‏6-محتوى الدرس ( ما سيدرسه المعلم )، ‏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93924" y="4437112"/>
            <a:ext cx="2600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>
                <a:solidFill>
                  <a:srgbClr val="FFFF00"/>
                </a:solidFill>
              </a:rPr>
              <a:t>‏7-النشاطات، (أساليب المعلم في التدريس، ونشاطات التلميذ للتعلم)، </a:t>
            </a:r>
            <a:r>
              <a:rPr lang="ar-IQ" dirty="0"/>
              <a:t>‏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3839682" y="4877127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>
                <a:solidFill>
                  <a:srgbClr val="FFFF00"/>
                </a:solidFill>
              </a:rPr>
              <a:t>‏8-التقويم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38962" y="4907904"/>
            <a:ext cx="241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>
                <a:solidFill>
                  <a:srgbClr val="FFFF00"/>
                </a:solidFill>
              </a:rPr>
              <a:t>‏9-الواجب المنزلي</a:t>
            </a:r>
            <a:r>
              <a:rPr lang="ar-IQ" dirty="0"/>
              <a:t>: ‏</a:t>
            </a:r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1771110" y="5877273"/>
            <a:ext cx="5086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>
                <a:solidFill>
                  <a:srgbClr val="FFFF00"/>
                </a:solidFill>
              </a:rPr>
              <a:t>‏10-‏‎ ‎</a:t>
            </a:r>
            <a:r>
              <a:rPr lang="ar-IQ" sz="2400" b="1" dirty="0" err="1">
                <a:solidFill>
                  <a:srgbClr val="FFFF00"/>
                </a:solidFill>
              </a:rPr>
              <a:t>ان</a:t>
            </a:r>
            <a:r>
              <a:rPr lang="ar-IQ" sz="2400" b="1" dirty="0">
                <a:solidFill>
                  <a:srgbClr val="FFFF00"/>
                </a:solidFill>
              </a:rPr>
              <a:t> يتعرف المعلم على المراجع التي تخدم تدريس المقرر.‏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 animBg="1"/>
      <p:bldP spid="6" grpId="0" animBg="1"/>
      <p:bldP spid="7" grpId="0" animBg="1"/>
      <p:bldP spid="10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-285784" y="0"/>
            <a:ext cx="9429784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-377224" y="0"/>
            <a:ext cx="9521224" cy="17739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35280" cy="1629964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ndalus" pitchFamily="18" charset="-78"/>
                <a:cs typeface="PT Bold Heading" pitchFamily="2" charset="-78"/>
              </a:rPr>
              <a:t>عناصر</a:t>
            </a:r>
            <a:r>
              <a:rPr lang="en-US" sz="4000" b="1" dirty="0" smtClean="0">
                <a:solidFill>
                  <a:srgbClr val="C00000"/>
                </a:solidFill>
                <a:latin typeface="Andalus" pitchFamily="18" charset="-78"/>
                <a:cs typeface="PT Bold Heading" pitchFamily="2" charset="-78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ndalus" pitchFamily="18" charset="-78"/>
                <a:cs typeface="PT Bold Heading" pitchFamily="2" charset="-78"/>
              </a:rPr>
              <a:t>الخطة</a:t>
            </a:r>
            <a:r>
              <a:rPr lang="en-US" sz="4000" b="1" dirty="0" smtClean="0">
                <a:solidFill>
                  <a:srgbClr val="C00000"/>
                </a:solidFill>
                <a:latin typeface="Andalus" pitchFamily="18" charset="-78"/>
                <a:cs typeface="PT Bold Heading" pitchFamily="2" charset="-78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ndalus" pitchFamily="18" charset="-78"/>
                <a:cs typeface="PT Bold Heading" pitchFamily="2" charset="-78"/>
              </a:rPr>
              <a:t>اليومية</a:t>
            </a:r>
            <a:r>
              <a:rPr lang="en-US" sz="4000" b="1" dirty="0" smtClean="0">
                <a:solidFill>
                  <a:srgbClr val="C00000"/>
                </a:solidFill>
                <a:latin typeface="Andalus" pitchFamily="18" charset="-78"/>
                <a:cs typeface="PT Bold Heading" pitchFamily="2" charset="-78"/>
              </a:rPr>
              <a:t> </a:t>
            </a:r>
            <a:endParaRPr lang="ar-SA" sz="2400" b="1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1773980"/>
            <a:ext cx="9429784" cy="5084020"/>
          </a:xfrm>
        </p:spPr>
        <p:txBody>
          <a:bodyPr>
            <a:normAutofit/>
          </a:bodyPr>
          <a:lstStyle/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IQ" b="1" dirty="0" smtClean="0">
                <a:ea typeface="Calibri"/>
              </a:rPr>
              <a:t>‏</a:t>
            </a:r>
            <a:r>
              <a:rPr lang="ar-SA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1-معلومات أولية روتينية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، كالحصة، الصف، المادة، عنوان الدرس، اليوم، التاريخ، العنوان</a:t>
            </a:r>
            <a:r>
              <a:rPr lang="ar-SA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.</a:t>
            </a:r>
            <a:endParaRPr lang="en-US" b="1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Times New Roman"/>
              <a:ea typeface="Times New Roman"/>
              <a:cs typeface="Simplified Arabic"/>
            </a:endParaRPr>
          </a:p>
          <a:p>
            <a:pPr marL="0" algn="justLow">
              <a:lnSpc>
                <a:spcPct val="115000"/>
              </a:lnSpc>
              <a:spcBef>
                <a:spcPts val="0"/>
              </a:spcBef>
            </a:pPr>
            <a:endParaRPr lang="en-US" sz="2400" b="1" dirty="0">
              <a:ea typeface="Calibri"/>
              <a:cs typeface="Arial"/>
            </a:endParaRPr>
          </a:p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SA" sz="3600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2-موضوع الدرس</a:t>
            </a:r>
            <a:r>
              <a:rPr lang="ar-SA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، ومن أبرز ضوابطه أن يكون :</a:t>
            </a:r>
            <a:endParaRPr lang="en-US" sz="2800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جزءً من المقرر العلمي وملائماً للزمن المخصص للحصة 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حلقة في سلسلة موضوعات تم تخطيطها بطريقة تتابعية .</a:t>
            </a:r>
            <a:endParaRPr lang="en-US" sz="2400" b="1" dirty="0"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a typeface="Calibri"/>
              <a:cs typeface="Arial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1420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عناصر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الخطة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اليومية</a:t>
            </a:r>
            <a:endParaRPr lang="en-US" sz="4800" b="1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49411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justLow">
              <a:lnSpc>
                <a:spcPct val="115000"/>
              </a:lnSpc>
              <a:spcBef>
                <a:spcPts val="0"/>
              </a:spcBef>
            </a:pPr>
            <a:r>
              <a:rPr lang="ar-SA" sz="3600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3-أهداف الدرس،</a:t>
            </a:r>
            <a:r>
              <a:rPr lang="ar-SA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 ومن أبرز ضوابطها أن تكون :</a:t>
            </a:r>
            <a:endParaRPr lang="en-US" sz="2800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مرتبطة بالأهداف العامة للتربية وللمرحلة وللمادة.</a:t>
            </a:r>
            <a:endParaRPr lang="en-US" sz="2800" dirty="0">
              <a:ea typeface="Calibri"/>
              <a:cs typeface="Arial"/>
            </a:endParaRPr>
          </a:p>
          <a:p>
            <a:pPr lvl="0" algn="justLow">
              <a:lnSpc>
                <a:spcPct val="115000"/>
              </a:lnSpc>
              <a:spcBef>
                <a:spcPts val="0"/>
              </a:spcBef>
              <a:buFont typeface="Wingdings"/>
              <a:buChar char=""/>
            </a:pPr>
            <a:r>
              <a:rPr lang="ar-SA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اشتمالها على المجالات الرئيسة للأهداف وهي : ( المجال المعرفي، المجال الانفعالي، المجال </a:t>
            </a:r>
            <a:r>
              <a:rPr lang="ar-SA" sz="36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المهاري</a:t>
            </a:r>
            <a:r>
              <a:rPr lang="ar-SA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 ) </a:t>
            </a:r>
            <a:r>
              <a:rPr lang="ar-SA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4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cs typeface="PT Bold Heading" pitchFamily="2" charset="-78"/>
              </a:rPr>
              <a:t>عناصر</a:t>
            </a:r>
            <a:r>
              <a:rPr lang="en-US" sz="48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PT Bold Heading" pitchFamily="2" charset="-78"/>
              </a:rPr>
              <a:t>الخطة</a:t>
            </a:r>
            <a:r>
              <a:rPr lang="en-US" sz="48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PT Bold Heading" pitchFamily="2" charset="-78"/>
              </a:rPr>
              <a:t>اليومية</a:t>
            </a:r>
            <a:r>
              <a:rPr lang="en-US" sz="48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IQ" sz="4800" dirty="0" smtClean="0">
                <a:solidFill>
                  <a:srgbClr val="FF0000"/>
                </a:solidFill>
                <a:cs typeface="PT Bold Heading" pitchFamily="2" charset="-78"/>
              </a:rPr>
              <a:t>‏</a:t>
            </a:r>
            <a:endParaRPr lang="en-US" sz="4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08520" y="1412776"/>
            <a:ext cx="9252520" cy="544522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Low">
              <a:lnSpc>
                <a:spcPct val="150000"/>
              </a:lnSpc>
              <a:spcBef>
                <a:spcPts val="0"/>
              </a:spcBef>
            </a:pPr>
            <a:r>
              <a:rPr lang="ar-SA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4-الوسائل والتقنيات التربوية، 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ومن ضوابطها :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50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ملائمة لموضوع الدرس ولمستوى التلاميذ.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50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تسهم في تحقيق أهداف الدرس وتوضيح المحتوى بفاعلية 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50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تكون متنوعة ومبتكرة وتشجع الطلاب على استعمالها.</a:t>
            </a:r>
            <a:endParaRPr lang="en-US" sz="2400" b="1" dirty="0">
              <a:ea typeface="Calibri"/>
              <a:cs typeface="Arial"/>
            </a:endParaRPr>
          </a:p>
          <a:p>
            <a:pPr marL="0" algn="justLow">
              <a:lnSpc>
                <a:spcPct val="150000"/>
              </a:lnSpc>
              <a:spcBef>
                <a:spcPts val="0"/>
              </a:spcBef>
            </a:pPr>
            <a:r>
              <a:rPr lang="ar-SA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5-المدخل للدرس ( التمهيد )، </a:t>
            </a: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ومن أبرز ضوابطه .</a:t>
            </a:r>
            <a:endParaRPr lang="en-US" sz="2400" b="1" dirty="0">
              <a:ea typeface="Calibri"/>
              <a:cs typeface="Arial"/>
            </a:endParaRPr>
          </a:p>
          <a:p>
            <a:pPr lvl="0" algn="justLow">
              <a:lnSpc>
                <a:spcPct val="150000"/>
              </a:lnSpc>
              <a:spcBef>
                <a:spcPts val="0"/>
              </a:spcBef>
              <a:buFont typeface="Wingdings"/>
              <a:buChar char=""/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يكون مشوقاً ومتنوعاً تتضح فيه أهداف الدرس وبصورة جلية .</a:t>
            </a:r>
            <a:endParaRPr lang="en-US" sz="2400" b="1" dirty="0"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SA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أن يربط بين الدرس الحالي السابق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722</Words>
  <Application>Microsoft Office PowerPoint</Application>
  <PresentationFormat>عرض على الشاشة (3:4)‏</PresentationFormat>
  <Paragraphs>89</Paragraphs>
  <Slides>17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الجامعة المستنصرية  كلية التربية الاساسية  قسم التربية البدنية وعلوم الرياضة</vt:lpstr>
      <vt:lpstr>ألتخطيط متوسط المدى  </vt:lpstr>
      <vt:lpstr>التخطيط متوسط المدى</vt:lpstr>
      <vt:lpstr>عرض تقديمي في PowerPoint</vt:lpstr>
      <vt:lpstr>الخطة القصيرة المدى  )الخطة اليومية (‏</vt:lpstr>
      <vt:lpstr>عرض تقديمي في PowerPoint</vt:lpstr>
      <vt:lpstr>عناصر الخطة اليومية </vt:lpstr>
      <vt:lpstr>عناصر الخطة اليومية</vt:lpstr>
      <vt:lpstr>عناصر الخطة اليومية ‏</vt:lpstr>
      <vt:lpstr>عناصر الخطة اليومية‏</vt:lpstr>
      <vt:lpstr>عناصر الخطة اليومية </vt:lpstr>
      <vt:lpstr>عناصر الخطة اليومية</vt:lpstr>
      <vt:lpstr>عناصر الخطة اليومية</vt:lpstr>
      <vt:lpstr>عناصر الخطة اليومية</vt:lpstr>
      <vt:lpstr>عرض تقديمي في PowerPoint</vt:lpstr>
      <vt:lpstr>عرض تقديمي في PowerPoint</vt:lpstr>
      <vt:lpstr>شكرا لحسن متابعتكم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الوسيلة التعليمية من حيث تعريفها ومفومها</dc:title>
  <dc:creator>ali</dc:creator>
  <cp:lastModifiedBy>ali khawam</cp:lastModifiedBy>
  <cp:revision>35</cp:revision>
  <dcterms:created xsi:type="dcterms:W3CDTF">2011-04-03T17:02:16Z</dcterms:created>
  <dcterms:modified xsi:type="dcterms:W3CDTF">2020-05-17T18:07:13Z</dcterms:modified>
</cp:coreProperties>
</file>