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65402" autoAdjust="0"/>
    <p:restoredTop sz="86323" autoAdjust="0"/>
  </p:normalViewPr>
  <p:slideViewPr>
    <p:cSldViewPr>
      <p:cViewPr varScale="1">
        <p:scale>
          <a:sx n="63" d="100"/>
          <a:sy n="63" d="100"/>
        </p:scale>
        <p:origin x="-1362" y="-108"/>
      </p:cViewPr>
      <p:guideLst>
        <p:guide orient="horz" pos="2160"/>
        <p:guide pos="2880"/>
      </p:guideLst>
    </p:cSldViewPr>
  </p:slideViewPr>
  <p:outlineViewPr>
    <p:cViewPr>
      <p:scale>
        <a:sx n="33" d="100"/>
        <a:sy n="33" d="100"/>
      </p:scale>
      <p:origin x="126" y="33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1C3CC-C950-4FC4-BC98-B1F2C0FF4B29}" type="datetimeFigureOut">
              <a:rPr lang="en-US" smtClean="0"/>
              <a:t>5/2/2020</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70E4BB-9D96-4266-ACDA-64BBCE512DD2}" type="slidenum">
              <a:rPr lang="en-US" smtClean="0"/>
              <a:t>‹#›</a:t>
            </a:fld>
            <a:endParaRPr lang="en-US"/>
          </a:p>
        </p:txBody>
      </p:sp>
    </p:spTree>
    <p:extLst>
      <p:ext uri="{BB962C8B-B14F-4D97-AF65-F5344CB8AC3E}">
        <p14:creationId xmlns:p14="http://schemas.microsoft.com/office/powerpoint/2010/main" val="80035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10/09/1441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5808" y="4429132"/>
            <a:ext cx="9144000" cy="2428868"/>
          </a:xfrm>
          <a:prstGeom prst="rect">
            <a:avLst/>
          </a:prstGeom>
          <a:solidFill>
            <a:srgbClr val="C00000"/>
          </a:solidFill>
        </p:spPr>
        <p:style>
          <a:lnRef idx="2">
            <a:schemeClr val="accent2"/>
          </a:lnRef>
          <a:fillRef idx="1">
            <a:schemeClr val="lt1"/>
          </a:fillRef>
          <a:effectRef idx="0">
            <a:schemeClr val="accent2"/>
          </a:effectRef>
          <a:fontRef idx="minor">
            <a:schemeClr val="dk1"/>
          </a:fontRef>
        </p:style>
        <p:txBody>
          <a:bodyPr rtlCol="1" anchor="ctr"/>
          <a:lstStyle/>
          <a:p>
            <a:pPr algn="ctr"/>
            <a:r>
              <a:rPr lang="en-US" sz="2800" b="1" dirty="0" err="1" smtClean="0">
                <a:solidFill>
                  <a:srgbClr val="FFFF00"/>
                </a:solidFill>
                <a:cs typeface="PT Simple Bold Ruled" pitchFamily="2" charset="-78"/>
              </a:rPr>
              <a:t>موضوع</a:t>
            </a:r>
            <a:r>
              <a:rPr lang="en-US" sz="2800" b="1" dirty="0" smtClean="0">
                <a:solidFill>
                  <a:srgbClr val="FFFF00"/>
                </a:solidFill>
                <a:cs typeface="PT Simple Bold Ruled" pitchFamily="2" charset="-78"/>
              </a:rPr>
              <a:t> </a:t>
            </a:r>
            <a:r>
              <a:rPr lang="en-US" sz="2800" b="1" dirty="0" err="1" smtClean="0">
                <a:solidFill>
                  <a:srgbClr val="FFFF00"/>
                </a:solidFill>
                <a:cs typeface="PT Simple Bold Ruled" pitchFamily="2" charset="-78"/>
              </a:rPr>
              <a:t>الدرس</a:t>
            </a:r>
            <a:r>
              <a:rPr lang="en-US" sz="2800" b="1" dirty="0" smtClean="0">
                <a:solidFill>
                  <a:srgbClr val="FFFF00"/>
                </a:solidFill>
                <a:cs typeface="PT Simple Bold Ruled" pitchFamily="2" charset="-78"/>
              </a:rPr>
              <a:t> / </a:t>
            </a:r>
            <a:r>
              <a:rPr lang="en-US" sz="2800" b="1" dirty="0" err="1" smtClean="0">
                <a:solidFill>
                  <a:srgbClr val="FFFF00"/>
                </a:solidFill>
                <a:cs typeface="PT Simple Bold Ruled" pitchFamily="2" charset="-78"/>
              </a:rPr>
              <a:t>انواع</a:t>
            </a:r>
            <a:r>
              <a:rPr lang="en-US" sz="2800" b="1" dirty="0" smtClean="0">
                <a:solidFill>
                  <a:srgbClr val="FFFF00"/>
                </a:solidFill>
                <a:cs typeface="PT Simple Bold Ruled" pitchFamily="2" charset="-78"/>
              </a:rPr>
              <a:t> </a:t>
            </a:r>
            <a:r>
              <a:rPr lang="en-US" sz="2800" b="1" dirty="0" err="1" smtClean="0">
                <a:solidFill>
                  <a:srgbClr val="FFFF00"/>
                </a:solidFill>
                <a:cs typeface="PT Simple Bold Ruled" pitchFamily="2" charset="-78"/>
              </a:rPr>
              <a:t>طرائق</a:t>
            </a:r>
            <a:r>
              <a:rPr lang="en-US" sz="2800" b="1" dirty="0" smtClean="0">
                <a:solidFill>
                  <a:srgbClr val="FFFF00"/>
                </a:solidFill>
                <a:cs typeface="PT Simple Bold Ruled" pitchFamily="2" charset="-78"/>
              </a:rPr>
              <a:t> </a:t>
            </a:r>
            <a:r>
              <a:rPr lang="en-US" sz="2800" b="1" dirty="0" err="1" smtClean="0">
                <a:solidFill>
                  <a:srgbClr val="FFFF00"/>
                </a:solidFill>
                <a:cs typeface="PT Simple Bold Ruled" pitchFamily="2" charset="-78"/>
              </a:rPr>
              <a:t>التدريس</a:t>
            </a:r>
            <a:r>
              <a:rPr lang="en-US" sz="2800" b="1" dirty="0" smtClean="0">
                <a:solidFill>
                  <a:srgbClr val="FFFF00"/>
                </a:solidFill>
                <a:cs typeface="PT Simple Bold Ruled" pitchFamily="2" charset="-78"/>
              </a:rPr>
              <a:t>  </a:t>
            </a:r>
            <a:endParaRPr lang="en-US" sz="2800" b="1" dirty="0" smtClean="0">
              <a:solidFill>
                <a:srgbClr val="FFFF00"/>
              </a:solidFill>
              <a:cs typeface="PT Simple Bold Ruled" pitchFamily="2" charset="-78"/>
            </a:endParaRPr>
          </a:p>
          <a:p>
            <a:pPr algn="ctr"/>
            <a:r>
              <a:rPr lang="en-US" sz="2400" b="1" dirty="0" err="1" smtClean="0">
                <a:solidFill>
                  <a:srgbClr val="00B0F0"/>
                </a:solidFill>
                <a:cs typeface="PT Simple Bold Ruled" pitchFamily="2" charset="-78"/>
              </a:rPr>
              <a:t>اعداد</a:t>
            </a:r>
            <a:r>
              <a:rPr lang="en-US" sz="2400" b="1" dirty="0" smtClean="0">
                <a:solidFill>
                  <a:srgbClr val="00B0F0"/>
                </a:solidFill>
                <a:cs typeface="PT Simple Bold Ruled" pitchFamily="2" charset="-78"/>
              </a:rPr>
              <a:t> </a:t>
            </a:r>
          </a:p>
          <a:p>
            <a:pPr algn="ctr"/>
            <a:r>
              <a:rPr lang="en-US" sz="3600" b="1" dirty="0" err="1" smtClean="0">
                <a:solidFill>
                  <a:srgbClr val="00B0F0"/>
                </a:solidFill>
                <a:cs typeface="PT Simple Bold Ruled" pitchFamily="2" charset="-78"/>
              </a:rPr>
              <a:t>مدرسو</a:t>
            </a:r>
            <a:r>
              <a:rPr lang="en-US" sz="3600" b="1" dirty="0" smtClean="0">
                <a:solidFill>
                  <a:srgbClr val="00B0F0"/>
                </a:solidFill>
                <a:cs typeface="PT Simple Bold Ruled" pitchFamily="2" charset="-78"/>
              </a:rPr>
              <a:t> </a:t>
            </a:r>
            <a:r>
              <a:rPr lang="en-US" sz="3600" b="1" dirty="0" err="1" smtClean="0">
                <a:solidFill>
                  <a:srgbClr val="00B0F0"/>
                </a:solidFill>
                <a:cs typeface="PT Simple Bold Ruled" pitchFamily="2" charset="-78"/>
              </a:rPr>
              <a:t>المادة</a:t>
            </a:r>
            <a:endParaRPr lang="en-US" sz="3600" b="1" dirty="0" smtClean="0">
              <a:solidFill>
                <a:srgbClr val="00B0F0"/>
              </a:solidFill>
              <a:cs typeface="PT Simple Bold Ruled" pitchFamily="2" charset="-78"/>
            </a:endParaRPr>
          </a:p>
          <a:p>
            <a:pPr algn="ctr"/>
            <a:endParaRPr lang="ar-SA" dirty="0"/>
          </a:p>
        </p:txBody>
      </p:sp>
      <p:sp>
        <p:nvSpPr>
          <p:cNvPr id="3" name="عنوان فرعي 2"/>
          <p:cNvSpPr>
            <a:spLocks noGrp="1"/>
          </p:cNvSpPr>
          <p:nvPr>
            <p:ph type="subTitle" idx="1"/>
          </p:nvPr>
        </p:nvSpPr>
        <p:spPr>
          <a:xfrm>
            <a:off x="1547664" y="1916832"/>
            <a:ext cx="6400800" cy="2088232"/>
          </a:xfrm>
        </p:spPr>
        <p:txBody>
          <a:bodyPr>
            <a:noAutofit/>
          </a:bodyPr>
          <a:lstStyle/>
          <a:p>
            <a:endParaRPr lang="ar-SA" dirty="0" smtClean="0"/>
          </a:p>
          <a:p>
            <a:r>
              <a:rPr lang="en-US" b="1" dirty="0" err="1" smtClean="0">
                <a:solidFill>
                  <a:srgbClr val="FF0000"/>
                </a:solidFill>
              </a:rPr>
              <a:t>محاضرة</a:t>
            </a:r>
            <a:r>
              <a:rPr lang="en-US" b="1" dirty="0" smtClean="0">
                <a:solidFill>
                  <a:srgbClr val="FF0000"/>
                </a:solidFill>
              </a:rPr>
              <a:t>  </a:t>
            </a:r>
            <a:r>
              <a:rPr lang="en-US" b="1" dirty="0" err="1" smtClean="0">
                <a:solidFill>
                  <a:srgbClr val="FF0000"/>
                </a:solidFill>
              </a:rPr>
              <a:t>مادة</a:t>
            </a:r>
            <a:r>
              <a:rPr lang="en-US" b="1" dirty="0" smtClean="0">
                <a:solidFill>
                  <a:srgbClr val="FF0000"/>
                </a:solidFill>
              </a:rPr>
              <a:t> </a:t>
            </a:r>
            <a:r>
              <a:rPr lang="en-US" b="1" dirty="0" err="1" smtClean="0">
                <a:solidFill>
                  <a:srgbClr val="FF0000"/>
                </a:solidFill>
              </a:rPr>
              <a:t>طرائق</a:t>
            </a:r>
            <a:r>
              <a:rPr lang="en-US" b="1" dirty="0" smtClean="0">
                <a:solidFill>
                  <a:srgbClr val="FF0000"/>
                </a:solidFill>
              </a:rPr>
              <a:t> </a:t>
            </a:r>
            <a:r>
              <a:rPr lang="en-US" b="1" dirty="0" err="1" smtClean="0">
                <a:solidFill>
                  <a:srgbClr val="FF0000"/>
                </a:solidFill>
              </a:rPr>
              <a:t>التدريس</a:t>
            </a:r>
            <a:r>
              <a:rPr lang="en-US" b="1" dirty="0" smtClean="0">
                <a:solidFill>
                  <a:srgbClr val="FF0000"/>
                </a:solidFill>
              </a:rPr>
              <a:t> </a:t>
            </a:r>
            <a:r>
              <a:rPr lang="en-US" b="1" dirty="0" err="1" smtClean="0">
                <a:solidFill>
                  <a:srgbClr val="FF0000"/>
                </a:solidFill>
              </a:rPr>
              <a:t>العامة</a:t>
            </a:r>
            <a:r>
              <a:rPr lang="en-US" b="1" dirty="0" smtClean="0">
                <a:solidFill>
                  <a:srgbClr val="FF0000"/>
                </a:solidFill>
              </a:rPr>
              <a:t> </a:t>
            </a:r>
          </a:p>
          <a:p>
            <a:r>
              <a:rPr lang="en-US" b="1" dirty="0" err="1" smtClean="0">
                <a:solidFill>
                  <a:srgbClr val="FF0000"/>
                </a:solidFill>
              </a:rPr>
              <a:t>الصف</a:t>
            </a:r>
            <a:r>
              <a:rPr lang="en-US" b="1" dirty="0" smtClean="0">
                <a:solidFill>
                  <a:srgbClr val="FF0000"/>
                </a:solidFill>
              </a:rPr>
              <a:t> </a:t>
            </a:r>
            <a:r>
              <a:rPr lang="en-US" b="1" dirty="0" err="1" smtClean="0">
                <a:solidFill>
                  <a:srgbClr val="FF0000"/>
                </a:solidFill>
              </a:rPr>
              <a:t>الثالث</a:t>
            </a:r>
            <a:endParaRPr lang="ar-SA" b="1" dirty="0" smtClean="0">
              <a:solidFill>
                <a:srgbClr val="FF0000"/>
              </a:solidFill>
            </a:endParaRPr>
          </a:p>
        </p:txBody>
      </p:sp>
      <p:sp>
        <p:nvSpPr>
          <p:cNvPr id="5" name="عنوان 1"/>
          <p:cNvSpPr>
            <a:spLocks noGrp="1"/>
          </p:cNvSpPr>
          <p:nvPr>
            <p:ph type="ctrTitle"/>
          </p:nvPr>
        </p:nvSpPr>
        <p:spPr>
          <a:xfrm>
            <a:off x="685800" y="116632"/>
            <a:ext cx="7772400" cy="1944216"/>
          </a:xfrm>
        </p:spPr>
        <p:style>
          <a:lnRef idx="0">
            <a:schemeClr val="accent4"/>
          </a:lnRef>
          <a:fillRef idx="3">
            <a:schemeClr val="accent4"/>
          </a:fillRef>
          <a:effectRef idx="3">
            <a:schemeClr val="accent4"/>
          </a:effectRef>
          <a:fontRef idx="minor">
            <a:schemeClr val="lt1"/>
          </a:fontRef>
        </p:style>
        <p:txBody>
          <a:bodyPr>
            <a:noAutofit/>
          </a:bodyPr>
          <a:lstStyle/>
          <a:p>
            <a:r>
              <a:rPr lang="en-US" sz="3600" b="1" dirty="0" err="1" smtClean="0">
                <a:solidFill>
                  <a:srgbClr val="FFFF00"/>
                </a:solidFill>
                <a:cs typeface="Akhbar MT" pitchFamily="2" charset="-78"/>
              </a:rPr>
              <a:t>الجامعة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المستنصرية</a:t>
            </a:r>
            <a:r>
              <a:rPr lang="en-US" sz="3600" b="1" dirty="0" smtClean="0">
                <a:solidFill>
                  <a:srgbClr val="FFFF00"/>
                </a:solidFill>
                <a:cs typeface="Akhbar MT" pitchFamily="2" charset="-78"/>
              </a:rPr>
              <a:t> </a:t>
            </a:r>
            <a:br>
              <a:rPr lang="en-US" sz="3600" b="1" dirty="0" smtClean="0">
                <a:solidFill>
                  <a:srgbClr val="FFFF00"/>
                </a:solidFill>
                <a:cs typeface="Akhbar MT" pitchFamily="2" charset="-78"/>
              </a:rPr>
            </a:br>
            <a:r>
              <a:rPr lang="en-US" sz="3600" b="1" dirty="0" err="1" smtClean="0">
                <a:solidFill>
                  <a:srgbClr val="FFFF00"/>
                </a:solidFill>
                <a:cs typeface="Akhbar MT" pitchFamily="2" charset="-78"/>
              </a:rPr>
              <a:t>كلية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التربية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الاساسية</a:t>
            </a:r>
            <a:r>
              <a:rPr lang="en-US" sz="3600" b="1" dirty="0" smtClean="0">
                <a:solidFill>
                  <a:srgbClr val="FFFF00"/>
                </a:solidFill>
                <a:cs typeface="Akhbar MT" pitchFamily="2" charset="-78"/>
              </a:rPr>
              <a:t> </a:t>
            </a:r>
            <a:br>
              <a:rPr lang="en-US" sz="3600" b="1" dirty="0" smtClean="0">
                <a:solidFill>
                  <a:srgbClr val="FFFF00"/>
                </a:solidFill>
                <a:cs typeface="Akhbar MT" pitchFamily="2" charset="-78"/>
              </a:rPr>
            </a:br>
            <a:r>
              <a:rPr lang="en-US" sz="3600" b="1" dirty="0" err="1" smtClean="0">
                <a:solidFill>
                  <a:srgbClr val="FFFF00"/>
                </a:solidFill>
                <a:cs typeface="Akhbar MT" pitchFamily="2" charset="-78"/>
              </a:rPr>
              <a:t>قسم</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التربية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البدنية</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وعلوم</a:t>
            </a:r>
            <a:r>
              <a:rPr lang="en-US" sz="3600" b="1" dirty="0" smtClean="0">
                <a:solidFill>
                  <a:srgbClr val="FFFF00"/>
                </a:solidFill>
                <a:cs typeface="Akhbar MT" pitchFamily="2" charset="-78"/>
              </a:rPr>
              <a:t> </a:t>
            </a:r>
            <a:r>
              <a:rPr lang="en-US" sz="3600" b="1" dirty="0" err="1" smtClean="0">
                <a:solidFill>
                  <a:srgbClr val="FFFF00"/>
                </a:solidFill>
                <a:cs typeface="Akhbar MT" pitchFamily="2" charset="-78"/>
              </a:rPr>
              <a:t>الرياضة</a:t>
            </a:r>
            <a:endParaRPr lang="en-US" sz="3600" b="1" dirty="0">
              <a:solidFill>
                <a:srgbClr val="FFFF00"/>
              </a:solidFill>
              <a:cs typeface="Akhbar MT"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36713"/>
            <a:ext cx="7772400" cy="2763738"/>
          </a:xfrm>
        </p:spPr>
        <p:txBody>
          <a:bodyPr>
            <a:noAutofit/>
          </a:bodyPr>
          <a:lstStyle/>
          <a:p>
            <a:r>
              <a:rPr lang="ar-IQ" sz="5400" b="1" dirty="0" smtClean="0"/>
              <a:t>شكرا لحسن متابعتكم </a:t>
            </a:r>
            <a:br>
              <a:rPr lang="ar-IQ" sz="5400" b="1" dirty="0" smtClean="0"/>
            </a:br>
            <a:r>
              <a:rPr lang="ar-IQ" sz="5400" b="1" dirty="0" smtClean="0"/>
              <a:t>مع </a:t>
            </a:r>
            <a:r>
              <a:rPr lang="ar-IQ" sz="5400" b="1" dirty="0" err="1" smtClean="0"/>
              <a:t>امنياتنا</a:t>
            </a:r>
            <a:r>
              <a:rPr lang="ar-IQ" sz="5400" b="1" dirty="0" smtClean="0"/>
              <a:t> لكم </a:t>
            </a:r>
            <a:r>
              <a:rPr lang="ar-IQ" sz="5400" b="1" dirty="0" err="1" smtClean="0"/>
              <a:t>بالموفقية</a:t>
            </a:r>
            <a:r>
              <a:rPr lang="ar-IQ" sz="5400" b="1" dirty="0" smtClean="0"/>
              <a:t> </a:t>
            </a:r>
            <a:endParaRPr lang="en-US" sz="5400" b="1" dirty="0"/>
          </a:p>
        </p:txBody>
      </p:sp>
      <p:sp>
        <p:nvSpPr>
          <p:cNvPr id="3" name="عنوان فرعي 2"/>
          <p:cNvSpPr>
            <a:spLocks noGrp="1"/>
          </p:cNvSpPr>
          <p:nvPr>
            <p:ph type="subTitle" idx="1"/>
          </p:nvPr>
        </p:nvSpPr>
        <p:spPr/>
        <p:txBody>
          <a:bodyPr>
            <a:normAutofit/>
          </a:bodyPr>
          <a:lstStyle/>
          <a:p>
            <a:r>
              <a:rPr lang="ar-IQ" sz="7200" dirty="0" smtClean="0">
                <a:solidFill>
                  <a:srgbClr val="FF0000"/>
                </a:solidFill>
              </a:rPr>
              <a:t>مدرسو المادة </a:t>
            </a:r>
            <a:endParaRPr lang="en-US" sz="7200" dirty="0">
              <a:solidFill>
                <a:srgbClr val="FF0000"/>
              </a:solidFill>
            </a:endParaRPr>
          </a:p>
        </p:txBody>
      </p:sp>
    </p:spTree>
    <p:extLst>
      <p:ext uri="{BB962C8B-B14F-4D97-AF65-F5344CB8AC3E}">
        <p14:creationId xmlns:p14="http://schemas.microsoft.com/office/powerpoint/2010/main" val="425479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285784" y="0"/>
            <a:ext cx="9429784" cy="6858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a:xfrm>
            <a:off x="457200" y="142852"/>
            <a:ext cx="8229600" cy="4150244"/>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ar-IQ" sz="5400" b="1" dirty="0" smtClean="0">
                <a:solidFill>
                  <a:srgbClr val="FF0000"/>
                </a:solidFill>
                <a:latin typeface="Andalus" pitchFamily="18" charset="-78"/>
                <a:cs typeface="Andalus" pitchFamily="18" charset="-78"/>
              </a:rPr>
              <a:t>وهنالك عدد من طرائق التدريس وسنعرض هذا اليوم </a:t>
            </a:r>
            <a:br>
              <a:rPr lang="ar-IQ" sz="5400" b="1" dirty="0" smtClean="0">
                <a:solidFill>
                  <a:srgbClr val="FF0000"/>
                </a:solidFill>
                <a:latin typeface="Andalus" pitchFamily="18" charset="-78"/>
                <a:cs typeface="Andalus" pitchFamily="18" charset="-78"/>
              </a:rPr>
            </a:br>
            <a:r>
              <a:rPr lang="ar-IQ" sz="5400" b="1" dirty="0" smtClean="0">
                <a:solidFill>
                  <a:srgbClr val="FF0000"/>
                </a:solidFill>
                <a:latin typeface="Andalus" pitchFamily="18" charset="-78"/>
                <a:cs typeface="Andalus" pitchFamily="18" charset="-78"/>
              </a:rPr>
              <a:t>طريقة </a:t>
            </a:r>
            <a:br>
              <a:rPr lang="ar-IQ" sz="5400" b="1" dirty="0" smtClean="0">
                <a:solidFill>
                  <a:srgbClr val="FF0000"/>
                </a:solidFill>
                <a:latin typeface="Andalus" pitchFamily="18" charset="-78"/>
                <a:cs typeface="Andalus" pitchFamily="18" charset="-78"/>
              </a:rPr>
            </a:br>
            <a:r>
              <a:rPr lang="ar-IQ" sz="5400" b="1" dirty="0" smtClean="0">
                <a:solidFill>
                  <a:srgbClr val="FF0000"/>
                </a:solidFill>
                <a:latin typeface="Andalus" pitchFamily="18" charset="-78"/>
                <a:cs typeface="Andalus" pitchFamily="18" charset="-78"/>
              </a:rPr>
              <a:t>المحاضرة </a:t>
            </a:r>
            <a:br>
              <a:rPr lang="ar-IQ" sz="5400" b="1" dirty="0" smtClean="0">
                <a:solidFill>
                  <a:srgbClr val="FF0000"/>
                </a:solidFill>
                <a:latin typeface="Andalus" pitchFamily="18" charset="-78"/>
                <a:cs typeface="Andalus" pitchFamily="18" charset="-78"/>
              </a:rPr>
            </a:br>
            <a:r>
              <a:rPr lang="ar-IQ" sz="5400" b="1" dirty="0" smtClean="0">
                <a:solidFill>
                  <a:srgbClr val="FF0000"/>
                </a:solidFill>
                <a:latin typeface="Andalus" pitchFamily="18" charset="-78"/>
                <a:cs typeface="Andalus" pitchFamily="18" charset="-78"/>
              </a:rPr>
              <a:t>وطريقة المناقشة  </a:t>
            </a:r>
            <a:endParaRPr lang="ar-SA" sz="5400" b="1" dirty="0">
              <a:solidFill>
                <a:srgbClr val="FF0000"/>
              </a:solidFill>
              <a:latin typeface="Andalus" pitchFamily="18" charset="-78"/>
              <a:cs typeface="Andalus" pitchFamily="18" charset="-78"/>
            </a:endParaRPr>
          </a:p>
        </p:txBody>
      </p:sp>
      <p:sp>
        <p:nvSpPr>
          <p:cNvPr id="3" name="عنصر نائب للمحتوى 2"/>
          <p:cNvSpPr>
            <a:spLocks noGrp="1"/>
          </p:cNvSpPr>
          <p:nvPr>
            <p:ph idx="1"/>
          </p:nvPr>
        </p:nvSpPr>
        <p:spPr>
          <a:xfrm>
            <a:off x="827584" y="4653136"/>
            <a:ext cx="6948264" cy="1364847"/>
          </a:xfrm>
        </p:spPr>
        <p:txBody>
          <a:bodyPr>
            <a:normAutofit fontScale="70000" lnSpcReduction="20000"/>
          </a:bodyPr>
          <a:lstStyle/>
          <a:p>
            <a:pPr marL="0" indent="0" algn="ctr">
              <a:buNone/>
            </a:pPr>
            <a:r>
              <a:rPr lang="ar-IQ" dirty="0" smtClean="0"/>
              <a:t> </a:t>
            </a:r>
            <a:r>
              <a:rPr lang="ar-IQ" sz="7000" b="1" dirty="0" smtClean="0"/>
              <a:t>المـحـاضـــرة</a:t>
            </a:r>
            <a:endParaRPr lang="ar-IQ" b="1" dirty="0" smtClean="0"/>
          </a:p>
          <a:p>
            <a:pPr marL="0" indent="0" algn="ctr">
              <a:buNone/>
            </a:pPr>
            <a:r>
              <a:rPr lang="ar-IQ" dirty="0" smtClean="0"/>
              <a:t>وهي الطريقة التي يقوم بها المعلم بإلقاء المحاضرة أو الدرس على التلاميذ وهم جالسون في مقاعدهم.</a:t>
            </a:r>
            <a:endParaRPr lang="en-US" dirty="0"/>
          </a:p>
        </p:txBody>
      </p:sp>
    </p:spTree>
  </p:cSld>
  <p:clrMapOvr>
    <a:masterClrMapping/>
  </p:clrMapOvr>
  <p:transition spd="slow">
    <p:dissolve/>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171420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IQ" b="1" dirty="0" smtClean="0">
                <a:solidFill>
                  <a:srgbClr val="FF0000"/>
                </a:solidFill>
              </a:rPr>
              <a:t>خطوات تقديم طريقة المحاضرة</a:t>
            </a:r>
            <a:endParaRPr lang="en-US" b="1" dirty="0">
              <a:solidFill>
                <a:srgbClr val="FF0000"/>
              </a:solidFill>
            </a:endParaRPr>
          </a:p>
        </p:txBody>
      </p:sp>
      <p:sp>
        <p:nvSpPr>
          <p:cNvPr id="3" name="عنصر نائب للمحتوى 2"/>
          <p:cNvSpPr>
            <a:spLocks noGrp="1"/>
          </p:cNvSpPr>
          <p:nvPr>
            <p:ph idx="1"/>
          </p:nvPr>
        </p:nvSpPr>
        <p:spPr>
          <a:xfrm>
            <a:off x="107504" y="1556792"/>
            <a:ext cx="9036496" cy="5301208"/>
          </a:xfrm>
        </p:spPr>
        <p:style>
          <a:lnRef idx="0">
            <a:schemeClr val="accent6"/>
          </a:lnRef>
          <a:fillRef idx="3">
            <a:schemeClr val="accent6"/>
          </a:fillRef>
          <a:effectRef idx="3">
            <a:schemeClr val="accent6"/>
          </a:effectRef>
          <a:fontRef idx="minor">
            <a:schemeClr val="lt1"/>
          </a:fontRef>
        </p:style>
        <p:txBody>
          <a:bodyPr>
            <a:normAutofit fontScale="92500" lnSpcReduction="10000"/>
          </a:bodyPr>
          <a:lstStyle/>
          <a:p>
            <a:r>
              <a:rPr lang="ar-IQ" sz="2400" b="1" dirty="0"/>
              <a:t>1. توضيح أسس الموضوع الجديد الذي سيقوم بشرحه ، ومدى علاقته بما سبق    </a:t>
            </a:r>
          </a:p>
          <a:p>
            <a:r>
              <a:rPr lang="ar-IQ" sz="2400" b="1" dirty="0"/>
              <a:t>2. مستوى من يحاضر لهم ، فلا تكون اللغة رفيعة عالية المستوى ، فيتعذر على التلاميذ متابعته ،ولا  يفهمون شرحه ، ولا أن تكون هابطة المستوى مبتذلة ، فيستخفون به ، بل أن تكون كلماته واضحة المخارج ، سليمة النطق ، وأن يتحدث بهدوء وبصوت معقول ومناسب .</a:t>
            </a:r>
          </a:p>
          <a:p>
            <a:r>
              <a:rPr lang="ar-IQ" sz="2400" b="1" dirty="0"/>
              <a:t>3. التمهيد لموضوع المحاضرة ( التهيئة الحافزة ) اللازمة والمناسبة لشد انتباه التلاميذ له   فيتابعنه بشوق وبشغف.</a:t>
            </a:r>
          </a:p>
          <a:p>
            <a:r>
              <a:rPr lang="ar-IQ" sz="2400" b="1" dirty="0"/>
              <a:t>4. خلال العرض يراعي المعلم الربط الواجب لجميع جوانب الموضوع ، وربطه بكل الموضوعات ذات الصلة كلما كان مناسباً لتحقيق ذلك ، وينبغي ألا يترك أية فرصة في المحاضرة دون استغلالها ، لكن عدم الاستطراد المبالغ فيه ، فإعادة وتكرار نفس المعاني ، والوقوف عند نقطة واحدة وعدم تجاوزها ، يجعل التلاميذ شاردين بعيداً عن حجرة الصف ، وسيملون المحاضرة لأن المعلم لم يأت بجديد .</a:t>
            </a:r>
          </a:p>
          <a:p>
            <a:r>
              <a:rPr lang="ar-IQ" sz="2400" b="1" dirty="0"/>
              <a:t>5. توزيع الوقت على نقاط الدرس أمر مهم جداً، مع مراعاة الأهمية النسبية لكل نقطة، وبذلك يتحاشى المغالاة في تفسير نقطة على حساب بقية النقاط.       </a:t>
            </a:r>
          </a:p>
          <a:p>
            <a:r>
              <a:rPr lang="ar-IQ" sz="2400" b="1" dirty="0"/>
              <a:t>6. في النهاية يناقش المعلم التلاميذ في كل ما تحدث فيه ليتأكد أنهم فهموا ما قصده من شرحه ، وليقف على ما لم يستطع التلاميذ فهمه فيعيد شرحه ، بمعنى يجب ألا ينهي المحاضرة دون التأكد من فهم ومتابعة نسبة كبيرة جداً من التلاميذ</a:t>
            </a:r>
            <a:endParaRPr lang="en-US" sz="2400" b="1" dirty="0"/>
          </a:p>
        </p:txBody>
      </p:sp>
    </p:spTree>
    <p:extLst>
      <p:ext uri="{BB962C8B-B14F-4D97-AF65-F5344CB8AC3E}">
        <p14:creationId xmlns:p14="http://schemas.microsoft.com/office/powerpoint/2010/main" val="165740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heel(1)">
                                      <p:cBhvr>
                                        <p:cTn id="4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ايجابيات</a:t>
            </a:r>
            <a:r>
              <a:rPr lang="ar-IQ" dirty="0" smtClean="0"/>
              <a:t> طريقة المحاضرة</a:t>
            </a:r>
            <a:endParaRPr lang="en-US" dirty="0"/>
          </a:p>
        </p:txBody>
      </p:sp>
      <p:sp>
        <p:nvSpPr>
          <p:cNvPr id="3" name="عنصر نائب للمحتوى 2"/>
          <p:cNvSpPr>
            <a:spLocks noGrp="1"/>
          </p:cNvSpPr>
          <p:nvPr>
            <p:ph idx="1"/>
          </p:nvPr>
        </p:nvSpPr>
        <p:spPr>
          <a:solidFill>
            <a:srgbClr val="FFFF00"/>
          </a:solidFill>
          <a:ln>
            <a:solidFill>
              <a:srgbClr val="FFC000"/>
            </a:solidFill>
          </a:ln>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buNone/>
            </a:pPr>
            <a:r>
              <a:rPr lang="ar-IQ" sz="3600" dirty="0" smtClean="0">
                <a:solidFill>
                  <a:srgbClr val="0070C0"/>
                </a:solidFill>
              </a:rPr>
              <a:t>  </a:t>
            </a:r>
            <a:endParaRPr lang="ar-IQ" sz="3600" dirty="0">
              <a:solidFill>
                <a:srgbClr val="0070C0"/>
              </a:solidFill>
            </a:endParaRPr>
          </a:p>
          <a:p>
            <a:pPr marL="0" indent="0">
              <a:buNone/>
            </a:pPr>
            <a:r>
              <a:rPr lang="ar-IQ" sz="3600" dirty="0" smtClean="0">
                <a:solidFill>
                  <a:srgbClr val="0070C0"/>
                </a:solidFill>
              </a:rPr>
              <a:t>1- لتعبير </a:t>
            </a:r>
            <a:r>
              <a:rPr lang="ar-IQ" sz="3600" dirty="0">
                <a:solidFill>
                  <a:srgbClr val="0070C0"/>
                </a:solidFill>
              </a:rPr>
              <a:t>عن المفاهيم والمعلومات الواردة في الكتاب المدرسي بشكل دقيق لا غموض  ولا لبس فيه ، وهو أفضل من ترك التلميذ يتعلم وفقاً لاجتهاده وتفسيراته للمادة </a:t>
            </a:r>
          </a:p>
          <a:p>
            <a:pPr marL="0" indent="0">
              <a:buNone/>
            </a:pPr>
            <a:r>
              <a:rPr lang="ar-IQ" sz="3600" dirty="0" smtClean="0">
                <a:solidFill>
                  <a:srgbClr val="0070C0"/>
                </a:solidFill>
              </a:rPr>
              <a:t>2. </a:t>
            </a:r>
            <a:r>
              <a:rPr lang="ar-IQ" sz="3600" dirty="0">
                <a:solidFill>
                  <a:srgbClr val="0070C0"/>
                </a:solidFill>
              </a:rPr>
              <a:t>يمكن من خلال هذه الطريقة التمهيد للموضوعات الجديدة، أو الربط بين الأفكار والقديمة والأفكار الجديدة .</a:t>
            </a:r>
          </a:p>
          <a:p>
            <a:pPr marL="0" indent="0">
              <a:buNone/>
            </a:pPr>
            <a:r>
              <a:rPr lang="ar-IQ" sz="3600" dirty="0" smtClean="0">
                <a:solidFill>
                  <a:srgbClr val="0070C0"/>
                </a:solidFill>
              </a:rPr>
              <a:t>3. </a:t>
            </a:r>
            <a:r>
              <a:rPr lang="ar-IQ" sz="3600" dirty="0">
                <a:solidFill>
                  <a:srgbClr val="0070C0"/>
                </a:solidFill>
              </a:rPr>
              <a:t>تساعد الطريقة في توفير وقت المعلم، فهو يعرض كماً كبيراً من المعلومات في زمن قليل ، وبالتالي تساعد على قطع أجزاء كبيرة من المنهج المقرر .</a:t>
            </a:r>
          </a:p>
          <a:p>
            <a:pPr marL="0" indent="0">
              <a:buNone/>
            </a:pPr>
            <a:r>
              <a:rPr lang="ar-IQ" sz="3600" dirty="0" smtClean="0">
                <a:solidFill>
                  <a:srgbClr val="0070C0"/>
                </a:solidFill>
              </a:rPr>
              <a:t>4. </a:t>
            </a:r>
            <a:r>
              <a:rPr lang="ar-IQ" sz="3600" dirty="0">
                <a:solidFill>
                  <a:srgbClr val="0070C0"/>
                </a:solidFill>
              </a:rPr>
              <a:t>تساعد المعلم على عرض الموضوع بتسلسل وترتيب الأفكار بصورة منطقية إذا كانت لديه القدرة على ذلك .</a:t>
            </a:r>
          </a:p>
          <a:p>
            <a:pPr marL="0" indent="0">
              <a:buNone/>
            </a:pPr>
            <a:r>
              <a:rPr lang="ar-IQ" sz="3600" dirty="0" smtClean="0">
                <a:solidFill>
                  <a:srgbClr val="0070C0"/>
                </a:solidFill>
              </a:rPr>
              <a:t>5. </a:t>
            </a:r>
            <a:r>
              <a:rPr lang="ar-IQ" sz="3600" dirty="0">
                <a:solidFill>
                  <a:srgbClr val="0070C0"/>
                </a:solidFill>
              </a:rPr>
              <a:t>لا تتطلب هذه الطريقة إمكانات أو تجهيزات غير عادية ، فهي طريقة اقتصادية </a:t>
            </a:r>
            <a:r>
              <a:rPr lang="ar-IQ" sz="3600" dirty="0" smtClean="0">
                <a:solidFill>
                  <a:srgbClr val="0070C0"/>
                </a:solidFill>
              </a:rPr>
              <a:t>.</a:t>
            </a:r>
            <a:endParaRPr lang="ar-IQ" sz="3600" dirty="0">
              <a:solidFill>
                <a:srgbClr val="0070C0"/>
              </a:solidFill>
            </a:endParaRPr>
          </a:p>
        </p:txBody>
      </p:sp>
    </p:spTree>
    <p:extLst>
      <p:ext uri="{BB962C8B-B14F-4D97-AF65-F5344CB8AC3E}">
        <p14:creationId xmlns:p14="http://schemas.microsoft.com/office/powerpoint/2010/main" val="116432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dirty="0" smtClean="0"/>
              <a:t>سلبيات طريقة المحاضرة</a:t>
            </a:r>
            <a:endParaRPr lang="en-US" dirty="0"/>
          </a:p>
        </p:txBody>
      </p:sp>
      <p:sp>
        <p:nvSpPr>
          <p:cNvPr id="3" name="عنصر نائب للمحتوى 2"/>
          <p:cNvSpPr>
            <a:spLocks noGrp="1"/>
          </p:cNvSpPr>
          <p:nvPr>
            <p:ph idx="1"/>
          </p:nvPr>
        </p:nvSpPr>
        <p:spPr>
          <a:xfrm>
            <a:off x="107504" y="1600200"/>
            <a:ext cx="9036496" cy="5257800"/>
          </a:xfrm>
          <a:solidFill>
            <a:srgbClr val="92D050"/>
          </a:solidFill>
        </p:spPr>
        <p:txBody>
          <a:bodyPr/>
          <a:lstStyle/>
          <a:p>
            <a:r>
              <a:rPr lang="ar-IQ" dirty="0">
                <a:solidFill>
                  <a:srgbClr val="FFFF00"/>
                </a:solidFill>
                <a:latin typeface="Arial"/>
              </a:rPr>
              <a:t>•  لا يشرك المعلم التلميذ معه في العمل، فلا يقوم التلميذ بأي نشاط، وليس له أي دور، غير نشيط، وقد يركن إلى الخمول.</a:t>
            </a:r>
            <a:r>
              <a:rPr lang="ar-IQ" dirty="0">
                <a:solidFill>
                  <a:srgbClr val="FFFF00"/>
                </a:solidFill>
              </a:rPr>
              <a:t/>
            </a:r>
            <a:br>
              <a:rPr lang="ar-IQ" dirty="0">
                <a:solidFill>
                  <a:srgbClr val="FFFF00"/>
                </a:solidFill>
              </a:rPr>
            </a:br>
            <a:r>
              <a:rPr lang="ar-IQ" dirty="0">
                <a:solidFill>
                  <a:srgbClr val="FFFF00"/>
                </a:solidFill>
                <a:latin typeface="Arial"/>
              </a:rPr>
              <a:t>• لا تمنح المعلم القدرة على تحديد الفروق الفردية، خاصة إذا لم يستخدم وسائل التقويم المناسبة لذلك الغرض.</a:t>
            </a:r>
            <a:r>
              <a:rPr lang="ar-IQ" dirty="0">
                <a:solidFill>
                  <a:srgbClr val="FFFF00"/>
                </a:solidFill>
              </a:rPr>
              <a:t/>
            </a:r>
            <a:br>
              <a:rPr lang="ar-IQ" dirty="0">
                <a:solidFill>
                  <a:srgbClr val="FFFF00"/>
                </a:solidFill>
              </a:rPr>
            </a:br>
            <a:r>
              <a:rPr lang="ar-IQ" dirty="0">
                <a:solidFill>
                  <a:srgbClr val="FFFF00"/>
                </a:solidFill>
                <a:latin typeface="Arial"/>
              </a:rPr>
              <a:t>• لا تقدم هذه الطريقة خبرات حسية للتلاميذ، فالعمل كله يقوم على الكلام فقط، لذا فإن معظم التلاميذ يعتمدون على الحفظ والاستظهار في تحصيل المعلومات.</a:t>
            </a:r>
            <a:r>
              <a:rPr lang="ar-IQ" dirty="0">
                <a:solidFill>
                  <a:srgbClr val="FFFF00"/>
                </a:solidFill>
              </a:rPr>
              <a:t/>
            </a:r>
            <a:br>
              <a:rPr lang="ar-IQ" dirty="0">
                <a:solidFill>
                  <a:srgbClr val="FFFF00"/>
                </a:solidFill>
              </a:rPr>
            </a:br>
            <a:r>
              <a:rPr lang="ar-IQ" dirty="0">
                <a:solidFill>
                  <a:srgbClr val="FFFF00"/>
                </a:solidFill>
                <a:latin typeface="Arial"/>
              </a:rPr>
              <a:t>• لا يستطيع المعلم ( الجديد وذو خبرة وممارسة قليلة ) أن يدرك تماماً مدي تتبع وفهم جميع التلاميذ لكل ما يقول.</a:t>
            </a:r>
            <a:endParaRPr lang="en-US" dirty="0">
              <a:solidFill>
                <a:srgbClr val="FFFF00"/>
              </a:solidFill>
            </a:endParaRPr>
          </a:p>
        </p:txBody>
      </p:sp>
    </p:spTree>
    <p:extLst>
      <p:ext uri="{BB962C8B-B14F-4D97-AF65-F5344CB8AC3E}">
        <p14:creationId xmlns:p14="http://schemas.microsoft.com/office/powerpoint/2010/main" val="4268513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0000"/>
          </a:solidFill>
        </p:spPr>
        <p:style>
          <a:lnRef idx="2">
            <a:schemeClr val="accent3"/>
          </a:lnRef>
          <a:fillRef idx="1">
            <a:schemeClr val="lt1"/>
          </a:fillRef>
          <a:effectRef idx="0">
            <a:schemeClr val="accent3"/>
          </a:effectRef>
          <a:fontRef idx="minor">
            <a:schemeClr val="dk1"/>
          </a:fontRef>
        </p:style>
        <p:txBody>
          <a:bodyPr>
            <a:normAutofit/>
          </a:bodyPr>
          <a:lstStyle/>
          <a:p>
            <a:r>
              <a:rPr lang="ar-IQ" sz="6000" b="1" dirty="0" smtClean="0"/>
              <a:t>طريقة المناقشة </a:t>
            </a:r>
            <a:endParaRPr lang="en-US" sz="6000" b="1" dirty="0"/>
          </a:p>
        </p:txBody>
      </p:sp>
      <p:sp>
        <p:nvSpPr>
          <p:cNvPr id="3" name="عنصر نائب للمحتوى 2"/>
          <p:cNvSpPr>
            <a:spLocks noGrp="1"/>
          </p:cNvSpPr>
          <p:nvPr>
            <p:ph idx="1"/>
          </p:nvPr>
        </p:nvSpPr>
        <p:spPr/>
        <p:txBody>
          <a:bodyPr>
            <a:normAutofit fontScale="92500" lnSpcReduction="10000"/>
          </a:bodyPr>
          <a:lstStyle/>
          <a:p>
            <a:r>
              <a:rPr lang="ar-IQ" sz="2800" b="1" dirty="0">
                <a:solidFill>
                  <a:srgbClr val="FFFF00"/>
                </a:solidFill>
              </a:rPr>
              <a:t>المناقشة هي لون من الحوار الشفوي بين المعلم والتلاميذ على صورة أسئلة وأجوبة ، شرط أن يؤدي الحوار إلى الوصول إلى المعلومات والمفاهيم الرئيسة لموضوع المناقشة ،أو اكتشافهم حقائق جديدة. </a:t>
            </a:r>
            <a:endParaRPr lang="ar-IQ" sz="2800" b="1" dirty="0" smtClean="0">
              <a:solidFill>
                <a:srgbClr val="FFFF00"/>
              </a:solidFill>
            </a:endParaRPr>
          </a:p>
          <a:p>
            <a:r>
              <a:rPr lang="ar-IQ" sz="2200" b="1" dirty="0">
                <a:solidFill>
                  <a:srgbClr val="212529"/>
                </a:solidFill>
                <a:latin typeface="Arial"/>
              </a:rPr>
              <a:t>وتقوم هذه الطريقة على:</a:t>
            </a:r>
            <a:endParaRPr lang="ar-IQ" sz="2200" b="1" dirty="0">
              <a:solidFill>
                <a:srgbClr val="212529"/>
              </a:solidFill>
              <a:latin typeface="bein"/>
            </a:endParaRPr>
          </a:p>
          <a:p>
            <a:r>
              <a:rPr lang="ar-IQ" sz="2200" b="1" dirty="0">
                <a:solidFill>
                  <a:srgbClr val="212529"/>
                </a:solidFill>
                <a:latin typeface="Arial"/>
              </a:rPr>
              <a:t>• طرح المعلم لقضية ما تهم التلاميذ، أو تشغل المجتمع، ثم يناقش التلاميذ في هذه القضية، ومن خلال المناقشة تـُطرح تساؤلات واستفسارات ، يجيب عليها المعلم والتلاميذ .</a:t>
            </a:r>
            <a:br>
              <a:rPr lang="ar-IQ" sz="2200" b="1" dirty="0">
                <a:solidFill>
                  <a:srgbClr val="212529"/>
                </a:solidFill>
                <a:latin typeface="Arial"/>
              </a:rPr>
            </a:br>
            <a:r>
              <a:rPr lang="ar-IQ" sz="2200" b="1" dirty="0">
                <a:solidFill>
                  <a:srgbClr val="212529"/>
                </a:solidFill>
                <a:latin typeface="Arial"/>
              </a:rPr>
              <a:t>• قد يترك المعلم للتلاميذ الفرصة لبحث المشكلة، ويزودهم بالمصادر والمراجع التي تتناول </a:t>
            </a:r>
            <a:r>
              <a:rPr lang="ar-IQ" sz="2200" b="1" dirty="0" err="1">
                <a:solidFill>
                  <a:srgbClr val="212529"/>
                </a:solidFill>
                <a:latin typeface="Arial"/>
              </a:rPr>
              <a:t>المشكلة،أو</a:t>
            </a:r>
            <a:r>
              <a:rPr lang="ar-IQ" sz="2200" b="1" dirty="0">
                <a:solidFill>
                  <a:srgbClr val="212529"/>
                </a:solidFill>
                <a:latin typeface="Arial"/>
              </a:rPr>
              <a:t> الرجوع إلى المسؤولين ممن لهم اهتمامات </a:t>
            </a:r>
            <a:r>
              <a:rPr lang="ar-IQ" sz="2200" b="1" dirty="0" err="1">
                <a:solidFill>
                  <a:srgbClr val="212529"/>
                </a:solidFill>
                <a:latin typeface="Arial"/>
              </a:rPr>
              <a:t>بالمشكلة،ثم</a:t>
            </a:r>
            <a:r>
              <a:rPr lang="ar-IQ" sz="2200" b="1" dirty="0">
                <a:solidFill>
                  <a:srgbClr val="212529"/>
                </a:solidFill>
                <a:latin typeface="Arial"/>
              </a:rPr>
              <a:t> يختار المعلم التلاميذ الذين سيتولون زمام المناقشة اختيارا دقيقاً . </a:t>
            </a:r>
            <a:br>
              <a:rPr lang="ar-IQ" sz="2200" b="1" dirty="0">
                <a:solidFill>
                  <a:srgbClr val="212529"/>
                </a:solidFill>
                <a:latin typeface="Arial"/>
              </a:rPr>
            </a:br>
            <a:r>
              <a:rPr lang="ar-IQ" sz="2200" b="1" dirty="0">
                <a:solidFill>
                  <a:srgbClr val="212529"/>
                </a:solidFill>
                <a:latin typeface="Arial"/>
              </a:rPr>
              <a:t>•   قد تقوم المناقشة بعد أن يكلف المعلم التلاميذ بقراءة أحد الدروس أو الموضوعات في كتاب مدرسي أو مرجع خارجي. وميزتها أن كل تلميذ سيقرأ الموضوع بطريقته الخاصة، وبالتالي سيعتمد على نفسه في فهم جوانب </a:t>
            </a:r>
            <a:r>
              <a:rPr lang="ar-IQ" sz="2200" b="1" dirty="0" err="1">
                <a:solidFill>
                  <a:srgbClr val="212529"/>
                </a:solidFill>
                <a:latin typeface="Arial"/>
              </a:rPr>
              <a:t>الموضوع،وخلال</a:t>
            </a:r>
            <a:r>
              <a:rPr lang="ar-IQ" sz="2200" b="1" dirty="0">
                <a:solidFill>
                  <a:srgbClr val="212529"/>
                </a:solidFill>
                <a:latin typeface="Arial"/>
              </a:rPr>
              <a:t> المناقشة (بين المعلم والتلاميذ، والتلاميذ أنفسهم)  سـتـتـفـتـق جوانب ومعلومات أخرى عن الموضوع ، لذا سيستفيد التلميذ من هذه الطريقة إذا مارسها يشكل فاعل .</a:t>
            </a:r>
            <a:endParaRPr lang="ar-IQ" sz="2200" b="1" dirty="0">
              <a:solidFill>
                <a:srgbClr val="212529"/>
              </a:solidFill>
              <a:latin typeface="bein"/>
            </a:endParaRPr>
          </a:p>
          <a:p>
            <a:endParaRPr lang="en-US" sz="2300" b="1" dirty="0">
              <a:solidFill>
                <a:srgbClr val="FFFF00"/>
              </a:solidFill>
            </a:endParaRPr>
          </a:p>
        </p:txBody>
      </p:sp>
    </p:spTree>
    <p:extLst>
      <p:ext uri="{BB962C8B-B14F-4D97-AF65-F5344CB8AC3E}">
        <p14:creationId xmlns:p14="http://schemas.microsoft.com/office/powerpoint/2010/main" val="2371049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5400" b="1" dirty="0" smtClean="0">
                <a:solidFill>
                  <a:srgbClr val="FFFF00"/>
                </a:solidFill>
              </a:rPr>
              <a:t>خطوات تنفيذ طريقة المناقشة </a:t>
            </a:r>
            <a:endParaRPr lang="en-US" sz="5400" b="1" dirty="0">
              <a:solidFill>
                <a:srgbClr val="FFFF00"/>
              </a:solidFill>
            </a:endParaRPr>
          </a:p>
        </p:txBody>
      </p:sp>
      <p:sp>
        <p:nvSpPr>
          <p:cNvPr id="3" name="عنصر نائب للمحتوى 2"/>
          <p:cNvSpPr>
            <a:spLocks noGrp="1"/>
          </p:cNvSpPr>
          <p:nvPr>
            <p:ph idx="1"/>
          </p:nvPr>
        </p:nvSpPr>
        <p:spPr>
          <a:xfrm>
            <a:off x="457200" y="1340768"/>
            <a:ext cx="8229600" cy="5400600"/>
          </a:xfrm>
        </p:spPr>
        <p:txBody>
          <a:bodyPr>
            <a:normAutofit fontScale="85000" lnSpcReduction="20000"/>
          </a:bodyPr>
          <a:lstStyle/>
          <a:p>
            <a:r>
              <a:rPr lang="ar-IQ" b="1" dirty="0">
                <a:solidFill>
                  <a:srgbClr val="C00000"/>
                </a:solidFill>
                <a:latin typeface="Arial"/>
              </a:rPr>
              <a:t>1. تشجيع التلاميذ على القراءة مع توضيح أهمية الفهم والتركيز والتدقيق أثناء القراءة .</a:t>
            </a:r>
            <a:r>
              <a:rPr lang="ar-IQ" b="1" dirty="0">
                <a:solidFill>
                  <a:srgbClr val="C00000"/>
                </a:solidFill>
              </a:rPr>
              <a:t/>
            </a:r>
            <a:br>
              <a:rPr lang="ar-IQ" b="1" dirty="0">
                <a:solidFill>
                  <a:srgbClr val="C00000"/>
                </a:solidFill>
              </a:rPr>
            </a:br>
            <a:r>
              <a:rPr lang="ar-IQ" b="1" dirty="0">
                <a:solidFill>
                  <a:srgbClr val="C00000"/>
                </a:solidFill>
                <a:latin typeface="Arial"/>
              </a:rPr>
              <a:t>2. مناقشة جميع التلاميذ- بدون استثناء- يما يقرأون ، وتكون المناقشة بطريقة منظمة وهادفة.</a:t>
            </a:r>
            <a:r>
              <a:rPr lang="ar-IQ" b="1" dirty="0">
                <a:solidFill>
                  <a:srgbClr val="C00000"/>
                </a:solidFill>
              </a:rPr>
              <a:t/>
            </a:r>
            <a:br>
              <a:rPr lang="ar-IQ" b="1" dirty="0">
                <a:solidFill>
                  <a:srgbClr val="C00000"/>
                </a:solidFill>
              </a:rPr>
            </a:br>
            <a:r>
              <a:rPr lang="ar-IQ" b="1" dirty="0">
                <a:solidFill>
                  <a:srgbClr val="C00000"/>
                </a:solidFill>
                <a:latin typeface="Arial"/>
              </a:rPr>
              <a:t>3. على المعلم تكليف التلاميذ المبرزين بقراءة موضوعات إضافية شرط مناقشتهم فيها بجدية فيستفيد بقية التلاميذ.</a:t>
            </a:r>
            <a:r>
              <a:rPr lang="ar-IQ" b="1" dirty="0">
                <a:solidFill>
                  <a:srgbClr val="C00000"/>
                </a:solidFill>
              </a:rPr>
              <a:t/>
            </a:r>
            <a:br>
              <a:rPr lang="ar-IQ" b="1" dirty="0">
                <a:solidFill>
                  <a:srgbClr val="C00000"/>
                </a:solidFill>
              </a:rPr>
            </a:br>
            <a:r>
              <a:rPr lang="ar-IQ" b="1" dirty="0">
                <a:solidFill>
                  <a:srgbClr val="C00000"/>
                </a:solidFill>
                <a:latin typeface="Arial"/>
              </a:rPr>
              <a:t>4. وضع الضمانات الكفيلة بحفظ النظام أثناء المناقشة .</a:t>
            </a:r>
            <a:r>
              <a:rPr lang="ar-IQ" b="1" dirty="0">
                <a:solidFill>
                  <a:srgbClr val="C00000"/>
                </a:solidFill>
              </a:rPr>
              <a:t/>
            </a:r>
            <a:br>
              <a:rPr lang="ar-IQ" b="1" dirty="0">
                <a:solidFill>
                  <a:srgbClr val="C00000"/>
                </a:solidFill>
              </a:rPr>
            </a:br>
            <a:r>
              <a:rPr lang="ar-IQ" b="1" dirty="0">
                <a:solidFill>
                  <a:srgbClr val="C00000"/>
                </a:solidFill>
                <a:latin typeface="Arial"/>
              </a:rPr>
              <a:t>5. إجراء المناقشة بشكل يتناسب ومستوى التلاميذ.</a:t>
            </a:r>
            <a:r>
              <a:rPr lang="ar-IQ" b="1" dirty="0">
                <a:solidFill>
                  <a:srgbClr val="C00000"/>
                </a:solidFill>
              </a:rPr>
              <a:t/>
            </a:r>
            <a:br>
              <a:rPr lang="ar-IQ" b="1" dirty="0">
                <a:solidFill>
                  <a:srgbClr val="C00000"/>
                </a:solidFill>
              </a:rPr>
            </a:br>
            <a:r>
              <a:rPr lang="ar-IQ" b="1" dirty="0">
                <a:solidFill>
                  <a:srgbClr val="C00000"/>
                </a:solidFill>
                <a:latin typeface="Arial"/>
              </a:rPr>
              <a:t>6. صياغة الأسئلة بطريقة جيدة و واضحة ، ومتدرجة الصعوبة، ومناسبة للهدف ومستوى الطلاب والزمن، ومثيرة للتفكير وليست صعبة أو تافهة، وخالية من الأخطاء اللغوية والعلمية .</a:t>
            </a:r>
            <a:r>
              <a:rPr lang="ar-IQ" b="1" dirty="0">
                <a:solidFill>
                  <a:srgbClr val="C00000"/>
                </a:solidFill>
              </a:rPr>
              <a:t/>
            </a:r>
            <a:br>
              <a:rPr lang="ar-IQ" b="1" dirty="0">
                <a:solidFill>
                  <a:srgbClr val="C00000"/>
                </a:solidFill>
              </a:rPr>
            </a:br>
            <a:r>
              <a:rPr lang="ar-IQ" b="1" dirty="0">
                <a:solidFill>
                  <a:srgbClr val="C00000"/>
                </a:solidFill>
                <a:latin typeface="Arial"/>
              </a:rPr>
              <a:t>7. التأكد من سماع جميع التلاميذ للحوار الذي يدور خلال المناقشة.</a:t>
            </a:r>
            <a:r>
              <a:rPr lang="ar-IQ" b="1" dirty="0">
                <a:solidFill>
                  <a:srgbClr val="C00000"/>
                </a:solidFill>
              </a:rPr>
              <a:t/>
            </a:r>
            <a:br>
              <a:rPr lang="ar-IQ" b="1" dirty="0">
                <a:solidFill>
                  <a:srgbClr val="C00000"/>
                </a:solidFill>
              </a:rPr>
            </a:br>
            <a:r>
              <a:rPr lang="ar-IQ" b="1" dirty="0">
                <a:solidFill>
                  <a:srgbClr val="C00000"/>
                </a:solidFill>
                <a:latin typeface="Arial"/>
              </a:rPr>
              <a:t>8. إتاحة الفرصة لجميع التلاميذ للتفكير في إجابة أسئلة المناقشة وتشجيعهم على تقديم إجابات صحيحة</a:t>
            </a:r>
            <a:r>
              <a:rPr lang="ar-IQ" b="1" dirty="0">
                <a:solidFill>
                  <a:srgbClr val="C00000"/>
                </a:solidFill>
              </a:rPr>
              <a:t/>
            </a:r>
            <a:br>
              <a:rPr lang="ar-IQ" b="1" dirty="0">
                <a:solidFill>
                  <a:srgbClr val="C00000"/>
                </a:solidFill>
              </a:rPr>
            </a:br>
            <a:r>
              <a:rPr lang="ar-IQ" b="1" dirty="0">
                <a:solidFill>
                  <a:srgbClr val="C00000"/>
                </a:solidFill>
                <a:latin typeface="Arial"/>
              </a:rPr>
              <a:t>9. ألا ينفرد بالمناقشة زمرة معينة من التلاميذ دون غيرها.</a:t>
            </a:r>
            <a:r>
              <a:rPr lang="ar-IQ" b="1" dirty="0">
                <a:solidFill>
                  <a:srgbClr val="C00000"/>
                </a:solidFill>
              </a:rPr>
              <a:t/>
            </a:r>
            <a:br>
              <a:rPr lang="ar-IQ" b="1" dirty="0">
                <a:solidFill>
                  <a:srgbClr val="C00000"/>
                </a:solidFill>
              </a:rPr>
            </a:br>
            <a:r>
              <a:rPr lang="ar-IQ" b="1" dirty="0">
                <a:solidFill>
                  <a:srgbClr val="C00000"/>
                </a:solidFill>
                <a:latin typeface="Arial"/>
              </a:rPr>
              <a:t>10. عدم ترك أية أسئلة يطرحها التلاميذ دون الإجابة عنها.</a:t>
            </a:r>
            <a:endParaRPr lang="en-US" b="1" dirty="0">
              <a:solidFill>
                <a:srgbClr val="C00000"/>
              </a:solidFill>
            </a:endParaRPr>
          </a:p>
        </p:txBody>
      </p:sp>
    </p:spTree>
    <p:extLst>
      <p:ext uri="{BB962C8B-B14F-4D97-AF65-F5344CB8AC3E}">
        <p14:creationId xmlns:p14="http://schemas.microsoft.com/office/powerpoint/2010/main" val="1914106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0000"/>
          </a:solidFill>
        </p:spPr>
        <p:txBody>
          <a:bodyPr/>
          <a:lstStyle/>
          <a:p>
            <a:r>
              <a:rPr lang="ar-IQ" dirty="0" err="1" smtClean="0"/>
              <a:t>ايجابيات</a:t>
            </a:r>
            <a:r>
              <a:rPr lang="ar-IQ" dirty="0" smtClean="0"/>
              <a:t> طريقة المناقشة </a:t>
            </a:r>
            <a:endParaRPr lang="en-US" dirty="0"/>
          </a:p>
        </p:txBody>
      </p:sp>
      <p:sp>
        <p:nvSpPr>
          <p:cNvPr id="3" name="عنصر نائب للمحتوى 2"/>
          <p:cNvSpPr>
            <a:spLocks noGrp="1"/>
          </p:cNvSpPr>
          <p:nvPr>
            <p:ph idx="1"/>
          </p:nvPr>
        </p:nvSpPr>
        <p:spPr>
          <a:xfrm>
            <a:off x="0" y="1412776"/>
            <a:ext cx="9114224" cy="5444832"/>
          </a:xfrm>
          <a:solidFill>
            <a:srgbClr val="FFFF00"/>
          </a:solidFill>
        </p:spPr>
        <p:txBody>
          <a:bodyPr/>
          <a:lstStyle/>
          <a:p>
            <a:r>
              <a:rPr lang="ar-IQ" dirty="0"/>
              <a:t>1. اشتراك التلاميذ مع المعلم في المناقشة يوطد العلاقة بينهم، ويقوم التلاميذ بنشاطات متعددة.</a:t>
            </a:r>
          </a:p>
          <a:p>
            <a:r>
              <a:rPr lang="ar-IQ" dirty="0"/>
              <a:t>2. إكساب التلاميذ الأسس التي يقوم عليها التفكير العلمي السليم. </a:t>
            </a:r>
          </a:p>
          <a:p>
            <a:r>
              <a:rPr lang="ar-IQ" dirty="0"/>
              <a:t>3. المناقشة تكشف وتبين معلومات وخبرات التلاميذ السابقة.</a:t>
            </a:r>
          </a:p>
          <a:p>
            <a:r>
              <a:rPr lang="ar-IQ" dirty="0"/>
              <a:t>4. تعمل هذه الطريقة على احترام شخصيات التلاميذ.</a:t>
            </a:r>
          </a:p>
          <a:p>
            <a:r>
              <a:rPr lang="ar-IQ" dirty="0"/>
              <a:t>5. القدرة على تقويم مستويات التلاميذ، فكل سؤال يكشف مدى فهم التلاميذ ومتابعتهم للموضوع</a:t>
            </a:r>
            <a:endParaRPr lang="en-US" dirty="0"/>
          </a:p>
        </p:txBody>
      </p:sp>
    </p:spTree>
    <p:extLst>
      <p:ext uri="{BB962C8B-B14F-4D97-AF65-F5344CB8AC3E}">
        <p14:creationId xmlns:p14="http://schemas.microsoft.com/office/powerpoint/2010/main" val="114520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IQ" dirty="0" smtClean="0"/>
              <a:t>سلبيات طريقة المناقشة </a:t>
            </a:r>
            <a:endParaRPr lang="en-US" dirty="0"/>
          </a:p>
        </p:txBody>
      </p:sp>
      <p:sp>
        <p:nvSpPr>
          <p:cNvPr id="3" name="عنصر نائب للمحتوى 2"/>
          <p:cNvSpPr>
            <a:spLocks noGrp="1"/>
          </p:cNvSpPr>
          <p:nvPr>
            <p:ph idx="1"/>
          </p:nvPr>
        </p:nvSpPr>
        <p:spPr>
          <a:xfrm>
            <a:off x="0" y="1600200"/>
            <a:ext cx="9144000" cy="5141168"/>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ar-IQ" dirty="0">
                <a:solidFill>
                  <a:srgbClr val="FF0000"/>
                </a:solidFill>
              </a:rPr>
              <a:t>1. تحتاج هذه الطريقة إلى معلم متمرس في المهنة ، ويتسم بصفات بعينها ، قد لا تتوفر في بعض المعلمين ، وبخاصة الجديد منهم.</a:t>
            </a:r>
          </a:p>
          <a:p>
            <a:r>
              <a:rPr lang="ar-IQ" dirty="0">
                <a:solidFill>
                  <a:srgbClr val="FF0000"/>
                </a:solidFill>
              </a:rPr>
              <a:t>2. تقوم هذه الطريقة على الحوار الشفهي الذي يعتمد على اللغة اللفظية، وهنا يكمن شيء من المشكلة، ذلك قد يبدو مستوى اللغة - بما فيها من تصورات فكرية ورمزية وتجريدية - عالياً وربما صعباً، لذا يفترض عدم الإمعان في استخدام المفردات المجازية والرمزية والتجريدية. </a:t>
            </a:r>
          </a:p>
          <a:p>
            <a:r>
              <a:rPr lang="ar-IQ" dirty="0">
                <a:solidFill>
                  <a:srgbClr val="FF0000"/>
                </a:solidFill>
              </a:rPr>
              <a:t>3. ولأن الطريقة تعتمد على اللفظ ، فهي تحتاج إلى معينات تفسر ذلك اللفظ ، وتلك مشكلة أخرى فكثير من المعلمين لا يستخدم هذه الوسائل المعينة في تدريسها، كما أن غالبية المدارس تعوزها الوسائل المساعدة.</a:t>
            </a:r>
          </a:p>
          <a:p>
            <a:r>
              <a:rPr lang="ar-IQ" dirty="0">
                <a:solidFill>
                  <a:srgbClr val="FF0000"/>
                </a:solidFill>
              </a:rPr>
              <a:t>عدم وجود ضوابط تحكم النظام ، وتشد انتباه التلاميذ ، ربما بعض المعلمين لا يتحلون بالشخصية القوية الجذابة.</a:t>
            </a:r>
            <a:endParaRPr lang="en-US" dirty="0">
              <a:solidFill>
                <a:srgbClr val="FF0000"/>
              </a:solidFill>
            </a:endParaRPr>
          </a:p>
        </p:txBody>
      </p:sp>
    </p:spTree>
    <p:extLst>
      <p:ext uri="{BB962C8B-B14F-4D97-AF65-F5344CB8AC3E}">
        <p14:creationId xmlns:p14="http://schemas.microsoft.com/office/powerpoint/2010/main" val="4198730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236</TotalTime>
  <Words>645</Words>
  <Application>Microsoft Office PowerPoint</Application>
  <PresentationFormat>عرض على الشاشة (3:4)‏</PresentationFormat>
  <Paragraphs>45</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الجامعة المستنصرية  كلية التربية الاساسية  قسم التربية البدنية وعلوم الرياضة</vt:lpstr>
      <vt:lpstr>وهنالك عدد من طرائق التدريس وسنعرض هذا اليوم  طريقة  المحاضرة  وطريقة المناقشة  </vt:lpstr>
      <vt:lpstr>خطوات تقديم طريقة المحاضرة</vt:lpstr>
      <vt:lpstr>ايجابيات طريقة المحاضرة</vt:lpstr>
      <vt:lpstr>سلبيات طريقة المحاضرة</vt:lpstr>
      <vt:lpstr>طريقة المناقشة </vt:lpstr>
      <vt:lpstr>خطوات تنفيذ طريقة المناقشة </vt:lpstr>
      <vt:lpstr>ايجابيات طريقة المناقشة </vt:lpstr>
      <vt:lpstr>سلبيات طريقة المناقشة </vt:lpstr>
      <vt:lpstr>شكرا لحسن متابعتكم  مع امنياتنا لكم بالموفقية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الوسيلة التعليمية من حيث تعريفها ومفومها</dc:title>
  <dc:creator>ali</dc:creator>
  <cp:lastModifiedBy>ali khawam</cp:lastModifiedBy>
  <cp:revision>29</cp:revision>
  <dcterms:created xsi:type="dcterms:W3CDTF">2011-04-03T17:02:16Z</dcterms:created>
  <dcterms:modified xsi:type="dcterms:W3CDTF">2020-05-02T21:49:41Z</dcterms:modified>
</cp:coreProperties>
</file>