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p:restoredLeft sz="65402" autoAdjust="0"/>
    <p:restoredTop sz="86323" autoAdjust="0"/>
  </p:normalViewPr>
  <p:slideViewPr>
    <p:cSldViewPr>
      <p:cViewPr varScale="1">
        <p:scale>
          <a:sx n="59" d="100"/>
          <a:sy n="59" d="100"/>
        </p:scale>
        <p:origin x="-1208" y="-68"/>
      </p:cViewPr>
      <p:guideLst>
        <p:guide orient="horz" pos="2160"/>
        <p:guide pos="2880"/>
      </p:guideLst>
    </p:cSldViewPr>
  </p:slideViewPr>
  <p:outlineViewPr>
    <p:cViewPr>
      <p:scale>
        <a:sx n="33" d="100"/>
        <a:sy n="33" d="100"/>
      </p:scale>
      <p:origin x="126" y="330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A1C3CC-C950-4FC4-BC98-B1F2C0FF4B29}" type="datetimeFigureOut">
              <a:rPr lang="en-US" smtClean="0"/>
              <a:pPr/>
              <a:t>6/1/2020</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70E4BB-9D96-4266-ACDA-64BBCE512DD2}" type="slidenum">
              <a:rPr lang="en-US" smtClean="0"/>
              <a:pPr/>
              <a:t>‹#›</a:t>
            </a:fld>
            <a:endParaRPr lang="en-US"/>
          </a:p>
        </p:txBody>
      </p:sp>
    </p:spTree>
    <p:extLst>
      <p:ext uri="{BB962C8B-B14F-4D97-AF65-F5344CB8AC3E}">
        <p14:creationId xmlns="" xmlns:p14="http://schemas.microsoft.com/office/powerpoint/2010/main" val="800350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7A70E4BB-9D96-4266-ACDA-64BBCE512DD2}" type="slidenum">
              <a:rPr lang="en-US" smtClean="0"/>
              <a:pPr/>
              <a:t>2</a:t>
            </a:fld>
            <a:endParaRPr lang="en-US"/>
          </a:p>
        </p:txBody>
      </p:sp>
    </p:spTree>
    <p:extLst>
      <p:ext uri="{BB962C8B-B14F-4D97-AF65-F5344CB8AC3E}">
        <p14:creationId xmlns="" xmlns:p14="http://schemas.microsoft.com/office/powerpoint/2010/main" val="496564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10/10/1441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10/10/1441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10/10/1441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10/10/1441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10/10/1441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10/10/1441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10/10/1441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10/10/1441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10/10/1441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10/10/1441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10/10/1441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10/10/1441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0" y="3786190"/>
            <a:ext cx="9144000" cy="3071810"/>
          </a:xfrm>
          <a:prstGeom prst="rect">
            <a:avLst/>
          </a:prstGeom>
          <a:solidFill>
            <a:srgbClr val="C00000"/>
          </a:solidFill>
        </p:spPr>
        <p:style>
          <a:lnRef idx="2">
            <a:schemeClr val="accent2"/>
          </a:lnRef>
          <a:fillRef idx="1">
            <a:schemeClr val="lt1"/>
          </a:fillRef>
          <a:effectRef idx="0">
            <a:schemeClr val="accent2"/>
          </a:effectRef>
          <a:fontRef idx="minor">
            <a:schemeClr val="dk1"/>
          </a:fontRef>
        </p:style>
        <p:txBody>
          <a:bodyPr rtlCol="1" anchor="ctr"/>
          <a:lstStyle/>
          <a:p>
            <a:pPr algn="ctr"/>
            <a:r>
              <a:rPr lang="en-US" sz="2800" b="1" dirty="0" err="1" smtClean="0">
                <a:solidFill>
                  <a:srgbClr val="FFFF00"/>
                </a:solidFill>
                <a:cs typeface="PT Simple Bold Ruled" pitchFamily="2" charset="-78"/>
              </a:rPr>
              <a:t>موضوع</a:t>
            </a:r>
            <a:r>
              <a:rPr lang="en-US" sz="2800" b="1" dirty="0" smtClean="0">
                <a:solidFill>
                  <a:srgbClr val="FFFF00"/>
                </a:solidFill>
                <a:cs typeface="PT Simple Bold Ruled" pitchFamily="2" charset="-78"/>
              </a:rPr>
              <a:t> </a:t>
            </a:r>
            <a:r>
              <a:rPr lang="en-US" sz="2800" b="1" dirty="0" err="1" smtClean="0">
                <a:solidFill>
                  <a:srgbClr val="FFFF00"/>
                </a:solidFill>
                <a:cs typeface="PT Simple Bold Ruled" pitchFamily="2" charset="-78"/>
              </a:rPr>
              <a:t>الدرس</a:t>
            </a:r>
            <a:r>
              <a:rPr lang="en-US" sz="2800" b="1" dirty="0" smtClean="0">
                <a:solidFill>
                  <a:srgbClr val="FFFF00"/>
                </a:solidFill>
                <a:cs typeface="PT Simple Bold Ruled" pitchFamily="2" charset="-78"/>
              </a:rPr>
              <a:t> / </a:t>
            </a:r>
            <a:r>
              <a:rPr lang="en-US" sz="2800" b="1" dirty="0" err="1" smtClean="0">
                <a:solidFill>
                  <a:srgbClr val="FFFF00"/>
                </a:solidFill>
                <a:cs typeface="PT Simple Bold Ruled" pitchFamily="2" charset="-78"/>
              </a:rPr>
              <a:t>ال</a:t>
            </a:r>
            <a:r>
              <a:rPr lang="ar-IQ" sz="2800" b="1" dirty="0" err="1" smtClean="0">
                <a:solidFill>
                  <a:srgbClr val="FFFF00"/>
                </a:solidFill>
                <a:cs typeface="PT Simple Bold Ruled" pitchFamily="2" charset="-78"/>
              </a:rPr>
              <a:t>اهداف</a:t>
            </a:r>
            <a:endParaRPr lang="ar-IQ" sz="2800" b="1" dirty="0" smtClean="0">
              <a:solidFill>
                <a:srgbClr val="FFFF00"/>
              </a:solidFill>
              <a:cs typeface="PT Simple Bold Ruled" pitchFamily="2" charset="-78"/>
            </a:endParaRPr>
          </a:p>
          <a:p>
            <a:pPr algn="ctr"/>
            <a:r>
              <a:rPr lang="ar-IQ" sz="2800" b="1" dirty="0" smtClean="0">
                <a:solidFill>
                  <a:srgbClr val="FFFF00"/>
                </a:solidFill>
                <a:cs typeface="PT Simple Bold Ruled" pitchFamily="2" charset="-78"/>
              </a:rPr>
              <a:t>الطريقة الاستقرائية – الطريقة القياسية –طريقة حل المشكلات </a:t>
            </a:r>
            <a:r>
              <a:rPr lang="en-US" sz="2800" b="1" dirty="0" smtClean="0">
                <a:solidFill>
                  <a:srgbClr val="FFFF00"/>
                </a:solidFill>
                <a:cs typeface="PT Simple Bold Ruled" pitchFamily="2" charset="-78"/>
              </a:rPr>
              <a:t> </a:t>
            </a:r>
          </a:p>
          <a:p>
            <a:pPr algn="ctr"/>
            <a:r>
              <a:rPr lang="en-US" sz="2400" b="1" dirty="0" err="1" smtClean="0">
                <a:solidFill>
                  <a:srgbClr val="00B0F0"/>
                </a:solidFill>
                <a:cs typeface="PT Simple Bold Ruled" pitchFamily="2" charset="-78"/>
              </a:rPr>
              <a:t>اعداد</a:t>
            </a:r>
            <a:r>
              <a:rPr lang="en-US" sz="2400" b="1" dirty="0" smtClean="0">
                <a:solidFill>
                  <a:srgbClr val="00B0F0"/>
                </a:solidFill>
                <a:cs typeface="PT Simple Bold Ruled" pitchFamily="2" charset="-78"/>
              </a:rPr>
              <a:t> </a:t>
            </a:r>
          </a:p>
          <a:p>
            <a:pPr algn="ctr"/>
            <a:r>
              <a:rPr lang="ar-IQ" sz="3600" b="1" dirty="0" smtClean="0">
                <a:solidFill>
                  <a:srgbClr val="00B0F0"/>
                </a:solidFill>
                <a:cs typeface="PT Simple Bold Ruled" pitchFamily="2" charset="-78"/>
              </a:rPr>
              <a:t>أ.د </a:t>
            </a:r>
            <a:r>
              <a:rPr lang="ar-IQ" sz="3600" b="1" dirty="0" err="1" smtClean="0">
                <a:solidFill>
                  <a:srgbClr val="00B0F0"/>
                </a:solidFill>
                <a:cs typeface="PT Simple Bold Ruled" pitchFamily="2" charset="-78"/>
              </a:rPr>
              <a:t>اسماعيل</a:t>
            </a:r>
            <a:r>
              <a:rPr lang="ar-IQ" sz="3600" b="1" dirty="0" smtClean="0">
                <a:solidFill>
                  <a:srgbClr val="00B0F0"/>
                </a:solidFill>
                <a:cs typeface="PT Simple Bold Ruled" pitchFamily="2" charset="-78"/>
              </a:rPr>
              <a:t> عبد زيد  </a:t>
            </a:r>
            <a:r>
              <a:rPr lang="ar-IQ" sz="3600" b="1" dirty="0" err="1" smtClean="0">
                <a:solidFill>
                  <a:srgbClr val="00B0F0"/>
                </a:solidFill>
                <a:cs typeface="PT Simple Bold Ruled" pitchFamily="2" charset="-78"/>
              </a:rPr>
              <a:t>أ</a:t>
            </a:r>
            <a:r>
              <a:rPr lang="ar-IQ" sz="3600" b="1" dirty="0" smtClean="0">
                <a:solidFill>
                  <a:srgbClr val="00B0F0"/>
                </a:solidFill>
                <a:cs typeface="PT Simple Bold Ruled" pitchFamily="2" charset="-78"/>
              </a:rPr>
              <a:t>.م.د علي </a:t>
            </a:r>
            <a:r>
              <a:rPr lang="ar-IQ" sz="3600" b="1" dirty="0" err="1" smtClean="0">
                <a:solidFill>
                  <a:srgbClr val="00B0F0"/>
                </a:solidFill>
                <a:cs typeface="PT Simple Bold Ruled" pitchFamily="2" charset="-78"/>
              </a:rPr>
              <a:t>خوام</a:t>
            </a:r>
            <a:r>
              <a:rPr lang="ar-IQ" sz="3600" b="1" dirty="0" smtClean="0">
                <a:solidFill>
                  <a:srgbClr val="00B0F0"/>
                </a:solidFill>
                <a:cs typeface="PT Simple Bold Ruled" pitchFamily="2" charset="-78"/>
              </a:rPr>
              <a:t> خطيب</a:t>
            </a:r>
            <a:r>
              <a:rPr lang="en-US" sz="3600" b="1" dirty="0" smtClean="0">
                <a:solidFill>
                  <a:srgbClr val="00B0F0"/>
                </a:solidFill>
                <a:cs typeface="PT Simple Bold Ruled" pitchFamily="2" charset="-78"/>
              </a:rPr>
              <a:t> </a:t>
            </a:r>
          </a:p>
          <a:p>
            <a:pPr algn="ctr"/>
            <a:endParaRPr lang="ar-SA" dirty="0"/>
          </a:p>
        </p:txBody>
      </p:sp>
      <p:sp>
        <p:nvSpPr>
          <p:cNvPr id="3" name="عنوان فرعي 2"/>
          <p:cNvSpPr>
            <a:spLocks noGrp="1"/>
          </p:cNvSpPr>
          <p:nvPr>
            <p:ph type="subTitle" idx="1"/>
          </p:nvPr>
        </p:nvSpPr>
        <p:spPr>
          <a:xfrm>
            <a:off x="1547664" y="1916832"/>
            <a:ext cx="6400800" cy="2088232"/>
          </a:xfrm>
        </p:spPr>
        <p:txBody>
          <a:bodyPr>
            <a:noAutofit/>
          </a:bodyPr>
          <a:lstStyle/>
          <a:p>
            <a:endParaRPr lang="ar-SA" dirty="0" smtClean="0"/>
          </a:p>
          <a:p>
            <a:r>
              <a:rPr lang="en-US" b="1" dirty="0" err="1" smtClean="0">
                <a:solidFill>
                  <a:srgbClr val="FF0000"/>
                </a:solidFill>
              </a:rPr>
              <a:t>محاضرة</a:t>
            </a:r>
            <a:r>
              <a:rPr lang="en-US" b="1" dirty="0" smtClean="0">
                <a:solidFill>
                  <a:srgbClr val="FF0000"/>
                </a:solidFill>
              </a:rPr>
              <a:t>  </a:t>
            </a:r>
            <a:r>
              <a:rPr lang="en-US" b="1" dirty="0" err="1" smtClean="0">
                <a:solidFill>
                  <a:srgbClr val="FF0000"/>
                </a:solidFill>
              </a:rPr>
              <a:t>مادة</a:t>
            </a:r>
            <a:r>
              <a:rPr lang="en-US" b="1" dirty="0" smtClean="0">
                <a:solidFill>
                  <a:srgbClr val="FF0000"/>
                </a:solidFill>
              </a:rPr>
              <a:t> </a:t>
            </a:r>
            <a:r>
              <a:rPr lang="en-US" b="1" dirty="0" err="1" smtClean="0">
                <a:solidFill>
                  <a:srgbClr val="FF0000"/>
                </a:solidFill>
              </a:rPr>
              <a:t>طرائق</a:t>
            </a:r>
            <a:r>
              <a:rPr lang="en-US" b="1" dirty="0" smtClean="0">
                <a:solidFill>
                  <a:srgbClr val="FF0000"/>
                </a:solidFill>
              </a:rPr>
              <a:t> </a:t>
            </a:r>
            <a:r>
              <a:rPr lang="en-US" b="1" dirty="0" err="1" smtClean="0">
                <a:solidFill>
                  <a:srgbClr val="FF0000"/>
                </a:solidFill>
              </a:rPr>
              <a:t>التدريس</a:t>
            </a:r>
            <a:r>
              <a:rPr lang="en-US" b="1" dirty="0" smtClean="0">
                <a:solidFill>
                  <a:srgbClr val="FF0000"/>
                </a:solidFill>
              </a:rPr>
              <a:t> </a:t>
            </a:r>
            <a:r>
              <a:rPr lang="en-US" b="1" dirty="0" err="1" smtClean="0">
                <a:solidFill>
                  <a:srgbClr val="FF0000"/>
                </a:solidFill>
              </a:rPr>
              <a:t>العامة</a:t>
            </a:r>
            <a:r>
              <a:rPr lang="en-US" b="1" dirty="0" smtClean="0">
                <a:solidFill>
                  <a:srgbClr val="FF0000"/>
                </a:solidFill>
              </a:rPr>
              <a:t> </a:t>
            </a:r>
          </a:p>
          <a:p>
            <a:r>
              <a:rPr lang="en-US" b="1" dirty="0" err="1" smtClean="0">
                <a:solidFill>
                  <a:srgbClr val="FF0000"/>
                </a:solidFill>
              </a:rPr>
              <a:t>الصف</a:t>
            </a:r>
            <a:r>
              <a:rPr lang="en-US" b="1" dirty="0" smtClean="0">
                <a:solidFill>
                  <a:srgbClr val="FF0000"/>
                </a:solidFill>
              </a:rPr>
              <a:t> </a:t>
            </a:r>
            <a:r>
              <a:rPr lang="en-US" b="1" dirty="0" err="1" smtClean="0">
                <a:solidFill>
                  <a:srgbClr val="FF0000"/>
                </a:solidFill>
              </a:rPr>
              <a:t>الثالث</a:t>
            </a:r>
            <a:endParaRPr lang="ar-SA" b="1" dirty="0" smtClean="0">
              <a:solidFill>
                <a:srgbClr val="FF0000"/>
              </a:solidFill>
            </a:endParaRPr>
          </a:p>
        </p:txBody>
      </p:sp>
      <p:sp>
        <p:nvSpPr>
          <p:cNvPr id="5" name="عنوان 1"/>
          <p:cNvSpPr>
            <a:spLocks noGrp="1"/>
          </p:cNvSpPr>
          <p:nvPr>
            <p:ph type="ctrTitle"/>
          </p:nvPr>
        </p:nvSpPr>
        <p:spPr>
          <a:xfrm>
            <a:off x="685800" y="116632"/>
            <a:ext cx="7772400" cy="1944216"/>
          </a:xfrm>
        </p:spPr>
        <p:style>
          <a:lnRef idx="0">
            <a:schemeClr val="accent4"/>
          </a:lnRef>
          <a:fillRef idx="3">
            <a:schemeClr val="accent4"/>
          </a:fillRef>
          <a:effectRef idx="3">
            <a:schemeClr val="accent4"/>
          </a:effectRef>
          <a:fontRef idx="minor">
            <a:schemeClr val="lt1"/>
          </a:fontRef>
        </p:style>
        <p:txBody>
          <a:bodyPr>
            <a:noAutofit/>
          </a:bodyPr>
          <a:lstStyle/>
          <a:p>
            <a:r>
              <a:rPr lang="en-US" sz="3600" b="1" dirty="0" err="1" smtClean="0">
                <a:solidFill>
                  <a:srgbClr val="FFFF00"/>
                </a:solidFill>
                <a:cs typeface="Akhbar MT" pitchFamily="2" charset="-78"/>
              </a:rPr>
              <a:t>الجامعة</a:t>
            </a:r>
            <a:r>
              <a:rPr lang="en-US" sz="3600" b="1" dirty="0" smtClean="0">
                <a:solidFill>
                  <a:srgbClr val="FFFF00"/>
                </a:solidFill>
                <a:cs typeface="Akhbar MT" pitchFamily="2" charset="-78"/>
              </a:rPr>
              <a:t> </a:t>
            </a:r>
            <a:r>
              <a:rPr lang="en-US" sz="3600" b="1" dirty="0" err="1" smtClean="0">
                <a:solidFill>
                  <a:srgbClr val="FFFF00"/>
                </a:solidFill>
                <a:cs typeface="Akhbar MT" pitchFamily="2" charset="-78"/>
              </a:rPr>
              <a:t>المستنصرية</a:t>
            </a:r>
            <a:r>
              <a:rPr lang="en-US" sz="3600" b="1" dirty="0" smtClean="0">
                <a:solidFill>
                  <a:srgbClr val="FFFF00"/>
                </a:solidFill>
                <a:cs typeface="Akhbar MT" pitchFamily="2" charset="-78"/>
              </a:rPr>
              <a:t> </a:t>
            </a:r>
            <a:br>
              <a:rPr lang="en-US" sz="3600" b="1" dirty="0" smtClean="0">
                <a:solidFill>
                  <a:srgbClr val="FFFF00"/>
                </a:solidFill>
                <a:cs typeface="Akhbar MT" pitchFamily="2" charset="-78"/>
              </a:rPr>
            </a:br>
            <a:r>
              <a:rPr lang="en-US" sz="3600" b="1" dirty="0" err="1" smtClean="0">
                <a:solidFill>
                  <a:srgbClr val="FFFF00"/>
                </a:solidFill>
                <a:cs typeface="Akhbar MT" pitchFamily="2" charset="-78"/>
              </a:rPr>
              <a:t>كلية</a:t>
            </a:r>
            <a:r>
              <a:rPr lang="en-US" sz="3600" b="1" dirty="0" smtClean="0">
                <a:solidFill>
                  <a:srgbClr val="FFFF00"/>
                </a:solidFill>
                <a:cs typeface="Akhbar MT" pitchFamily="2" charset="-78"/>
              </a:rPr>
              <a:t> </a:t>
            </a:r>
            <a:r>
              <a:rPr lang="en-US" sz="3600" b="1" dirty="0" err="1" smtClean="0">
                <a:solidFill>
                  <a:srgbClr val="FFFF00"/>
                </a:solidFill>
                <a:cs typeface="Akhbar MT" pitchFamily="2" charset="-78"/>
              </a:rPr>
              <a:t>التربية</a:t>
            </a:r>
            <a:r>
              <a:rPr lang="en-US" sz="3600" b="1" dirty="0" smtClean="0">
                <a:solidFill>
                  <a:srgbClr val="FFFF00"/>
                </a:solidFill>
                <a:cs typeface="Akhbar MT" pitchFamily="2" charset="-78"/>
              </a:rPr>
              <a:t> </a:t>
            </a:r>
            <a:r>
              <a:rPr lang="en-US" sz="3600" b="1" dirty="0" err="1" smtClean="0">
                <a:solidFill>
                  <a:srgbClr val="FFFF00"/>
                </a:solidFill>
                <a:cs typeface="Akhbar MT" pitchFamily="2" charset="-78"/>
              </a:rPr>
              <a:t>الاساسية</a:t>
            </a:r>
            <a:r>
              <a:rPr lang="en-US" sz="3600" b="1" dirty="0" smtClean="0">
                <a:solidFill>
                  <a:srgbClr val="FFFF00"/>
                </a:solidFill>
                <a:cs typeface="Akhbar MT" pitchFamily="2" charset="-78"/>
              </a:rPr>
              <a:t> </a:t>
            </a:r>
            <a:br>
              <a:rPr lang="en-US" sz="3600" b="1" dirty="0" smtClean="0">
                <a:solidFill>
                  <a:srgbClr val="FFFF00"/>
                </a:solidFill>
                <a:cs typeface="Akhbar MT" pitchFamily="2" charset="-78"/>
              </a:rPr>
            </a:br>
            <a:r>
              <a:rPr lang="en-US" sz="3600" b="1" dirty="0" err="1" smtClean="0">
                <a:solidFill>
                  <a:srgbClr val="FFFF00"/>
                </a:solidFill>
                <a:cs typeface="Akhbar MT" pitchFamily="2" charset="-78"/>
              </a:rPr>
              <a:t>قسم</a:t>
            </a:r>
            <a:r>
              <a:rPr lang="en-US" sz="3600" b="1" dirty="0" smtClean="0">
                <a:solidFill>
                  <a:srgbClr val="FFFF00"/>
                </a:solidFill>
                <a:cs typeface="Akhbar MT" pitchFamily="2" charset="-78"/>
              </a:rPr>
              <a:t> </a:t>
            </a:r>
            <a:r>
              <a:rPr lang="en-US" sz="3600" b="1" dirty="0" err="1" smtClean="0">
                <a:solidFill>
                  <a:srgbClr val="FFFF00"/>
                </a:solidFill>
                <a:cs typeface="Akhbar MT" pitchFamily="2" charset="-78"/>
              </a:rPr>
              <a:t>التربية</a:t>
            </a:r>
            <a:r>
              <a:rPr lang="en-US" sz="3600" b="1" dirty="0" smtClean="0">
                <a:solidFill>
                  <a:srgbClr val="FFFF00"/>
                </a:solidFill>
                <a:cs typeface="Akhbar MT" pitchFamily="2" charset="-78"/>
              </a:rPr>
              <a:t> </a:t>
            </a:r>
            <a:r>
              <a:rPr lang="en-US" sz="3600" b="1" dirty="0" err="1" smtClean="0">
                <a:solidFill>
                  <a:srgbClr val="FFFF00"/>
                </a:solidFill>
                <a:cs typeface="Akhbar MT" pitchFamily="2" charset="-78"/>
              </a:rPr>
              <a:t>البدنية</a:t>
            </a:r>
            <a:r>
              <a:rPr lang="en-US" sz="3600" b="1" dirty="0" smtClean="0">
                <a:solidFill>
                  <a:srgbClr val="FFFF00"/>
                </a:solidFill>
                <a:cs typeface="Akhbar MT" pitchFamily="2" charset="-78"/>
              </a:rPr>
              <a:t> </a:t>
            </a:r>
            <a:r>
              <a:rPr lang="en-US" sz="3600" b="1" dirty="0" err="1" smtClean="0">
                <a:solidFill>
                  <a:srgbClr val="FFFF00"/>
                </a:solidFill>
                <a:cs typeface="Akhbar MT" pitchFamily="2" charset="-78"/>
              </a:rPr>
              <a:t>وعلوم</a:t>
            </a:r>
            <a:r>
              <a:rPr lang="en-US" sz="3600" b="1" dirty="0" smtClean="0">
                <a:solidFill>
                  <a:srgbClr val="FFFF00"/>
                </a:solidFill>
                <a:cs typeface="Akhbar MT" pitchFamily="2" charset="-78"/>
              </a:rPr>
              <a:t> </a:t>
            </a:r>
            <a:r>
              <a:rPr lang="en-US" sz="3600" b="1" dirty="0" err="1" smtClean="0">
                <a:solidFill>
                  <a:srgbClr val="FFFF00"/>
                </a:solidFill>
                <a:cs typeface="Akhbar MT" pitchFamily="2" charset="-78"/>
              </a:rPr>
              <a:t>الرياضة</a:t>
            </a:r>
            <a:endParaRPr lang="en-US" sz="3600" b="1" dirty="0">
              <a:solidFill>
                <a:srgbClr val="FFFF00"/>
              </a:solidFill>
              <a:cs typeface="Akhbar MT" pitchFamily="2" charset="-78"/>
            </a:endParaRPr>
          </a:p>
        </p:txBody>
      </p:sp>
    </p:spTree>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19256" cy="1417638"/>
          </a:xfrm>
          <a:solidFill>
            <a:srgbClr val="FF0000"/>
          </a:solidFill>
        </p:spPr>
        <p:style>
          <a:lnRef idx="2">
            <a:schemeClr val="accent3"/>
          </a:lnRef>
          <a:fillRef idx="1">
            <a:schemeClr val="lt1"/>
          </a:fillRef>
          <a:effectRef idx="0">
            <a:schemeClr val="accent3"/>
          </a:effectRef>
          <a:fontRef idx="minor">
            <a:schemeClr val="dk1"/>
          </a:fontRef>
        </p:style>
        <p:txBody>
          <a:bodyPr>
            <a:normAutofit/>
          </a:bodyPr>
          <a:lstStyle/>
          <a:p>
            <a:r>
              <a:rPr lang="ar-IQ" sz="6000" b="1" dirty="0" smtClean="0"/>
              <a:t>عيوب الاستجواب</a:t>
            </a:r>
            <a:endParaRPr lang="en-US" sz="4900" b="1" dirty="0"/>
          </a:p>
        </p:txBody>
      </p:sp>
      <p:sp>
        <p:nvSpPr>
          <p:cNvPr id="3" name="عنصر نائب للمحتوى 2"/>
          <p:cNvSpPr>
            <a:spLocks noGrp="1"/>
          </p:cNvSpPr>
          <p:nvPr>
            <p:ph idx="1"/>
          </p:nvPr>
        </p:nvSpPr>
        <p:spPr/>
        <p:txBody>
          <a:bodyPr>
            <a:normAutofit/>
          </a:bodyPr>
          <a:lstStyle/>
          <a:p>
            <a:pPr>
              <a:buNone/>
            </a:pPr>
            <a:endParaRPr lang="en-US" sz="2400" b="1" dirty="0" smtClean="0">
              <a:solidFill>
                <a:srgbClr val="7030A0"/>
              </a:solidFill>
            </a:endParaRPr>
          </a:p>
          <a:p>
            <a:r>
              <a:rPr lang="ar-SA" sz="2400" b="1" dirty="0" smtClean="0">
                <a:solidFill>
                  <a:srgbClr val="7030A0"/>
                </a:solidFill>
              </a:rPr>
              <a:t>من عيوب استعمال </a:t>
            </a:r>
            <a:r>
              <a:rPr lang="ar-SA" sz="2400" b="1" dirty="0" err="1" smtClean="0">
                <a:solidFill>
                  <a:srgbClr val="7030A0"/>
                </a:solidFill>
              </a:rPr>
              <a:t>اسلوب</a:t>
            </a:r>
            <a:r>
              <a:rPr lang="ar-SA" sz="2400" b="1" dirty="0" smtClean="0">
                <a:solidFill>
                  <a:srgbClr val="7030A0"/>
                </a:solidFill>
              </a:rPr>
              <a:t> الاستجواب ما يأتي:</a:t>
            </a:r>
            <a:endParaRPr lang="en-US" sz="2400" b="1" dirty="0" smtClean="0">
              <a:solidFill>
                <a:srgbClr val="7030A0"/>
              </a:solidFill>
            </a:endParaRPr>
          </a:p>
          <a:p>
            <a:r>
              <a:rPr lang="ar-SA" sz="2400" b="1" dirty="0" smtClean="0">
                <a:solidFill>
                  <a:srgbClr val="7030A0"/>
                </a:solidFill>
              </a:rPr>
              <a:t>1-إذا لم ينتبه المعلّم إلى عنصر الوقت، فقد ينتهي الوقت قبل أن ينتهي ممّا خطط له أو لإنجازه. </a:t>
            </a:r>
            <a:endParaRPr lang="en-US" sz="2400" b="1" dirty="0" smtClean="0">
              <a:solidFill>
                <a:srgbClr val="7030A0"/>
              </a:solidFill>
            </a:endParaRPr>
          </a:p>
          <a:p>
            <a:r>
              <a:rPr lang="ar-SA" sz="2400" b="1" dirty="0" smtClean="0">
                <a:solidFill>
                  <a:srgbClr val="7030A0"/>
                </a:solidFill>
              </a:rPr>
              <a:t>2-قد يتورّط بعض المعلّمين في الضغط على بعض المتعلّمين بالأسئلة الثقيلة، ما قد ينفّرهم من الدرس.</a:t>
            </a:r>
            <a:endParaRPr lang="en-US" sz="2400" b="1" dirty="0" smtClean="0">
              <a:solidFill>
                <a:srgbClr val="7030A0"/>
              </a:solidFill>
            </a:endParaRPr>
          </a:p>
          <a:p>
            <a:r>
              <a:rPr lang="ar-SA" sz="2400" b="1" dirty="0" smtClean="0">
                <a:solidFill>
                  <a:srgbClr val="7030A0"/>
                </a:solidFill>
              </a:rPr>
              <a:t>3-هناك بعض المتعلّمين قد يبادر المعلِّم بالعديد من الأسئلة بحيث يصرفونه عن توجيه الأسئلة إليهم، ومن ثمّ لا يعرف مستواهم الحقيقيّ. </a:t>
            </a:r>
            <a:endParaRPr lang="en-US" sz="2400" b="1" dirty="0" smtClean="0">
              <a:solidFill>
                <a:srgbClr val="7030A0"/>
              </a:solidFill>
            </a:endParaRPr>
          </a:p>
          <a:p>
            <a:r>
              <a:rPr lang="ar-SA" sz="2400" b="1" dirty="0" smtClean="0">
                <a:solidFill>
                  <a:srgbClr val="7030A0"/>
                </a:solidFill>
              </a:rPr>
              <a:t>4-إذا انشغل المعلّم بالإجابة عن أسئلة المتعلّمين، فإنّ ذلك قد يجرّه بعيداً عن بعض نقاط الدرس الأساس. </a:t>
            </a:r>
            <a:endParaRPr lang="en-US" sz="2400" b="1" dirty="0" smtClean="0">
              <a:solidFill>
                <a:srgbClr val="7030A0"/>
              </a:solidFill>
            </a:endParaRPr>
          </a:p>
          <a:p>
            <a:endParaRPr lang="en-US" sz="2300" b="1" dirty="0">
              <a:solidFill>
                <a:srgbClr val="FFFF00"/>
              </a:solidFill>
            </a:endParaRPr>
          </a:p>
        </p:txBody>
      </p:sp>
    </p:spTree>
    <p:extLst>
      <p:ext uri="{BB962C8B-B14F-4D97-AF65-F5344CB8AC3E}">
        <p14:creationId xmlns="" xmlns:p14="http://schemas.microsoft.com/office/powerpoint/2010/main" val="23710490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r>
              <a:rPr lang="ar-IQ" sz="5400" b="1" dirty="0" err="1" smtClean="0">
                <a:solidFill>
                  <a:srgbClr val="FFFF00"/>
                </a:solidFill>
              </a:rPr>
              <a:t>اساليب</a:t>
            </a:r>
            <a:r>
              <a:rPr lang="ar-IQ" sz="5400" b="1" dirty="0" smtClean="0">
                <a:solidFill>
                  <a:srgbClr val="FFFF00"/>
                </a:solidFill>
              </a:rPr>
              <a:t> تنفيذ طريقة الاستجواب </a:t>
            </a:r>
            <a:endParaRPr lang="en-US" sz="5400" b="1" dirty="0">
              <a:solidFill>
                <a:srgbClr val="FFFF00"/>
              </a:solidFill>
            </a:endParaRPr>
          </a:p>
        </p:txBody>
      </p:sp>
      <p:sp>
        <p:nvSpPr>
          <p:cNvPr id="3" name="عنصر نائب للمحتوى 2"/>
          <p:cNvSpPr>
            <a:spLocks noGrp="1"/>
          </p:cNvSpPr>
          <p:nvPr>
            <p:ph idx="1"/>
          </p:nvPr>
        </p:nvSpPr>
        <p:spPr>
          <a:xfrm>
            <a:off x="457200" y="1340768"/>
            <a:ext cx="8229600" cy="5400600"/>
          </a:xfrm>
        </p:spPr>
        <p:txBody>
          <a:bodyPr>
            <a:normAutofit fontScale="92500" lnSpcReduction="10000"/>
          </a:bodyPr>
          <a:lstStyle/>
          <a:p>
            <a:r>
              <a:rPr lang="ar-SA" dirty="0" smtClean="0"/>
              <a:t>1-يكون </a:t>
            </a:r>
            <a:r>
              <a:rPr lang="ar-SA" dirty="0" smtClean="0"/>
              <a:t>السؤال واضحاً وبسيطاً وموجزاً في صياغته، ليثير التلاميذ في أقصر وقت ممكن، والى شيء محدد</a:t>
            </a:r>
            <a:r>
              <a:rPr lang="en-US" dirty="0" smtClean="0"/>
              <a:t>.</a:t>
            </a:r>
          </a:p>
          <a:p>
            <a:r>
              <a:rPr lang="ar-SA" dirty="0" smtClean="0"/>
              <a:t>2-تكون هناك علاقة منطقية بين السؤال المطروح، وما سبقه من أسئلة بحيث يسير الدرس في نظام متتابع يثير نشاط التلاميذ، ويساعدهم على حسن الفهم</a:t>
            </a:r>
            <a:r>
              <a:rPr lang="en-US" dirty="0" smtClean="0"/>
              <a:t>.</a:t>
            </a:r>
          </a:p>
          <a:p>
            <a:r>
              <a:rPr lang="ar-SA" dirty="0" smtClean="0"/>
              <a:t>3-يكون </a:t>
            </a:r>
            <a:r>
              <a:rPr lang="ar-SA" dirty="0" err="1" smtClean="0"/>
              <a:t>القاء</a:t>
            </a:r>
            <a:r>
              <a:rPr lang="ar-SA" dirty="0" smtClean="0"/>
              <a:t> السؤال بلغة سليمة، وبشحنة انفعالية مناسبة تستثير التلميذ، وتحضره </a:t>
            </a:r>
            <a:r>
              <a:rPr lang="ar-SA" dirty="0" err="1" smtClean="0"/>
              <a:t>الى</a:t>
            </a:r>
            <a:r>
              <a:rPr lang="ar-SA" dirty="0" smtClean="0"/>
              <a:t> البحث </a:t>
            </a:r>
            <a:r>
              <a:rPr lang="ar-SA" dirty="0" err="1" smtClean="0"/>
              <a:t>والاجابة</a:t>
            </a:r>
            <a:r>
              <a:rPr lang="en-US" dirty="0" smtClean="0"/>
              <a:t>.</a:t>
            </a:r>
          </a:p>
          <a:p>
            <a:r>
              <a:rPr lang="ar-SA" dirty="0" smtClean="0"/>
              <a:t>4-لا </a:t>
            </a:r>
            <a:r>
              <a:rPr lang="ar-SA" dirty="0" err="1" smtClean="0"/>
              <a:t>يعمد</a:t>
            </a:r>
            <a:r>
              <a:rPr lang="ar-SA" dirty="0" smtClean="0"/>
              <a:t> السؤال عند </a:t>
            </a:r>
            <a:r>
              <a:rPr lang="ar-SA" dirty="0" err="1" smtClean="0"/>
              <a:t>القائه</a:t>
            </a:r>
            <a:r>
              <a:rPr lang="ar-SA" dirty="0" smtClean="0"/>
              <a:t> </a:t>
            </a:r>
            <a:r>
              <a:rPr lang="ar-SA" dirty="0" err="1" smtClean="0"/>
              <a:t>الى</a:t>
            </a:r>
            <a:r>
              <a:rPr lang="ar-SA" dirty="0" smtClean="0"/>
              <a:t> مفاجأة التلاميذ </a:t>
            </a:r>
            <a:r>
              <a:rPr lang="ar-SA" dirty="0" err="1" smtClean="0"/>
              <a:t>وارباكهم</a:t>
            </a:r>
            <a:r>
              <a:rPr lang="ar-SA" dirty="0" smtClean="0"/>
              <a:t>.</a:t>
            </a:r>
            <a:endParaRPr lang="en-US" dirty="0" smtClean="0"/>
          </a:p>
          <a:p>
            <a:r>
              <a:rPr lang="ar-SA" dirty="0" smtClean="0"/>
              <a:t>5-توزع الأسئلة توزيعاً عادلاً على أساس عشوائي، حتى يضمن المعلم المشاركة الفعالة لكل التلاميذ، ولاسيما أصحاب القدرات الضعيفة في الأسئلة السهلة</a:t>
            </a:r>
            <a:r>
              <a:rPr lang="en-US" dirty="0" smtClean="0"/>
              <a:t>.</a:t>
            </a:r>
          </a:p>
          <a:p>
            <a:pPr marL="0" indent="0">
              <a:buNone/>
            </a:pPr>
            <a:endParaRPr lang="en-US" b="1" dirty="0">
              <a:solidFill>
                <a:srgbClr val="C00000"/>
              </a:solidFill>
            </a:endParaRPr>
          </a:p>
        </p:txBody>
      </p:sp>
    </p:spTree>
    <p:extLst>
      <p:ext uri="{BB962C8B-B14F-4D97-AF65-F5344CB8AC3E}">
        <p14:creationId xmlns="" xmlns:p14="http://schemas.microsoft.com/office/powerpoint/2010/main" val="19141066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417638"/>
          </a:xfrm>
          <a:solidFill>
            <a:srgbClr val="FF0000"/>
          </a:solidFill>
        </p:spPr>
        <p:txBody>
          <a:bodyPr/>
          <a:lstStyle/>
          <a:p>
            <a:r>
              <a:rPr lang="ar-IQ" b="1" dirty="0" smtClean="0">
                <a:cs typeface="+mn-cs"/>
              </a:rPr>
              <a:t>الطريقة الاستقرائية </a:t>
            </a:r>
            <a:endParaRPr lang="en-US" b="1" dirty="0">
              <a:cs typeface="+mn-cs"/>
            </a:endParaRPr>
          </a:p>
        </p:txBody>
      </p:sp>
      <p:sp>
        <p:nvSpPr>
          <p:cNvPr id="3" name="عنصر نائب للمحتوى 2"/>
          <p:cNvSpPr>
            <a:spLocks noGrp="1"/>
          </p:cNvSpPr>
          <p:nvPr>
            <p:ph idx="1"/>
          </p:nvPr>
        </p:nvSpPr>
        <p:spPr>
          <a:xfrm>
            <a:off x="0" y="1412776"/>
            <a:ext cx="9114224" cy="5444832"/>
          </a:xfrm>
          <a:solidFill>
            <a:srgbClr val="FFFF00"/>
          </a:solidFill>
        </p:spPr>
        <p:txBody>
          <a:bodyPr>
            <a:normAutofit fontScale="85000" lnSpcReduction="20000"/>
          </a:bodyPr>
          <a:lstStyle/>
          <a:p>
            <a:pPr>
              <a:buNone/>
            </a:pPr>
            <a:endParaRPr lang="en-US" dirty="0" smtClean="0"/>
          </a:p>
          <a:p>
            <a:r>
              <a:rPr lang="ar-SA" b="1" dirty="0" smtClean="0">
                <a:solidFill>
                  <a:srgbClr val="7030A0"/>
                </a:solidFill>
              </a:rPr>
              <a:t>تعريف </a:t>
            </a:r>
            <a:r>
              <a:rPr lang="ar-IQ" b="1" dirty="0" smtClean="0">
                <a:solidFill>
                  <a:srgbClr val="7030A0"/>
                </a:solidFill>
              </a:rPr>
              <a:t>الطريقة الاستقرائية </a:t>
            </a:r>
            <a:r>
              <a:rPr lang="ar-SA" b="1" dirty="0" smtClean="0">
                <a:solidFill>
                  <a:srgbClr val="7030A0"/>
                </a:solidFill>
              </a:rPr>
              <a:t>: </a:t>
            </a:r>
            <a:r>
              <a:rPr lang="ar-SA" dirty="0" smtClean="0"/>
              <a:t>الاستقراء، معناه : التتبع، والتحري، والتفحص </a:t>
            </a:r>
            <a:r>
              <a:rPr lang="ar-SA" dirty="0" err="1" smtClean="0"/>
              <a:t>وانها</a:t>
            </a:r>
            <a:r>
              <a:rPr lang="ar-SA" dirty="0" smtClean="0"/>
              <a:t> تتبع أجزاء الدرس وأمثلته وتفاصيل المعلومات التي يحتويها، وتستقصيها؛ لتستخرج منها خلاصة الدرس، وتستنبط قاعدته التي تنظم جميع تلك الأجزاء، والتفاصيل. </a:t>
            </a:r>
            <a:endParaRPr lang="en-US" dirty="0" smtClean="0"/>
          </a:p>
          <a:p>
            <a:r>
              <a:rPr lang="ar-SA" dirty="0" smtClean="0"/>
              <a:t>    </a:t>
            </a:r>
            <a:r>
              <a:rPr lang="ar-IQ" dirty="0" smtClean="0"/>
              <a:t>وهي طريقة تتبع النمط العقلي، وترتب الأمور ترتيباً منطقياً، وتنظم الخطوات تنظيماَ فكرياً، وتبدأ بدراسة الأجزاء، وتمحيصها، وفحصها، وملاحظة نتائجها، والموازنة بينها، والتعرف على أوجه الشبه، أو إدراك ما بينها من تضاد .</a:t>
            </a:r>
            <a:endParaRPr lang="en-US" dirty="0" smtClean="0"/>
          </a:p>
          <a:p>
            <a:pPr>
              <a:buNone/>
            </a:pPr>
            <a:r>
              <a:rPr lang="ar-IQ" dirty="0" smtClean="0">
                <a:solidFill>
                  <a:srgbClr val="FF0000"/>
                </a:solidFill>
              </a:rPr>
              <a:t> </a:t>
            </a:r>
            <a:r>
              <a:rPr lang="ar-IQ" dirty="0" smtClean="0">
                <a:solidFill>
                  <a:srgbClr val="FF0000"/>
                </a:solidFill>
              </a:rPr>
              <a:t>كذلك تقوم على تتبع الجزئيات، واستقصاء بحثها؛ للوصول إلى حكم كلي عام يشملها، فهي تنطلق من (الجزئي) إلى (الكلي)، ومن (المعلوم) إلى (المجهول) أما الجزئي والمعلوم هنا فهو المثال المبني على خبرات سابقة، وأما الكلي والمجهول فهو القاعدة العامة التي يراد التوصل إليها .</a:t>
            </a:r>
            <a:endParaRPr lang="en-US" dirty="0" smtClean="0">
              <a:solidFill>
                <a:srgbClr val="FF0000"/>
              </a:solidFill>
            </a:endParaRPr>
          </a:p>
          <a:p>
            <a:r>
              <a:rPr lang="ar-SA" sz="4200" b="1" dirty="0" smtClean="0">
                <a:solidFill>
                  <a:schemeClr val="bg2">
                    <a:lumMod val="50000"/>
                  </a:schemeClr>
                </a:solidFill>
              </a:rPr>
              <a:t>الخلاصة : </a:t>
            </a:r>
            <a:r>
              <a:rPr lang="en-US" sz="4200" b="1" dirty="0" smtClean="0">
                <a:solidFill>
                  <a:schemeClr val="bg2">
                    <a:lumMod val="50000"/>
                  </a:schemeClr>
                </a:solidFill>
              </a:rPr>
              <a:t>"</a:t>
            </a:r>
            <a:r>
              <a:rPr lang="ar-SA" sz="4200" b="1" dirty="0" smtClean="0">
                <a:solidFill>
                  <a:schemeClr val="bg2">
                    <a:lumMod val="50000"/>
                  </a:schemeClr>
                </a:solidFill>
              </a:rPr>
              <a:t> يتم فيها البدء </a:t>
            </a:r>
            <a:r>
              <a:rPr lang="ar-SA" sz="4200" b="1" dirty="0" err="1" smtClean="0">
                <a:solidFill>
                  <a:schemeClr val="bg2">
                    <a:lumMod val="50000"/>
                  </a:schemeClr>
                </a:solidFill>
              </a:rPr>
              <a:t>بالامثلة</a:t>
            </a:r>
            <a:r>
              <a:rPr lang="ar-SA" sz="4200" b="1" dirty="0" smtClean="0">
                <a:solidFill>
                  <a:schemeClr val="bg2">
                    <a:lumMod val="50000"/>
                  </a:schemeClr>
                </a:solidFill>
              </a:rPr>
              <a:t> , ثم تأتي القاعدة</a:t>
            </a:r>
            <a:r>
              <a:rPr lang="en-US" sz="4200" b="1" dirty="0" smtClean="0">
                <a:solidFill>
                  <a:schemeClr val="bg2">
                    <a:lumMod val="50000"/>
                  </a:schemeClr>
                </a:solidFill>
              </a:rPr>
              <a:t>" </a:t>
            </a:r>
            <a:r>
              <a:rPr lang="ar-SA" sz="4200" b="1" dirty="0" smtClean="0">
                <a:solidFill>
                  <a:schemeClr val="bg2">
                    <a:lumMod val="50000"/>
                  </a:schemeClr>
                </a:solidFill>
              </a:rPr>
              <a:t> .</a:t>
            </a:r>
            <a:endParaRPr lang="en-US" sz="4200" b="1" dirty="0" smtClean="0">
              <a:solidFill>
                <a:schemeClr val="bg2">
                  <a:lumMod val="50000"/>
                </a:schemeClr>
              </a:solidFill>
            </a:endParaRPr>
          </a:p>
          <a:p>
            <a:endParaRPr lang="en-US" dirty="0"/>
          </a:p>
        </p:txBody>
      </p:sp>
    </p:spTree>
    <p:extLst>
      <p:ext uri="{BB962C8B-B14F-4D97-AF65-F5344CB8AC3E}">
        <p14:creationId xmlns="" xmlns:p14="http://schemas.microsoft.com/office/powerpoint/2010/main" val="1145202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643050"/>
          </a:xfrm>
          <a:solidFill>
            <a:srgbClr val="FFFF00"/>
          </a:solidFill>
        </p:spPr>
        <p:txBody>
          <a:bodyPr/>
          <a:lstStyle/>
          <a:p>
            <a:r>
              <a:rPr lang="ar-IQ" b="1" dirty="0" smtClean="0"/>
              <a:t>مزايا الطريقة الاستقرائية </a:t>
            </a:r>
            <a:endParaRPr lang="en-US" b="1" dirty="0"/>
          </a:p>
        </p:txBody>
      </p:sp>
      <p:sp>
        <p:nvSpPr>
          <p:cNvPr id="3" name="عنصر نائب للمحتوى 2"/>
          <p:cNvSpPr>
            <a:spLocks noGrp="1"/>
          </p:cNvSpPr>
          <p:nvPr>
            <p:ph idx="1"/>
          </p:nvPr>
        </p:nvSpPr>
        <p:spPr>
          <a:xfrm>
            <a:off x="0" y="1600200"/>
            <a:ext cx="9144000" cy="5141168"/>
          </a:xfrm>
        </p:spPr>
        <p:style>
          <a:lnRef idx="2">
            <a:schemeClr val="accent3"/>
          </a:lnRef>
          <a:fillRef idx="1">
            <a:schemeClr val="lt1"/>
          </a:fillRef>
          <a:effectRef idx="0">
            <a:schemeClr val="accent3"/>
          </a:effectRef>
          <a:fontRef idx="minor">
            <a:schemeClr val="dk1"/>
          </a:fontRef>
        </p:style>
        <p:txBody>
          <a:bodyPr>
            <a:normAutofit fontScale="92500" lnSpcReduction="10000"/>
          </a:bodyPr>
          <a:lstStyle/>
          <a:p>
            <a:r>
              <a:rPr lang="ar-IQ" dirty="0" smtClean="0">
                <a:solidFill>
                  <a:srgbClr val="FF0000"/>
                </a:solidFill>
              </a:rPr>
              <a:t>1</a:t>
            </a:r>
            <a:r>
              <a:rPr lang="ar-SA" dirty="0" smtClean="0">
                <a:solidFill>
                  <a:srgbClr val="FF0000"/>
                </a:solidFill>
              </a:rPr>
              <a:t>- </a:t>
            </a:r>
            <a:r>
              <a:rPr lang="ar-SA" dirty="0" smtClean="0">
                <a:solidFill>
                  <a:srgbClr val="FF0000"/>
                </a:solidFill>
              </a:rPr>
              <a:t>تساعد على بقـاء المعلومـات فـي الـذاكرة مـدة أطـول؛ لان التلميذ توصل إلیها بنفسه وبمساعدة المعلم.</a:t>
            </a:r>
            <a:endParaRPr lang="en-US" dirty="0" smtClean="0">
              <a:solidFill>
                <a:srgbClr val="FF0000"/>
              </a:solidFill>
            </a:endParaRPr>
          </a:p>
          <a:p>
            <a:r>
              <a:rPr lang="ar-SA" dirty="0" smtClean="0">
                <a:solidFill>
                  <a:srgbClr val="FF0000"/>
                </a:solidFill>
              </a:rPr>
              <a:t>٢- تقـوم علـى تنظيم المعلومـات الجديدة، وترتیـب حقائقهـا ترتیبـاً منطقیـاً وربطهـا بالمعلومـات القديمة، فیبنى على ذلك وضوح معناها وسهولة تذكرها وحفظها.</a:t>
            </a:r>
            <a:endParaRPr lang="en-US" dirty="0" smtClean="0">
              <a:solidFill>
                <a:srgbClr val="FF0000"/>
              </a:solidFill>
            </a:endParaRPr>
          </a:p>
          <a:p>
            <a:r>
              <a:rPr lang="ar-SA" dirty="0" smtClean="0">
                <a:solidFill>
                  <a:srgbClr val="FF0000"/>
                </a:solidFill>
              </a:rPr>
              <a:t>٣- تجعل التعليم محبباً للتلاميذ لأنها تركز على عنصر التشويق قبل عرض المادة.</a:t>
            </a:r>
            <a:endParaRPr lang="en-US" dirty="0" smtClean="0">
              <a:solidFill>
                <a:srgbClr val="FF0000"/>
              </a:solidFill>
            </a:endParaRPr>
          </a:p>
          <a:p>
            <a:r>
              <a:rPr lang="ar-SA" dirty="0" smtClean="0">
                <a:solidFill>
                  <a:srgbClr val="FF0000"/>
                </a:solidFill>
              </a:rPr>
              <a:t>٤-تستثیر في التلاميذ ملكة التفكير، وتأخذ بأيدهم قلیلاً قلیلاً حتى یصلوا إلى القاعدة.</a:t>
            </a:r>
            <a:endParaRPr lang="en-US" dirty="0" smtClean="0">
              <a:solidFill>
                <a:srgbClr val="FF0000"/>
              </a:solidFill>
            </a:endParaRPr>
          </a:p>
          <a:p>
            <a:r>
              <a:rPr lang="ar-SA" dirty="0" smtClean="0">
                <a:solidFill>
                  <a:srgbClr val="FF0000"/>
                </a:solidFill>
              </a:rPr>
              <a:t>٥-تتخذ الأساليب الفصيحة والتركيب اللغوية أساساً لفهم القاعدة، وتلك هي الطريقة الطبيعة في تعلم لأنها تمزج القواعد بالأساليب.</a:t>
            </a:r>
            <a:endParaRPr lang="en-US" dirty="0" smtClean="0">
              <a:solidFill>
                <a:srgbClr val="FF0000"/>
              </a:solidFill>
            </a:endParaRPr>
          </a:p>
          <a:p>
            <a:pPr>
              <a:buNone/>
            </a:pPr>
            <a:endParaRPr lang="en-US" dirty="0">
              <a:solidFill>
                <a:srgbClr val="FF0000"/>
              </a:solidFill>
            </a:endParaRPr>
          </a:p>
        </p:txBody>
      </p:sp>
    </p:spTree>
    <p:extLst>
      <p:ext uri="{BB962C8B-B14F-4D97-AF65-F5344CB8AC3E}">
        <p14:creationId xmlns="" xmlns:p14="http://schemas.microsoft.com/office/powerpoint/2010/main" val="41987305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0" y="1643050"/>
            <a:ext cx="9144000" cy="5214950"/>
          </a:xfrm>
          <a:solidFill>
            <a:srgbClr val="FF0000"/>
          </a:solidFill>
        </p:spPr>
        <p:txBody>
          <a:bodyPr>
            <a:normAutofit fontScale="47500" lnSpcReduction="20000"/>
          </a:bodyPr>
          <a:lstStyle/>
          <a:p>
            <a:pPr algn="r"/>
            <a:r>
              <a:rPr lang="ar-IQ" sz="7200" dirty="0" smtClean="0">
                <a:solidFill>
                  <a:srgbClr val="FFFF00"/>
                </a:solidFill>
                <a:effectLst>
                  <a:outerShdw blurRad="50800" dist="38100" algn="tr" rotWithShape="0">
                    <a:prstClr val="black">
                      <a:alpha val="40000"/>
                    </a:prstClr>
                  </a:outerShdw>
                </a:effectLst>
              </a:rPr>
              <a:t>١- لا تمثّل المتعلّم الّذي ينبغي أن يكون محور العمليّة التعليميّة، بل يكون النشاط في هذه الطريقة معظمه للمعلّم.</a:t>
            </a:r>
            <a:endParaRPr lang="en-US" sz="7200" dirty="0" smtClean="0">
              <a:solidFill>
                <a:srgbClr val="FFFF00"/>
              </a:solidFill>
            </a:endParaRPr>
          </a:p>
          <a:p>
            <a:pPr algn="r"/>
            <a:r>
              <a:rPr lang="ar-IQ" sz="7200" dirty="0" smtClean="0">
                <a:solidFill>
                  <a:srgbClr val="FFFF00"/>
                </a:solidFill>
                <a:effectLst>
                  <a:outerShdw blurRad="50800" dist="38100" algn="tr" rotWithShape="0">
                    <a:prstClr val="black">
                      <a:alpha val="40000"/>
                    </a:prstClr>
                  </a:outerShdw>
                </a:effectLst>
              </a:rPr>
              <a:t>٢- يتعذّر تطبيق هذه الطريقة في دروس كسب المهارات.</a:t>
            </a:r>
            <a:endParaRPr lang="en-US" sz="7200" dirty="0" smtClean="0">
              <a:solidFill>
                <a:srgbClr val="FFFF00"/>
              </a:solidFill>
            </a:endParaRPr>
          </a:p>
          <a:p>
            <a:pPr algn="r"/>
            <a:r>
              <a:rPr lang="ar-IQ" sz="7200" dirty="0" smtClean="0">
                <a:solidFill>
                  <a:srgbClr val="FFFF00"/>
                </a:solidFill>
                <a:effectLst>
                  <a:outerShdw blurRad="50800" dist="38100" algn="tr" rotWithShape="0">
                    <a:prstClr val="black">
                      <a:alpha val="40000"/>
                    </a:prstClr>
                  </a:outerShdw>
                </a:effectLst>
              </a:rPr>
              <a:t>٣- تتعارض مع مبادئ علم النفس الحديث؛ بإهمالها الدوافع الداخليّة للفرد واستعداداته للنواحي الوجدانيّة. </a:t>
            </a:r>
            <a:endParaRPr lang="en-US" sz="7200" dirty="0" smtClean="0">
              <a:solidFill>
                <a:srgbClr val="FFFF00"/>
              </a:solidFill>
            </a:endParaRPr>
          </a:p>
          <a:p>
            <a:pPr algn="r"/>
            <a:r>
              <a:rPr lang="ar-IQ" sz="7200" dirty="0" smtClean="0">
                <a:solidFill>
                  <a:srgbClr val="FFFF00"/>
                </a:solidFill>
                <a:effectLst>
                  <a:outerShdw blurRad="50800" dist="38100" algn="tr" rotWithShape="0">
                    <a:prstClr val="black">
                      <a:alpha val="40000"/>
                    </a:prstClr>
                  </a:outerShdw>
                </a:effectLst>
              </a:rPr>
              <a:t>٤- تهتمّ بدراسة المادّة وتقديم الأفكار الجديدة، </a:t>
            </a:r>
            <a:r>
              <a:rPr lang="ar-IQ" sz="7200" dirty="0" err="1" smtClean="0">
                <a:solidFill>
                  <a:srgbClr val="FFFF00"/>
                </a:solidFill>
                <a:effectLst>
                  <a:outerShdw blurRad="50800" dist="38100" algn="tr" rotWithShape="0">
                    <a:prstClr val="black">
                      <a:alpha val="40000"/>
                    </a:prstClr>
                  </a:outerShdw>
                </a:effectLst>
              </a:rPr>
              <a:t>وتهمل</a:t>
            </a:r>
            <a:r>
              <a:rPr lang="ar-IQ" sz="7200" dirty="0" smtClean="0">
                <a:solidFill>
                  <a:srgbClr val="FFFF00"/>
                </a:solidFill>
                <a:effectLst>
                  <a:outerShdw blurRad="50800" dist="38100" algn="tr" rotWithShape="0">
                    <a:prstClr val="black">
                      <a:alpha val="40000"/>
                    </a:prstClr>
                  </a:outerShdw>
                </a:effectLst>
              </a:rPr>
              <a:t> الحياة ومشكلاتها.</a:t>
            </a:r>
            <a:endParaRPr lang="en-US" sz="7200" dirty="0" smtClean="0">
              <a:solidFill>
                <a:srgbClr val="FFFF00"/>
              </a:solidFill>
            </a:endParaRPr>
          </a:p>
          <a:p>
            <a:pPr algn="r"/>
            <a:r>
              <a:rPr lang="ar-IQ" sz="7200" dirty="0" smtClean="0">
                <a:solidFill>
                  <a:srgbClr val="FFFF00"/>
                </a:solidFill>
                <a:effectLst>
                  <a:outerShdw blurRad="50800" dist="38100" algn="tr" rotWithShape="0">
                    <a:prstClr val="black">
                      <a:alpha val="40000"/>
                    </a:prstClr>
                  </a:outerShdw>
                </a:effectLst>
              </a:rPr>
              <a:t>٥- تقتصر على المتعلّمين أصحاب المواهب والقدرات العالية.</a:t>
            </a:r>
            <a:endParaRPr lang="en-US" sz="7200" dirty="0" smtClean="0">
              <a:solidFill>
                <a:srgbClr val="FFFF00"/>
              </a:solidFill>
            </a:endParaRPr>
          </a:p>
          <a:p>
            <a:pPr algn="r"/>
            <a:r>
              <a:rPr lang="ar-IQ" sz="7200" dirty="0" smtClean="0">
                <a:solidFill>
                  <a:srgbClr val="FFFF00"/>
                </a:solidFill>
                <a:effectLst>
                  <a:outerShdw blurRad="50800" dist="38100" algn="tr" rotWithShape="0">
                    <a:prstClr val="black">
                      <a:alpha val="40000"/>
                    </a:prstClr>
                  </a:outerShdw>
                </a:effectLst>
              </a:rPr>
              <a:t>6-تحتاج إلى وقت طويل.</a:t>
            </a:r>
            <a:endParaRPr lang="en-US" sz="7200" dirty="0" smtClean="0">
              <a:solidFill>
                <a:srgbClr val="FFFF00"/>
              </a:solidFill>
            </a:endParaRPr>
          </a:p>
          <a:p>
            <a:endParaRPr lang="en-US" sz="7200" dirty="0">
              <a:solidFill>
                <a:srgbClr val="FF0000"/>
              </a:solidFill>
            </a:endParaRPr>
          </a:p>
        </p:txBody>
      </p:sp>
      <p:sp>
        <p:nvSpPr>
          <p:cNvPr id="4" name="شكل بيضاوي 3"/>
          <p:cNvSpPr/>
          <p:nvPr/>
        </p:nvSpPr>
        <p:spPr>
          <a:xfrm>
            <a:off x="0" y="285728"/>
            <a:ext cx="8929718" cy="12144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3200" b="1" dirty="0" smtClean="0">
                <a:cs typeface="PT Bold Dusky" pitchFamily="2" charset="-78"/>
              </a:rPr>
              <a:t>عيوب الطريقة الاستقرائية</a:t>
            </a:r>
            <a:endParaRPr lang="ar-IQ" sz="3200" b="1" dirty="0">
              <a:cs typeface="PT Bold Dusky" pitchFamily="2" charset="-78"/>
            </a:endParaRPr>
          </a:p>
        </p:txBody>
      </p:sp>
    </p:spTree>
    <p:extLst>
      <p:ext uri="{BB962C8B-B14F-4D97-AF65-F5344CB8AC3E}">
        <p14:creationId xmlns="" xmlns:p14="http://schemas.microsoft.com/office/powerpoint/2010/main" val="42547906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417638"/>
          </a:xfrm>
          <a:solidFill>
            <a:srgbClr val="FF0000"/>
          </a:solidFill>
        </p:spPr>
        <p:txBody>
          <a:bodyPr>
            <a:normAutofit fontScale="90000"/>
          </a:bodyPr>
          <a:lstStyle/>
          <a:p>
            <a:r>
              <a:rPr lang="ar-IQ" sz="6600" b="1" dirty="0" smtClean="0">
                <a:effectLst>
                  <a:outerShdw blurRad="50800" dist="38100" algn="tr" rotWithShape="0">
                    <a:prstClr val="black">
                      <a:alpha val="40000"/>
                    </a:prstClr>
                  </a:outerShdw>
                </a:effectLst>
              </a:rPr>
              <a:t/>
            </a:r>
            <a:br>
              <a:rPr lang="ar-IQ" sz="6600" b="1" dirty="0" smtClean="0">
                <a:effectLst>
                  <a:outerShdw blurRad="50800" dist="38100" algn="tr" rotWithShape="0">
                    <a:prstClr val="black">
                      <a:alpha val="40000"/>
                    </a:prstClr>
                  </a:outerShdw>
                </a:effectLst>
              </a:rPr>
            </a:br>
            <a:r>
              <a:rPr lang="ar-SA" sz="6600" b="1" dirty="0" smtClean="0">
                <a:effectLst>
                  <a:outerShdw blurRad="50800" dist="38100" algn="tr" rotWithShape="0">
                    <a:prstClr val="black">
                      <a:alpha val="40000"/>
                    </a:prstClr>
                  </a:outerShdw>
                </a:effectLst>
              </a:rPr>
              <a:t>خطوات </a:t>
            </a:r>
            <a:r>
              <a:rPr lang="ar-SA" sz="6600" b="1" dirty="0" smtClean="0">
                <a:effectLst>
                  <a:outerShdw blurRad="50800" dist="38100" algn="tr" rotWithShape="0">
                    <a:prstClr val="black">
                      <a:alpha val="40000"/>
                    </a:prstClr>
                  </a:outerShdw>
                </a:effectLst>
              </a:rPr>
              <a:t>الطریقة الاستقرائية:</a:t>
            </a:r>
            <a:r>
              <a:rPr lang="en-US" sz="6600" dirty="0" smtClean="0"/>
              <a:t/>
            </a:r>
            <a:br>
              <a:rPr lang="en-US" sz="6600" dirty="0" smtClean="0"/>
            </a:br>
            <a:endParaRPr lang="en-US" sz="6600" b="1" dirty="0"/>
          </a:p>
        </p:txBody>
      </p:sp>
      <p:sp>
        <p:nvSpPr>
          <p:cNvPr id="3" name="عنصر نائب للمحتوى 2"/>
          <p:cNvSpPr>
            <a:spLocks noGrp="1"/>
          </p:cNvSpPr>
          <p:nvPr>
            <p:ph idx="1"/>
          </p:nvPr>
        </p:nvSpPr>
        <p:spPr>
          <a:xfrm>
            <a:off x="0" y="1484784"/>
            <a:ext cx="9036496" cy="5373216"/>
          </a:xfrm>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r>
              <a:rPr lang="ar-SA" b="1" dirty="0" smtClean="0">
                <a:solidFill>
                  <a:srgbClr val="FF0000"/>
                </a:solidFill>
              </a:rPr>
              <a:t>١-التمهیـد </a:t>
            </a:r>
            <a:r>
              <a:rPr lang="ar-SA" b="1" dirty="0" smtClean="0">
                <a:solidFill>
                  <a:srgbClr val="FF0000"/>
                </a:solidFill>
              </a:rPr>
              <a:t>والمقدمـة:</a:t>
            </a:r>
            <a:r>
              <a:rPr lang="ar-SA" dirty="0" smtClean="0">
                <a:solidFill>
                  <a:srgbClr val="FF0000"/>
                </a:solidFill>
              </a:rPr>
              <a:t> </a:t>
            </a:r>
            <a:r>
              <a:rPr lang="ar-SA" dirty="0" smtClean="0"/>
              <a:t>هـي عملية تحليلية لمـا فـي عقـول التلاميذ مـن معلومـات سـابقة، لها صـلة بالـدرس الجديد، یتعـرف إلیهـا المعلم، ثم یرتبهـا ترتیبـاً بتناسب والـدرس الجديد لتكـون أساسـاً له، وتكون مع بعضها وحدة علمية.</a:t>
            </a:r>
            <a:endParaRPr lang="en-US" dirty="0" smtClean="0"/>
          </a:p>
          <a:p>
            <a:r>
              <a:rPr lang="ar-SA" b="1" dirty="0" smtClean="0">
                <a:solidFill>
                  <a:srgbClr val="FF0000"/>
                </a:solidFill>
              </a:rPr>
              <a:t>2- عرض الموضوع:</a:t>
            </a:r>
            <a:r>
              <a:rPr lang="ar-SA" dirty="0" smtClean="0">
                <a:solidFill>
                  <a:srgbClr val="FF0000"/>
                </a:solidFill>
              </a:rPr>
              <a:t> </a:t>
            </a:r>
            <a:r>
              <a:rPr lang="ar-SA" dirty="0" smtClean="0"/>
              <a:t>هـي عملية جمـع الحقـائق الجزئية مـن التلاميذ، علـى أن تكــون منوعــة موضوعاً وشكلاً، كما یجب أن یكون اختیارها ییسر </a:t>
            </a:r>
            <a:r>
              <a:rPr lang="ar-SA" dirty="0" err="1" smtClean="0"/>
              <a:t>إدارك</a:t>
            </a:r>
            <a:r>
              <a:rPr lang="ar-SA" dirty="0" smtClean="0"/>
              <a:t> القاعدة للتلاميذ.</a:t>
            </a:r>
            <a:endParaRPr lang="en-US" dirty="0" smtClean="0"/>
          </a:p>
          <a:p>
            <a:r>
              <a:rPr lang="ar-SA" b="1" dirty="0" smtClean="0">
                <a:solidFill>
                  <a:srgbClr val="FF0000"/>
                </a:solidFill>
              </a:rPr>
              <a:t>3-الـربط والموازنـة</a:t>
            </a:r>
            <a:r>
              <a:rPr lang="ar-SA" dirty="0" smtClean="0">
                <a:solidFill>
                  <a:srgbClr val="FF0000"/>
                </a:solidFill>
              </a:rPr>
              <a:t>: </a:t>
            </a:r>
            <a:r>
              <a:rPr lang="ar-SA" dirty="0" smtClean="0"/>
              <a:t>علـى المعلم أن یعنى، بالاشتراك مـع التلاميذ، بـالربط والموازنـة المنظمــة علـى الســبورة، </a:t>
            </a:r>
            <a:r>
              <a:rPr lang="ar-SA" dirty="0" err="1" smtClean="0"/>
              <a:t>وإدارك</a:t>
            </a:r>
            <a:r>
              <a:rPr lang="ar-SA" dirty="0" smtClean="0"/>
              <a:t> العلاقـات بــین الأمثلــة، ثم یتجـه العقــل إلـى افتراض تعمــیم وقاعدة، وقد تدمج هذه المرحلة بالتي قبلها.</a:t>
            </a:r>
            <a:endParaRPr lang="en-US" dirty="0" smtClean="0"/>
          </a:p>
          <a:p>
            <a:r>
              <a:rPr lang="ar-SA" b="1" dirty="0" smtClean="0">
                <a:solidFill>
                  <a:srgbClr val="FF0000"/>
                </a:solidFill>
              </a:rPr>
              <a:t>٤-التعمـیم واستقراء: </a:t>
            </a:r>
            <a:r>
              <a:rPr lang="ar-SA" dirty="0" smtClean="0"/>
              <a:t>هي میـل العقــل إلــى أن ینتـزع مــن العلاقـات بـین الأمثلـة أحكامـاً فرضية، ثم یحـاول أن یصـوغ الحكـم علـى شـكل تعریـف أو قاعـدة، وعلى المعلم أن یسـهم مـع تلاميذه في استنتاج القاعدة وفي صیاغتها، ویستعین بعناصر التشویق لیحمل تلاميذه على ذلك.</a:t>
            </a:r>
            <a:endParaRPr lang="en-US" dirty="0" smtClean="0"/>
          </a:p>
          <a:p>
            <a:r>
              <a:rPr lang="ar-SA" b="1" dirty="0" smtClean="0">
                <a:solidFill>
                  <a:srgbClr val="FF0000"/>
                </a:solidFill>
              </a:rPr>
              <a:t>٥-التطبیـق:</a:t>
            </a:r>
            <a:r>
              <a:rPr lang="ar-SA" dirty="0" smtClean="0">
                <a:solidFill>
                  <a:srgbClr val="FF0000"/>
                </a:solidFill>
              </a:rPr>
              <a:t> </a:t>
            </a:r>
            <a:r>
              <a:rPr lang="ar-SA" dirty="0" smtClean="0"/>
              <a:t>هـو الخطـوة الأخيرة التـي یمـتحن فیهـا التلاميذ بمسـاعدة معلمهم صـحة التعمـیم والقاعدة المفترضة سابقاً .</a:t>
            </a:r>
            <a:endParaRPr lang="en-US" dirty="0" smtClean="0"/>
          </a:p>
          <a:p>
            <a:r>
              <a:rPr lang="ar-SA" dirty="0" smtClean="0">
                <a:effectLst>
                  <a:outerShdw blurRad="50800" dist="38100" algn="tr" rotWithShape="0">
                    <a:prstClr val="black">
                      <a:alpha val="40000"/>
                    </a:prstClr>
                  </a:outerShdw>
                </a:effectLst>
              </a:rPr>
              <a:t> </a:t>
            </a:r>
            <a:endParaRPr lang="en-US" dirty="0" smtClean="0"/>
          </a:p>
          <a:p>
            <a:pPr>
              <a:buNone/>
            </a:pPr>
            <a:endParaRPr lang="en-US" dirty="0"/>
          </a:p>
        </p:txBody>
      </p:sp>
    </p:spTree>
    <p:extLst>
      <p:ext uri="{BB962C8B-B14F-4D97-AF65-F5344CB8AC3E}">
        <p14:creationId xmlns="" xmlns:p14="http://schemas.microsoft.com/office/powerpoint/2010/main" val="22249569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71414"/>
            <a:ext cx="9144000" cy="1143008"/>
          </a:xfrm>
          <a:solidFill>
            <a:srgbClr val="FF0000"/>
          </a:solidFill>
        </p:spPr>
        <p:txBody>
          <a:bodyPr>
            <a:noAutofit/>
          </a:bodyPr>
          <a:lstStyle/>
          <a:p>
            <a:r>
              <a:rPr lang="ar-IQ" sz="6600" b="1" dirty="0" smtClean="0">
                <a:cs typeface="PT Bold Dusky" pitchFamily="2" charset="-78"/>
              </a:rPr>
              <a:t>الطريقة القياسية</a:t>
            </a:r>
            <a:endParaRPr lang="en-US" sz="6600" b="1" dirty="0">
              <a:cs typeface="PT Bold Dusky" pitchFamily="2" charset="-78"/>
            </a:endParaRPr>
          </a:p>
        </p:txBody>
      </p:sp>
      <p:sp>
        <p:nvSpPr>
          <p:cNvPr id="3" name="عنصر نائب للمحتوى 2"/>
          <p:cNvSpPr>
            <a:spLocks noGrp="1"/>
          </p:cNvSpPr>
          <p:nvPr>
            <p:ph idx="1"/>
          </p:nvPr>
        </p:nvSpPr>
        <p:spPr>
          <a:xfrm>
            <a:off x="0" y="1214422"/>
            <a:ext cx="9001156" cy="5382930"/>
          </a:xfrm>
        </p:spPr>
        <p:txBody>
          <a:bodyPr>
            <a:normAutofit fontScale="77500" lnSpcReduction="20000"/>
          </a:bodyPr>
          <a:lstStyle/>
          <a:p>
            <a:pPr>
              <a:buNone/>
            </a:pPr>
            <a:endParaRPr lang="en-US" b="1" dirty="0" smtClean="0">
              <a:solidFill>
                <a:srgbClr val="FFFF00"/>
              </a:solidFill>
            </a:endParaRPr>
          </a:p>
          <a:p>
            <a:r>
              <a:rPr lang="ar-SA" b="1" dirty="0" smtClean="0">
                <a:solidFill>
                  <a:srgbClr val="FFFF00"/>
                </a:solidFill>
              </a:rPr>
              <a:t>1-تعريف </a:t>
            </a:r>
            <a:r>
              <a:rPr lang="ar-IQ" b="1" dirty="0" smtClean="0">
                <a:solidFill>
                  <a:srgbClr val="FFFF00"/>
                </a:solidFill>
              </a:rPr>
              <a:t>الطريقة القياسية </a:t>
            </a:r>
            <a:r>
              <a:rPr lang="ar-SA" b="1" dirty="0" smtClean="0">
                <a:solidFill>
                  <a:srgbClr val="FFFF00"/>
                </a:solidFill>
              </a:rPr>
              <a:t>: </a:t>
            </a:r>
            <a:r>
              <a:rPr lang="ar-SA" dirty="0" smtClean="0"/>
              <a:t>إذا كانت الطريقة السابقة تنطلق من الجزء إلى الكل فإن هذه الطريقة تنطلق من الكل إلى الجزء، حيث تبدأ بطرح القضايا والنظريات، والمبادئ، والقواعد الأساسية العامة، </a:t>
            </a:r>
            <a:endParaRPr lang="en-US" dirty="0" smtClean="0"/>
          </a:p>
          <a:p>
            <a:r>
              <a:rPr lang="ar-SA" dirty="0" smtClean="0"/>
              <a:t> </a:t>
            </a:r>
            <a:r>
              <a:rPr lang="ar-SA" dirty="0" smtClean="0">
                <a:solidFill>
                  <a:srgbClr val="7030A0"/>
                </a:solidFill>
              </a:rPr>
              <a:t>وتقوم هذه الطريقة على أساس انتقال الفكر من المقدمات إلى النتائج، ومن الحقيقة العامة إلى الحقائق الجزئية، ومن القانون العام، أو القاعدة إلى النتائج؛ أي تقديم التعريف ثم إثبات مجموعة من الأمثلة التي ينطبق عليها التعريف، ومن ثم القياس عليها، مما يساعد على ترسيخ المفاهيم في أذهان المتعلمين، وتمكينهم من استحضارها في الوقت المناسب دون عناء يذكر، وهي فوق هذا تزود المتعلم بتقنيات الاستنتاج التي يمكنها توظيفها في مواقف مشابهة،     وهي صورة من صور الاستدلال حيث يكون سير التدريس من الكل إلى الجزء أي من القاعدة العامة إلى الأمثلة والحالات الفردية، وجوهر فكرة القياس هو (</a:t>
            </a:r>
            <a:r>
              <a:rPr lang="ar-SA" b="1" dirty="0" smtClean="0">
                <a:solidFill>
                  <a:srgbClr val="7030A0"/>
                </a:solidFill>
              </a:rPr>
              <a:t>إذا صدق الكل فإن أجزاءه تكون صادقة</a:t>
            </a:r>
            <a:r>
              <a:rPr lang="ar-SA" dirty="0" smtClean="0">
                <a:solidFill>
                  <a:srgbClr val="7030A0"/>
                </a:solidFill>
              </a:rPr>
              <a:t>) ، إذ تبدأ بالكل وهو القاعدة وتنتهي بالجزء وهو المثال, وتنتقل من المجهول بالنسبة إلى المتعلم وهو القاعدة الجديدة, إلى المعلوم، وهو الأمثلة الجزئية التي يراد تطبيق القاعدة عليها</a:t>
            </a:r>
            <a:r>
              <a:rPr lang="ar-SA" dirty="0" smtClean="0"/>
              <a:t>.   </a:t>
            </a:r>
            <a:endParaRPr lang="en-US" dirty="0" smtClean="0"/>
          </a:p>
          <a:p>
            <a:r>
              <a:rPr lang="ar-SA" sz="3600" b="1" dirty="0" smtClean="0">
                <a:solidFill>
                  <a:srgbClr val="FFFF00"/>
                </a:solidFill>
              </a:rPr>
              <a:t>الخلاصة : </a:t>
            </a:r>
            <a:r>
              <a:rPr lang="en-US" sz="3600" b="1" dirty="0" smtClean="0">
                <a:solidFill>
                  <a:srgbClr val="FFFF00"/>
                </a:solidFill>
              </a:rPr>
              <a:t>"</a:t>
            </a:r>
            <a:r>
              <a:rPr lang="ar-SA" sz="3600" b="1" dirty="0" smtClean="0">
                <a:solidFill>
                  <a:srgbClr val="FFFF00"/>
                </a:solidFill>
              </a:rPr>
              <a:t> يتم فيها البدء بالقاعدة , ثم تأتي الأمثلة لتوضيح القاعدة</a:t>
            </a:r>
            <a:r>
              <a:rPr lang="en-US" sz="3600" b="1" dirty="0" smtClean="0">
                <a:solidFill>
                  <a:srgbClr val="FFFF00"/>
                </a:solidFill>
              </a:rPr>
              <a:t>" </a:t>
            </a:r>
            <a:r>
              <a:rPr lang="ar-SA" sz="3600" b="1" dirty="0" smtClean="0">
                <a:solidFill>
                  <a:srgbClr val="FFFF00"/>
                </a:solidFill>
              </a:rPr>
              <a:t> .</a:t>
            </a:r>
            <a:endParaRPr lang="en-US" sz="3600" b="1" dirty="0" smtClean="0">
              <a:solidFill>
                <a:srgbClr val="FFFF00"/>
              </a:solidFill>
            </a:endParaRPr>
          </a:p>
          <a:p>
            <a:pPr>
              <a:buNone/>
            </a:pPr>
            <a:endParaRPr lang="en-US" dirty="0"/>
          </a:p>
        </p:txBody>
      </p:sp>
    </p:spTree>
    <p:extLst>
      <p:ext uri="{BB962C8B-B14F-4D97-AF65-F5344CB8AC3E}">
        <p14:creationId xmlns="" xmlns:p14="http://schemas.microsoft.com/office/powerpoint/2010/main" val="2105475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417638"/>
          </a:xfrm>
          <a:solidFill>
            <a:srgbClr val="FFFF00"/>
          </a:solidFill>
        </p:spPr>
        <p:txBody>
          <a:bodyPr>
            <a:normAutofit/>
          </a:bodyPr>
          <a:lstStyle/>
          <a:p>
            <a:r>
              <a:rPr lang="ar-IQ" sz="5400" b="1" dirty="0" smtClean="0"/>
              <a:t>مزايا الطريقة القياسية</a:t>
            </a:r>
            <a:endParaRPr lang="en-US" sz="5400" b="1" dirty="0"/>
          </a:p>
        </p:txBody>
      </p:sp>
      <p:sp>
        <p:nvSpPr>
          <p:cNvPr id="3" name="عنصر نائب للمحتوى 2"/>
          <p:cNvSpPr>
            <a:spLocks noGrp="1"/>
          </p:cNvSpPr>
          <p:nvPr>
            <p:ph idx="1"/>
          </p:nvPr>
        </p:nvSpPr>
        <p:spPr>
          <a:xfrm>
            <a:off x="0" y="1428736"/>
            <a:ext cx="9144000" cy="5429264"/>
          </a:xfrm>
          <a:solidFill>
            <a:schemeClr val="accent4">
              <a:lumMod val="60000"/>
              <a:lumOff val="40000"/>
            </a:schemeClr>
          </a:solidFill>
        </p:spPr>
        <p:txBody>
          <a:bodyPr/>
          <a:lstStyle/>
          <a:p>
            <a:pPr>
              <a:buNone/>
            </a:pPr>
            <a:endParaRPr lang="ar-IQ" b="1" dirty="0" smtClean="0">
              <a:effectLst>
                <a:outerShdw blurRad="50800" dist="38100" algn="tr" rotWithShape="0">
                  <a:prstClr val="black">
                    <a:alpha val="40000"/>
                  </a:prstClr>
                </a:outerShdw>
              </a:effectLst>
            </a:endParaRPr>
          </a:p>
          <a:p>
            <a:r>
              <a:rPr lang="ar-SA" dirty="0" smtClean="0">
                <a:effectLst>
                  <a:outerShdw blurRad="50800" dist="38100" algn="tr" rotWithShape="0">
                    <a:prstClr val="black">
                      <a:alpha val="40000"/>
                    </a:prstClr>
                  </a:outerShdw>
                </a:effectLst>
              </a:rPr>
              <a:t>1-لا </a:t>
            </a:r>
            <a:r>
              <a:rPr lang="ar-SA" dirty="0" smtClean="0">
                <a:effectLst>
                  <a:outerShdw blurRad="50800" dist="38100" algn="tr" rotWithShape="0">
                    <a:prstClr val="black">
                      <a:alpha val="40000"/>
                    </a:prstClr>
                  </a:outerShdw>
                </a:effectLst>
              </a:rPr>
              <a:t>تستغرق وقتاً طویلاً كالطريقة الاستقرائية.</a:t>
            </a:r>
            <a:endParaRPr lang="en-US" dirty="0" smtClean="0"/>
          </a:p>
          <a:p>
            <a:r>
              <a:rPr lang="ar-SA" dirty="0" smtClean="0">
                <a:effectLst>
                  <a:outerShdw blurRad="50800" dist="38100" algn="tr" rotWithShape="0">
                    <a:prstClr val="black">
                      <a:alpha val="40000"/>
                    </a:prstClr>
                  </a:outerShdw>
                </a:effectLst>
              </a:rPr>
              <a:t>٢- سهلة ومرغوبة عند اغلب المعلمين، إذ لا یبذل فیها المعلـم جهـداً في اكتشاف الحقائق.</a:t>
            </a:r>
            <a:endParaRPr lang="en-US" dirty="0" smtClean="0"/>
          </a:p>
          <a:p>
            <a:r>
              <a:rPr lang="ar-SA" dirty="0" smtClean="0">
                <a:effectLst>
                  <a:outerShdw blurRad="50800" dist="38100" algn="tr" rotWithShape="0">
                    <a:prstClr val="black">
                      <a:alpha val="40000"/>
                    </a:prstClr>
                  </a:outerShdw>
                </a:effectLst>
              </a:rPr>
              <a:t>3-تساعد المعلم أو المدرس على أن یسـتوفي موضـوعات المـنهج، وینتهـي مـن الموضـوعات المقررة.</a:t>
            </a:r>
            <a:endParaRPr lang="en-US" dirty="0" smtClean="0"/>
          </a:p>
          <a:p>
            <a:r>
              <a:rPr lang="ar-SA" dirty="0" smtClean="0">
                <a:effectLst>
                  <a:outerShdw blurRad="50800" dist="38100" algn="tr" rotWithShape="0">
                    <a:prstClr val="black">
                      <a:alpha val="40000"/>
                    </a:prstClr>
                  </a:outerShdw>
                </a:effectLst>
              </a:rPr>
              <a:t>4-تصلح للتدريس في المرحلة الثانوية والجامعية.</a:t>
            </a:r>
            <a:endParaRPr lang="en-US" dirty="0" smtClean="0"/>
          </a:p>
          <a:p>
            <a:pPr>
              <a:buNone/>
            </a:pPr>
            <a:endParaRPr lang="ar-IQ" dirty="0"/>
          </a:p>
        </p:txBody>
      </p:sp>
    </p:spTree>
    <p:extLst>
      <p:ext uri="{BB962C8B-B14F-4D97-AF65-F5344CB8AC3E}">
        <p14:creationId xmlns="" xmlns:p14="http://schemas.microsoft.com/office/powerpoint/2010/main" val="31915003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285860"/>
            <a:ext cx="9144000" cy="5572140"/>
          </a:xfrm>
        </p:spPr>
        <p:style>
          <a:lnRef idx="1">
            <a:schemeClr val="accent6"/>
          </a:lnRef>
          <a:fillRef idx="2">
            <a:schemeClr val="accent6"/>
          </a:fillRef>
          <a:effectRef idx="1">
            <a:schemeClr val="accent6"/>
          </a:effectRef>
          <a:fontRef idx="minor">
            <a:schemeClr val="dk1"/>
          </a:fontRef>
        </p:style>
        <p:txBody>
          <a:bodyPr>
            <a:normAutofit/>
          </a:bodyPr>
          <a:lstStyle/>
          <a:p>
            <a:r>
              <a:rPr lang="ar-IQ" dirty="0" smtClean="0">
                <a:effectLst>
                  <a:outerShdw blurRad="38100" dist="38100" dir="2700000" algn="tl">
                    <a:srgbClr val="000000">
                      <a:alpha val="43137"/>
                    </a:srgbClr>
                  </a:outerShdw>
                </a:effectLst>
              </a:rPr>
              <a:t>1‏</a:t>
            </a:r>
            <a:r>
              <a:rPr lang="ar-SA" dirty="0" smtClean="0">
                <a:effectLst>
                  <a:outerShdw blurRad="38100" dist="38100" dir="2700000" algn="tl" rotWithShape="0">
                    <a:srgbClr val="000000">
                      <a:alpha val="43137"/>
                    </a:srgbClr>
                  </a:outerShdw>
                </a:effectLst>
              </a:rPr>
              <a:t>-يكون دور التلاميذ فيها سلبياً لان المعلم فيها محور الطريقة، وهو الذي يقدم القاعدة ويذكر </a:t>
            </a:r>
            <a:r>
              <a:rPr lang="ar-SA" dirty="0" err="1" smtClean="0">
                <a:effectLst>
                  <a:outerShdw blurRad="38100" dist="38100" dir="2700000" algn="tl" rotWithShape="0">
                    <a:srgbClr val="000000">
                      <a:alpha val="43137"/>
                    </a:srgbClr>
                  </a:outerShdw>
                </a:effectLst>
              </a:rPr>
              <a:t>الامثلة</a:t>
            </a:r>
            <a:r>
              <a:rPr lang="ar-SA" dirty="0" smtClean="0">
                <a:effectLst>
                  <a:outerShdw blurRad="38100" dist="38100" dir="2700000" algn="tl" rotWithShape="0">
                    <a:srgbClr val="000000">
                      <a:alpha val="43137"/>
                    </a:srgbClr>
                  </a:outerShdw>
                </a:effectLst>
              </a:rPr>
              <a:t> وتكون فائدة للتلاميذ قليلة لعدم بذلهم جهداً كافياً للتحصيل .</a:t>
            </a:r>
            <a:endParaRPr lang="en-US" dirty="0" smtClean="0">
              <a:effectLst>
                <a:outerShdw blurRad="38100" dist="38100" dir="2700000" algn="tl" rotWithShape="0">
                  <a:srgbClr val="000000">
                    <a:alpha val="43137"/>
                  </a:srgbClr>
                </a:outerShdw>
              </a:effectLst>
            </a:endParaRPr>
          </a:p>
          <a:p>
            <a:r>
              <a:rPr lang="ar-SA" dirty="0" smtClean="0">
                <a:effectLst>
                  <a:outerShdw blurRad="38100" dist="38100" dir="2700000" algn="tl" rotWithShape="0">
                    <a:srgbClr val="000000">
                      <a:alpha val="43137"/>
                    </a:srgbClr>
                  </a:outerShdw>
                </a:effectLst>
              </a:rPr>
              <a:t>2-</a:t>
            </a:r>
            <a:r>
              <a:rPr lang="ar-SA" dirty="0" err="1" smtClean="0">
                <a:effectLst>
                  <a:outerShdw blurRad="38100" dist="38100" dir="2700000" algn="tl" rotWithShape="0">
                    <a:srgbClr val="000000">
                      <a:alpha val="43137"/>
                    </a:srgbClr>
                  </a:outerShdw>
                </a:effectLst>
              </a:rPr>
              <a:t>انها</a:t>
            </a:r>
            <a:r>
              <a:rPr lang="ar-SA" dirty="0" smtClean="0">
                <a:effectLst>
                  <a:outerShdw blurRad="38100" dist="38100" dir="2700000" algn="tl" rotWithShape="0">
                    <a:srgbClr val="000000">
                      <a:alpha val="43137"/>
                    </a:srgbClr>
                  </a:outerShdw>
                </a:effectLst>
              </a:rPr>
              <a:t> طريقة غير ممتعة وقد يصاحب التلاميذ الملل والضجر نتيجة استمرار المعلم في تقديم مواضيع كثيرة دون توضيح كاف . </a:t>
            </a:r>
            <a:endParaRPr lang="en-US" dirty="0" smtClean="0">
              <a:effectLst>
                <a:outerShdw blurRad="38100" dist="38100" dir="2700000" algn="tl" rotWithShape="0">
                  <a:srgbClr val="000000">
                    <a:alpha val="43137"/>
                  </a:srgbClr>
                </a:outerShdw>
              </a:effectLst>
            </a:endParaRPr>
          </a:p>
          <a:p>
            <a:r>
              <a:rPr lang="ar-SA" dirty="0" smtClean="0">
                <a:effectLst>
                  <a:outerShdw blurRad="38100" dist="38100" dir="2700000" algn="tl" rotWithShape="0">
                    <a:srgbClr val="000000">
                      <a:alpha val="43137"/>
                    </a:srgbClr>
                  </a:outerShdw>
                </a:effectLst>
              </a:rPr>
              <a:t>3-لا تصلح هذه الطريقة للتلاميذ الصغار لضعف مقدرتهم على </a:t>
            </a:r>
            <a:r>
              <a:rPr lang="ar-SA" dirty="0" err="1" smtClean="0">
                <a:effectLst>
                  <a:outerShdw blurRad="38100" dist="38100" dir="2700000" algn="tl" rotWithShape="0">
                    <a:srgbClr val="000000">
                      <a:alpha val="43137"/>
                    </a:srgbClr>
                  </a:outerShdw>
                </a:effectLst>
              </a:rPr>
              <a:t>الاصغاء</a:t>
            </a:r>
            <a:r>
              <a:rPr lang="ar-SA" dirty="0" smtClean="0">
                <a:effectLst>
                  <a:outerShdw blurRad="38100" dist="38100" dir="2700000" algn="tl" rotWithShape="0">
                    <a:srgbClr val="000000">
                      <a:alpha val="43137"/>
                    </a:srgbClr>
                  </a:outerShdw>
                </a:effectLst>
              </a:rPr>
              <a:t> لمدة طويلة وعدم تمكنهم من ربط </a:t>
            </a:r>
            <a:r>
              <a:rPr lang="ar-SA" dirty="0" err="1" smtClean="0">
                <a:effectLst>
                  <a:outerShdw blurRad="38100" dist="38100" dir="2700000" algn="tl" rotWithShape="0">
                    <a:srgbClr val="000000">
                      <a:alpha val="43137"/>
                    </a:srgbClr>
                  </a:outerShdw>
                </a:effectLst>
              </a:rPr>
              <a:t>الامثلة</a:t>
            </a:r>
            <a:r>
              <a:rPr lang="ar-SA" dirty="0" smtClean="0">
                <a:effectLst>
                  <a:outerShdw blurRad="38100" dist="38100" dir="2700000" algn="tl" rotWithShape="0">
                    <a:srgbClr val="000000">
                      <a:alpha val="43137"/>
                    </a:srgbClr>
                  </a:outerShdw>
                </a:effectLst>
              </a:rPr>
              <a:t> </a:t>
            </a:r>
            <a:r>
              <a:rPr lang="ar-SA" dirty="0" err="1" smtClean="0">
                <a:effectLst>
                  <a:outerShdw blurRad="38100" dist="38100" dir="2700000" algn="tl" rotWithShape="0">
                    <a:srgbClr val="000000">
                      <a:alpha val="43137"/>
                    </a:srgbClr>
                  </a:outerShdw>
                </a:effectLst>
              </a:rPr>
              <a:t>بالقعدة</a:t>
            </a:r>
            <a:r>
              <a:rPr lang="ar-SA" dirty="0" smtClean="0">
                <a:effectLst>
                  <a:outerShdw blurRad="38100" dist="38100" dir="2700000" algn="tl" rotWithShape="0">
                    <a:srgbClr val="000000">
                      <a:alpha val="43137"/>
                    </a:srgbClr>
                  </a:outerShdw>
                </a:effectLst>
              </a:rPr>
              <a:t> ربطاً وثيقاً .</a:t>
            </a:r>
            <a:endParaRPr lang="en-US" dirty="0" smtClean="0">
              <a:effectLst>
                <a:outerShdw blurRad="38100" dist="38100" dir="2700000" algn="tl" rotWithShape="0">
                  <a:srgbClr val="000000">
                    <a:alpha val="43137"/>
                  </a:srgbClr>
                </a:outerShdw>
              </a:effectLst>
            </a:endParaRPr>
          </a:p>
          <a:p>
            <a:pPr>
              <a:buNone/>
            </a:pPr>
            <a:endParaRPr lang="ar-IQ" dirty="0"/>
          </a:p>
        </p:txBody>
      </p:sp>
      <p:sp>
        <p:nvSpPr>
          <p:cNvPr id="4" name="شكل بيضاوي 3"/>
          <p:cNvSpPr/>
          <p:nvPr/>
        </p:nvSpPr>
        <p:spPr>
          <a:xfrm>
            <a:off x="571472" y="142852"/>
            <a:ext cx="7929618" cy="1143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3600" b="1" dirty="0" smtClean="0"/>
              <a:t>عيوب الطريقة القياسية </a:t>
            </a:r>
            <a:endParaRPr lang="ar-IQ" sz="3600" b="1" dirty="0"/>
          </a:p>
        </p:txBody>
      </p:sp>
    </p:spTree>
    <p:extLst>
      <p:ext uri="{BB962C8B-B14F-4D97-AF65-F5344CB8AC3E}">
        <p14:creationId xmlns="" xmlns:p14="http://schemas.microsoft.com/office/powerpoint/2010/main" val="42522302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357298"/>
            <a:ext cx="9144000" cy="5384070"/>
          </a:xfrm>
        </p:spPr>
        <p:style>
          <a:lnRef idx="1">
            <a:schemeClr val="dk1"/>
          </a:lnRef>
          <a:fillRef idx="2">
            <a:schemeClr val="dk1"/>
          </a:fillRef>
          <a:effectRef idx="1">
            <a:schemeClr val="dk1"/>
          </a:effectRef>
          <a:fontRef idx="minor">
            <a:schemeClr val="dk1"/>
          </a:fontRef>
        </p:style>
        <p:txBody>
          <a:bodyPr>
            <a:normAutofit/>
          </a:bodyPr>
          <a:lstStyle/>
          <a:p>
            <a:r>
              <a:rPr lang="ar-SA" b="1" dirty="0" smtClean="0">
                <a:solidFill>
                  <a:srgbClr val="7030A0"/>
                </a:solidFill>
                <a:effectLst>
                  <a:outerShdw blurRad="50800" dist="38100" algn="tr" rotWithShape="0">
                    <a:prstClr val="black">
                      <a:alpha val="40000"/>
                    </a:prstClr>
                  </a:outerShdw>
                </a:effectLst>
              </a:rPr>
              <a:t>١-التمهید والمقدمة</a:t>
            </a:r>
            <a:r>
              <a:rPr lang="ar-IQ" dirty="0" smtClean="0">
                <a:solidFill>
                  <a:srgbClr val="7030A0"/>
                </a:solidFill>
                <a:effectLst>
                  <a:outerShdw blurRad="50800" dist="38100" algn="tr" rotWithShape="0">
                    <a:prstClr val="black">
                      <a:alpha val="40000"/>
                    </a:prstClr>
                  </a:outerShdw>
                </a:effectLst>
              </a:rPr>
              <a:t>: </a:t>
            </a:r>
            <a:r>
              <a:rPr lang="ar-IQ" dirty="0" smtClean="0">
                <a:effectLst>
                  <a:outerShdw blurRad="50800" dist="38100" algn="tr" rotWithShape="0">
                    <a:prstClr val="black">
                      <a:alpha val="40000"/>
                    </a:prstClr>
                  </a:outerShdw>
                </a:effectLst>
              </a:rPr>
              <a:t>وذلك لغرض تكوین الدافع إلى تلقي الدرس الجدید وتحديد الغاية منه.</a:t>
            </a:r>
            <a:endParaRPr lang="en-US" dirty="0" smtClean="0"/>
          </a:p>
          <a:p>
            <a:r>
              <a:rPr lang="ar-SA" b="1" dirty="0" smtClean="0">
                <a:solidFill>
                  <a:srgbClr val="7030A0"/>
                </a:solidFill>
                <a:effectLst>
                  <a:outerShdw blurRad="50800" dist="38100" algn="tr" rotWithShape="0">
                    <a:prstClr val="black">
                      <a:alpha val="40000"/>
                    </a:prstClr>
                  </a:outerShdw>
                </a:effectLst>
              </a:rPr>
              <a:t>٢-عـرض القاعدة (تحدیـد المشـكلة) :</a:t>
            </a:r>
            <a:r>
              <a:rPr lang="ar-IQ" dirty="0" smtClean="0">
                <a:solidFill>
                  <a:srgbClr val="7030A0"/>
                </a:solidFill>
                <a:effectLst>
                  <a:outerShdw blurRad="50800" dist="38100" algn="tr" rotWithShape="0">
                    <a:prstClr val="black">
                      <a:alpha val="40000"/>
                    </a:prstClr>
                  </a:outerShdw>
                </a:effectLst>
              </a:rPr>
              <a:t> </a:t>
            </a:r>
            <a:r>
              <a:rPr lang="ar-IQ" dirty="0" smtClean="0">
                <a:effectLst>
                  <a:outerShdw blurRad="50800" dist="38100" algn="tr" rotWithShape="0">
                    <a:prstClr val="black">
                      <a:alpha val="40000"/>
                    </a:prstClr>
                  </a:outerShdw>
                </a:effectLst>
              </a:rPr>
              <a:t>بـأن یضـع المعلم أمـامهم الحقيقة العامـة أو القاعـدة المراد شرحها، على أن تكون واضحة ومحدودة، ویشعرهم بمشكلة فیها، تتحداهم وتستلزم حلاً منهم.</a:t>
            </a:r>
            <a:endParaRPr lang="en-US" dirty="0" smtClean="0"/>
          </a:p>
          <a:p>
            <a:r>
              <a:rPr lang="ar-SA" b="1" dirty="0" smtClean="0">
                <a:solidFill>
                  <a:srgbClr val="7030A0"/>
                </a:solidFill>
                <a:effectLst>
                  <a:outerShdw blurRad="50800" dist="38100" algn="tr" rotWithShape="0">
                    <a:prstClr val="black">
                      <a:alpha val="40000"/>
                    </a:prstClr>
                  </a:outerShdw>
                </a:effectLst>
              </a:rPr>
              <a:t>٣-التعمیم وتفصيل القاعـدة:</a:t>
            </a:r>
            <a:r>
              <a:rPr lang="ar-IQ" dirty="0" smtClean="0">
                <a:solidFill>
                  <a:srgbClr val="7030A0"/>
                </a:solidFill>
                <a:effectLst>
                  <a:outerShdw blurRad="50800" dist="38100" algn="tr" rotWithShape="0">
                    <a:prstClr val="black">
                      <a:alpha val="40000"/>
                    </a:prstClr>
                  </a:outerShdw>
                </a:effectLst>
              </a:rPr>
              <a:t> </a:t>
            </a:r>
            <a:r>
              <a:rPr lang="ar-IQ" dirty="0" smtClean="0">
                <a:effectLst>
                  <a:outerShdw blurRad="50800" dist="38100" algn="tr" rotWithShape="0">
                    <a:prstClr val="black">
                      <a:alpha val="40000"/>
                    </a:prstClr>
                  </a:outerShdw>
                </a:effectLst>
              </a:rPr>
              <a:t>بعـد تعـرف التلاميذ إلـى القاعـدة وشـعورهم بالمشـكلة، ویطلب المعلم مـن التلاميذ أمثلـة تنطبـق علها القاعـدة انطباقـاً صـحیحاً، لغـرض تثبیـت القاعـدة وتوضيحها في عقولهم.</a:t>
            </a:r>
            <a:endParaRPr lang="en-US" dirty="0" smtClean="0"/>
          </a:p>
          <a:p>
            <a:r>
              <a:rPr lang="ar-SA" b="1" dirty="0" smtClean="0">
                <a:solidFill>
                  <a:srgbClr val="7030A0"/>
                </a:solidFill>
                <a:effectLst>
                  <a:outerShdw blurRad="50800" dist="38100" algn="tr" rotWithShape="0">
                    <a:prstClr val="black">
                      <a:alpha val="40000"/>
                    </a:prstClr>
                  </a:outerShdw>
                </a:effectLst>
              </a:rPr>
              <a:t>٤- التطبيق:</a:t>
            </a:r>
            <a:r>
              <a:rPr lang="ar-SA" dirty="0" smtClean="0">
                <a:solidFill>
                  <a:srgbClr val="7030A0"/>
                </a:solidFill>
                <a:effectLst>
                  <a:outerShdw blurRad="50800" dist="38100" algn="tr" rotWithShape="0">
                    <a:prstClr val="black">
                      <a:alpha val="40000"/>
                    </a:prstClr>
                  </a:outerShdw>
                </a:effectLst>
              </a:rPr>
              <a:t> </a:t>
            </a:r>
            <a:r>
              <a:rPr lang="ar-SA" dirty="0" smtClean="0">
                <a:effectLst>
                  <a:outerShdw blurRad="50800" dist="38100" algn="tr" rotWithShape="0">
                    <a:prstClr val="black">
                      <a:alpha val="40000"/>
                    </a:prstClr>
                  </a:outerShdw>
                </a:effectLst>
              </a:rPr>
              <a:t>إعطاء أمثلة جديدة كثيرة حول الموضوع.</a:t>
            </a:r>
            <a:endParaRPr lang="en-US" dirty="0" smtClean="0"/>
          </a:p>
          <a:p>
            <a:pPr>
              <a:buNone/>
            </a:pPr>
            <a:endParaRPr lang="en-US" dirty="0"/>
          </a:p>
        </p:txBody>
      </p:sp>
      <p:sp>
        <p:nvSpPr>
          <p:cNvPr id="4" name="مستطيل مستدير الزوايا 3"/>
          <p:cNvSpPr/>
          <p:nvPr/>
        </p:nvSpPr>
        <p:spPr>
          <a:xfrm>
            <a:off x="0" y="0"/>
            <a:ext cx="9144000" cy="13572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3200" dirty="0" smtClean="0">
                <a:solidFill>
                  <a:srgbClr val="FFFF00"/>
                </a:solidFill>
                <a:cs typeface="PT Bold Dusky" pitchFamily="2" charset="-78"/>
              </a:rPr>
              <a:t>خطوات تنفيذ الطريقة القياسية </a:t>
            </a:r>
            <a:endParaRPr lang="ar-IQ" sz="3200" dirty="0">
              <a:solidFill>
                <a:srgbClr val="FFFF00"/>
              </a:solidFill>
              <a:cs typeface="PT Bold Dusky" pitchFamily="2" charset="-78"/>
            </a:endParaRPr>
          </a:p>
        </p:txBody>
      </p:sp>
    </p:spTree>
    <p:extLst>
      <p:ext uri="{BB962C8B-B14F-4D97-AF65-F5344CB8AC3E}">
        <p14:creationId xmlns="" xmlns:p14="http://schemas.microsoft.com/office/powerpoint/2010/main" val="544807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شكل بيضاوي 4"/>
          <p:cNvSpPr/>
          <p:nvPr/>
        </p:nvSpPr>
        <p:spPr>
          <a:xfrm>
            <a:off x="357158" y="0"/>
            <a:ext cx="8572560" cy="1428736"/>
          </a:xfrm>
          <a:prstGeom prst="ellipse">
            <a:avLst/>
          </a:prstGeom>
          <a:ln/>
        </p:spPr>
        <p:style>
          <a:lnRef idx="1">
            <a:schemeClr val="accent4"/>
          </a:lnRef>
          <a:fillRef idx="3">
            <a:schemeClr val="accent4"/>
          </a:fillRef>
          <a:effectRef idx="2">
            <a:schemeClr val="accent4"/>
          </a:effectRef>
          <a:fontRef idx="minor">
            <a:schemeClr val="lt1"/>
          </a:fontRef>
        </p:style>
        <p:txBody>
          <a:bodyPr rtlCol="1" anchor="ctr"/>
          <a:lstStyle/>
          <a:p>
            <a:pPr algn="ctr"/>
            <a:endParaRPr lang="ar-SA"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2" name="عنوان 1"/>
          <p:cNvSpPr>
            <a:spLocks noGrp="1"/>
          </p:cNvSpPr>
          <p:nvPr>
            <p:ph type="title"/>
          </p:nvPr>
        </p:nvSpPr>
        <p:spPr/>
        <p:txBody>
          <a:bodyPr>
            <a:normAutofit/>
          </a:bodyPr>
          <a:lstStyle/>
          <a:p>
            <a:r>
              <a:rPr lang="en-US" sz="4000" dirty="0" err="1" smtClean="0">
                <a:cs typeface="PT Bold Dusky" pitchFamily="2" charset="-78"/>
              </a:rPr>
              <a:t>ماهي</a:t>
            </a:r>
            <a:r>
              <a:rPr lang="en-US" sz="4000" dirty="0" smtClean="0">
                <a:cs typeface="PT Bold Dusky" pitchFamily="2" charset="-78"/>
              </a:rPr>
              <a:t> </a:t>
            </a:r>
            <a:r>
              <a:rPr lang="ar-IQ" sz="4000" dirty="0" err="1" smtClean="0">
                <a:cs typeface="PT Bold Dusky" pitchFamily="2" charset="-78"/>
              </a:rPr>
              <a:t>الاهداف</a:t>
            </a:r>
            <a:r>
              <a:rPr lang="en-US" sz="4000" dirty="0" smtClean="0">
                <a:cs typeface="PT Bold Dusky" pitchFamily="2" charset="-78"/>
              </a:rPr>
              <a:t> </a:t>
            </a:r>
            <a:endParaRPr lang="ar-SA" sz="4000" dirty="0">
              <a:cs typeface="PT Bold Dusky" pitchFamily="2" charset="-78"/>
            </a:endParaRPr>
          </a:p>
        </p:txBody>
      </p:sp>
      <p:sp>
        <p:nvSpPr>
          <p:cNvPr id="7" name="تمرير أفقي 6"/>
          <p:cNvSpPr/>
          <p:nvPr/>
        </p:nvSpPr>
        <p:spPr>
          <a:xfrm>
            <a:off x="0" y="642918"/>
            <a:ext cx="9144000" cy="6715172"/>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3" name="عنصر نائب للمحتوى 2"/>
          <p:cNvSpPr>
            <a:spLocks noGrp="1"/>
          </p:cNvSpPr>
          <p:nvPr>
            <p:ph idx="1"/>
          </p:nvPr>
        </p:nvSpPr>
        <p:spPr/>
        <p:txBody>
          <a:bodyPr>
            <a:normAutofit/>
          </a:bodyPr>
          <a:lstStyle/>
          <a:p>
            <a:pPr>
              <a:buNone/>
            </a:pPr>
            <a:endParaRPr lang="en-US" sz="2400" b="1" dirty="0">
              <a:solidFill>
                <a:srgbClr val="FFFF00"/>
              </a:solidFill>
              <a:latin typeface="Arial"/>
            </a:endParaRPr>
          </a:p>
          <a:p>
            <a:pPr>
              <a:buNone/>
            </a:pPr>
            <a:r>
              <a:rPr lang="ar-IQ" sz="2400" b="1" dirty="0" smtClean="0">
                <a:solidFill>
                  <a:srgbClr val="222222"/>
                </a:solidFill>
                <a:latin typeface="Arial"/>
              </a:rPr>
              <a:t> </a:t>
            </a:r>
            <a:endParaRPr lang="ar-SA" b="1" dirty="0" smtClean="0">
              <a:solidFill>
                <a:srgbClr val="FF0000"/>
              </a:solidFill>
            </a:endParaRPr>
          </a:p>
        </p:txBody>
      </p:sp>
      <p:sp>
        <p:nvSpPr>
          <p:cNvPr id="22529" name="Rectangle 1"/>
          <p:cNvSpPr>
            <a:spLocks noChangeArrowheads="1"/>
          </p:cNvSpPr>
          <p:nvPr/>
        </p:nvSpPr>
        <p:spPr bwMode="auto">
          <a:xfrm>
            <a:off x="357158" y="1643050"/>
            <a:ext cx="8501122"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lang="ar-SA" sz="3600" dirty="0" smtClean="0">
                <a:solidFill>
                  <a:schemeClr val="bg1"/>
                </a:solidFill>
                <a:effectLst>
                  <a:outerShdw blurRad="38100" dist="38100" dir="2700000" algn="tl">
                    <a:srgbClr val="C0C0C0"/>
                  </a:outerShdw>
                </a:effectLst>
                <a:latin typeface="Simplified Arabic" pitchFamily="18" charset="-78"/>
                <a:ea typeface="Times New Roman" pitchFamily="18" charset="0"/>
                <a:cs typeface="Simplified Arabic" pitchFamily="18" charset="-78"/>
              </a:rPr>
              <a:t>يعد </a:t>
            </a:r>
            <a:r>
              <a:rPr lang="ar-SA" sz="3600" dirty="0" smtClean="0">
                <a:solidFill>
                  <a:schemeClr val="bg1"/>
                </a:solidFill>
                <a:effectLst>
                  <a:outerShdw blurRad="38100" dist="38100" dir="2700000" algn="tl">
                    <a:srgbClr val="C0C0C0"/>
                  </a:outerShdw>
                </a:effectLst>
                <a:latin typeface="Simplified Arabic" pitchFamily="18" charset="-78"/>
                <a:ea typeface="Times New Roman" pitchFamily="18" charset="0"/>
                <a:cs typeface="Simplified Arabic" pitchFamily="18" charset="-78"/>
              </a:rPr>
              <a:t>التدريس عملاً مخطط له لإحداث تغييرات مرغوب فيها في سلوك المتعلمين، وتعد الأهداف التربوية بمثابة المصباح الذي يسير في ضوئه في تنفيذ الدروس.</a:t>
            </a:r>
            <a:endParaRPr lang="en-US" sz="1200" dirty="0" smtClean="0">
              <a:solidFill>
                <a:schemeClr val="bg1"/>
              </a:solidFill>
              <a:latin typeface="Arial" pitchFamily="34" charset="0"/>
              <a:cs typeface="Arial" pitchFamily="34" charset="0"/>
            </a:endParaRPr>
          </a:p>
          <a:p>
            <a:pPr lvl="0" algn="justLow" eaLnBrk="0" fontAlgn="base" hangingPunct="0">
              <a:spcBef>
                <a:spcPct val="0"/>
              </a:spcBef>
              <a:spcAft>
                <a:spcPct val="0"/>
              </a:spcAft>
            </a:pPr>
            <a:r>
              <a:rPr lang="ar-SA" sz="3600" dirty="0" smtClean="0">
                <a:solidFill>
                  <a:schemeClr val="bg1"/>
                </a:solidFill>
                <a:effectLst>
                  <a:outerShdw blurRad="38100" dist="38100" dir="2700000" algn="tl">
                    <a:srgbClr val="C0C0C0"/>
                  </a:outerShdw>
                </a:effectLst>
                <a:latin typeface="Simplified Arabic" pitchFamily="18" charset="-78"/>
                <a:ea typeface="Times New Roman" pitchFamily="18" charset="0"/>
                <a:cs typeface="Simplified Arabic" pitchFamily="18" charset="-78"/>
              </a:rPr>
              <a:t>    فاختيار المعلم للمحتوى التعليمي، والنشاطات التعليمية، والطرائق، </a:t>
            </a:r>
            <a:r>
              <a:rPr lang="ar-SA" sz="3600" dirty="0" err="1" smtClean="0">
                <a:solidFill>
                  <a:schemeClr val="bg1"/>
                </a:solidFill>
                <a:effectLst>
                  <a:outerShdw blurRad="38100" dist="38100" dir="2700000" algn="tl">
                    <a:srgbClr val="C0C0C0"/>
                  </a:outerShdw>
                </a:effectLst>
                <a:latin typeface="Simplified Arabic" pitchFamily="18" charset="-78"/>
                <a:ea typeface="Times New Roman" pitchFamily="18" charset="0"/>
                <a:cs typeface="Simplified Arabic" pitchFamily="18" charset="-78"/>
              </a:rPr>
              <a:t>واساليب</a:t>
            </a:r>
            <a:r>
              <a:rPr lang="ar-SA" sz="3600" dirty="0" smtClean="0">
                <a:solidFill>
                  <a:schemeClr val="bg1"/>
                </a:solidFill>
                <a:effectLst>
                  <a:outerShdw blurRad="38100" dist="38100" dir="2700000" algn="tl">
                    <a:srgbClr val="C0C0C0"/>
                  </a:outerShdw>
                </a:effectLst>
                <a:latin typeface="Simplified Arabic" pitchFamily="18" charset="-78"/>
                <a:ea typeface="Times New Roman" pitchFamily="18" charset="0"/>
                <a:cs typeface="Simplified Arabic" pitchFamily="18" charset="-78"/>
              </a:rPr>
              <a:t> التقويم تتم في ضوء معرفته بالأهداف التعليمية المنشودة ولغرض تحقيق هذه </a:t>
            </a:r>
            <a:r>
              <a:rPr lang="ar-SA" sz="3600" dirty="0" err="1" smtClean="0">
                <a:solidFill>
                  <a:schemeClr val="bg1"/>
                </a:solidFill>
                <a:effectLst>
                  <a:outerShdw blurRad="38100" dist="38100" dir="2700000" algn="tl">
                    <a:srgbClr val="C0C0C0"/>
                  </a:outerShdw>
                </a:effectLst>
                <a:latin typeface="Simplified Arabic" pitchFamily="18" charset="-78"/>
                <a:ea typeface="Times New Roman" pitchFamily="18" charset="0"/>
                <a:cs typeface="Simplified Arabic" pitchFamily="18" charset="-78"/>
              </a:rPr>
              <a:t>الاهداف</a:t>
            </a:r>
            <a:r>
              <a:rPr lang="ar-SA" sz="3600" dirty="0" smtClean="0">
                <a:solidFill>
                  <a:schemeClr val="bg1"/>
                </a:solidFill>
                <a:effectLst>
                  <a:outerShdw blurRad="38100" dist="38100" dir="2700000" algn="tl">
                    <a:srgbClr val="C0C0C0"/>
                  </a:outerShdw>
                </a:effectLst>
                <a:latin typeface="Simplified Arabic" pitchFamily="18" charset="-78"/>
                <a:ea typeface="Times New Roman" pitchFamily="18" charset="0"/>
                <a:cs typeface="Simplified Arabic" pitchFamily="18" charset="-78"/>
              </a:rPr>
              <a:t> .</a:t>
            </a:r>
            <a:endParaRPr lang="en-US" sz="1200" dirty="0" smtClean="0">
              <a:solidFill>
                <a:schemeClr val="bg1"/>
              </a:solidFill>
              <a:latin typeface="Arial" pitchFamily="34" charset="0"/>
              <a:cs typeface="Arial" pitchFamily="34" charset="0"/>
            </a:endParaRPr>
          </a:p>
          <a:p>
            <a:pPr lvl="0" algn="justLow" eaLnBrk="0" fontAlgn="base" hangingPunct="0">
              <a:spcBef>
                <a:spcPct val="0"/>
              </a:spcBef>
              <a:spcAft>
                <a:spcPct val="0"/>
              </a:spcAft>
            </a:pPr>
            <a:r>
              <a:rPr lang="ar-SA" sz="3600" dirty="0" smtClean="0">
                <a:solidFill>
                  <a:schemeClr val="bg1"/>
                </a:solidFill>
                <a:effectLst>
                  <a:outerShdw blurRad="38100" dist="38100" dir="2700000" algn="tl">
                    <a:srgbClr val="C0C0C0"/>
                  </a:outerShdw>
                </a:effectLst>
                <a:latin typeface="Simplified Arabic" pitchFamily="18" charset="-78"/>
                <a:ea typeface="Times New Roman" pitchFamily="18" charset="0"/>
                <a:cs typeface="Simplified Arabic" pitchFamily="18" charset="-78"/>
              </a:rPr>
              <a:t>   ومن ذلك يتضح لنا أن الهدف في مجمله </a:t>
            </a:r>
            <a:r>
              <a:rPr kumimoji="0" lang="ar-SA" sz="2800" b="0" i="0" u="none" strike="noStrike" cap="none" normalizeH="0" baseline="0" dirty="0" smtClean="0">
                <a:ln>
                  <a:noFill/>
                </a:ln>
                <a:solidFill>
                  <a:srgbClr val="C00000"/>
                </a:solidFill>
                <a:effectLst>
                  <a:outerShdw blurRad="38100" dist="38100" dir="2700000" algn="tl">
                    <a:srgbClr val="C0C0C0"/>
                  </a:outerShdw>
                </a:effectLst>
                <a:latin typeface="Simplified Arabic" pitchFamily="18" charset="-78"/>
                <a:ea typeface="Times New Roman" pitchFamily="18" charset="0"/>
                <a:cs typeface="Simplified Arabic" pitchFamily="18" charset="-78"/>
              </a:rPr>
              <a:t>: </a:t>
            </a:r>
            <a:r>
              <a:rPr kumimoji="0" lang="ar-SA" sz="2800" b="1" i="0" u="none" strike="noStrike" cap="none" normalizeH="0" baseline="0" dirty="0" smtClean="0">
                <a:ln>
                  <a:noFill/>
                </a:ln>
                <a:solidFill>
                  <a:srgbClr val="C00000"/>
                </a:solidFill>
                <a:effectLst>
                  <a:outerShdw blurRad="38100" dist="38100" dir="2700000" algn="tl">
                    <a:srgbClr val="C0C0C0"/>
                  </a:outerShdw>
                </a:effectLst>
                <a:latin typeface="Simplified Arabic" pitchFamily="18" charset="-78"/>
                <a:ea typeface="Times New Roman" pitchFamily="18" charset="0"/>
                <a:cs typeface="Simplified Arabic" pitchFamily="18" charset="-78"/>
              </a:rPr>
              <a:t>الغاية</a:t>
            </a:r>
            <a:r>
              <a:rPr kumimoji="0" lang="ar-SA" sz="2800" b="0" i="0" u="none" strike="noStrike" cap="none" normalizeH="0" baseline="0" dirty="0" smtClean="0">
                <a:ln>
                  <a:noFill/>
                </a:ln>
                <a:solidFill>
                  <a:srgbClr val="C00000"/>
                </a:solidFill>
                <a:effectLst>
                  <a:outerShdw blurRad="38100" dist="38100" dir="2700000" algn="tl">
                    <a:srgbClr val="C0C0C0"/>
                  </a:outerShdw>
                </a:effectLst>
                <a:latin typeface="Simplified Arabic" pitchFamily="18" charset="-78"/>
                <a:ea typeface="Times New Roman" pitchFamily="18" charset="0"/>
                <a:cs typeface="Simplified Arabic" pitchFamily="18" charset="-78"/>
              </a:rPr>
              <a:t>، أو </a:t>
            </a:r>
            <a:r>
              <a:rPr kumimoji="0" lang="ar-SA" sz="2800" b="1" i="0" u="none" strike="noStrike" cap="none" normalizeH="0" baseline="0" dirty="0" smtClean="0">
                <a:ln>
                  <a:noFill/>
                </a:ln>
                <a:solidFill>
                  <a:srgbClr val="C00000"/>
                </a:solidFill>
                <a:effectLst>
                  <a:outerShdw blurRad="38100" dist="38100" dir="2700000" algn="tl">
                    <a:srgbClr val="C0C0C0"/>
                  </a:outerShdw>
                </a:effectLst>
                <a:latin typeface="Simplified Arabic" pitchFamily="18" charset="-78"/>
                <a:ea typeface="Times New Roman" pitchFamily="18" charset="0"/>
                <a:cs typeface="Simplified Arabic" pitchFamily="18" charset="-78"/>
              </a:rPr>
              <a:t>المرمى، أو الغرض، أو البُغية، أو القصد الذي يسعى للوصول إليه</a:t>
            </a:r>
            <a:r>
              <a:rPr kumimoji="0" lang="ar-SA" b="1" i="0" u="none" strike="noStrike" cap="none" normalizeH="0" baseline="0" dirty="0" smtClean="0">
                <a:ln>
                  <a:noFill/>
                </a:ln>
                <a:solidFill>
                  <a:srgbClr val="C00000"/>
                </a:solidFill>
                <a:effectLst>
                  <a:outerShdw blurRad="38100" dist="38100" dir="2700000" algn="tl">
                    <a:srgbClr val="C0C0C0"/>
                  </a:outerShdw>
                </a:effectLst>
                <a:latin typeface="Simplified Arabic" pitchFamily="18" charset="-78"/>
                <a:ea typeface="Times New Roman" pitchFamily="18" charset="0"/>
                <a:cs typeface="Simplified Arabic" pitchFamily="18" charset="-78"/>
              </a:rPr>
              <a:t>. </a:t>
            </a:r>
            <a:endParaRPr kumimoji="0" lang="ar-SA"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normAutofit/>
          </a:bodyPr>
          <a:lstStyle/>
          <a:p>
            <a:r>
              <a:rPr lang="ar-IQ" sz="4800" dirty="0" smtClean="0">
                <a:solidFill>
                  <a:srgbClr val="7030A0"/>
                </a:solidFill>
                <a:cs typeface="PT Bold Heading" pitchFamily="2" charset="-78"/>
              </a:rPr>
              <a:t>طريقة حل المشكلات</a:t>
            </a:r>
            <a:endParaRPr lang="ar-IQ" sz="4800" dirty="0">
              <a:solidFill>
                <a:srgbClr val="7030A0"/>
              </a:solidFill>
              <a:cs typeface="PT Bold Heading" pitchFamily="2" charset="-78"/>
            </a:endParaRPr>
          </a:p>
        </p:txBody>
      </p:sp>
      <p:sp>
        <p:nvSpPr>
          <p:cNvPr id="3" name="عنصر نائب للمحتوى 2"/>
          <p:cNvSpPr>
            <a:spLocks noGrp="1"/>
          </p:cNvSpPr>
          <p:nvPr>
            <p:ph idx="1"/>
          </p:nvPr>
        </p:nvSpPr>
        <p:spPr>
          <a:xfrm>
            <a:off x="0" y="1600200"/>
            <a:ext cx="9144000" cy="5257800"/>
          </a:xfrm>
        </p:spPr>
        <p:style>
          <a:lnRef idx="2">
            <a:schemeClr val="accent2">
              <a:shade val="50000"/>
            </a:schemeClr>
          </a:lnRef>
          <a:fillRef idx="1">
            <a:schemeClr val="accent2"/>
          </a:fillRef>
          <a:effectRef idx="0">
            <a:schemeClr val="accent2"/>
          </a:effectRef>
          <a:fontRef idx="minor">
            <a:schemeClr val="lt1"/>
          </a:fontRef>
        </p:style>
        <p:txBody>
          <a:bodyPr/>
          <a:lstStyle/>
          <a:p>
            <a:r>
              <a:rPr lang="ar-SA" b="1" dirty="0" smtClean="0">
                <a:effectLst>
                  <a:outerShdw blurRad="50800" dist="38100" algn="tr" rotWithShape="0">
                    <a:prstClr val="black">
                      <a:alpha val="40000"/>
                    </a:prstClr>
                  </a:outerShdw>
                </a:effectLst>
              </a:rPr>
              <a:t>-</a:t>
            </a:r>
            <a:r>
              <a:rPr lang="ar-SA" b="1" dirty="0" smtClean="0">
                <a:solidFill>
                  <a:srgbClr val="FF0000"/>
                </a:solidFill>
                <a:effectLst>
                  <a:outerShdw blurRad="50800" dist="38100" algn="tr" rotWithShape="0">
                    <a:prstClr val="black">
                      <a:alpha val="40000"/>
                    </a:prstClr>
                  </a:outerShdw>
                </a:effectLst>
              </a:rPr>
              <a:t>تعريف طريقة حل المشكلات:</a:t>
            </a:r>
            <a:r>
              <a:rPr lang="ar-SA" dirty="0" smtClean="0">
                <a:effectLst>
                  <a:outerShdw blurRad="50800" dist="38100" algn="tr" rotWithShape="0">
                    <a:prstClr val="black">
                      <a:alpha val="40000"/>
                    </a:prstClr>
                  </a:outerShdw>
                </a:effectLst>
              </a:rPr>
              <a:t> </a:t>
            </a:r>
            <a:r>
              <a:rPr lang="ar-IQ" dirty="0" smtClean="0">
                <a:effectLst>
                  <a:outerShdw blurRad="50800" dist="38100" algn="tr" rotWithShape="0">
                    <a:prstClr val="black">
                      <a:alpha val="40000"/>
                    </a:prstClr>
                  </a:outerShdw>
                </a:effectLst>
              </a:rPr>
              <a:t>هي طريقة تدريسية تقوم على إثارة تفكير التلاميذ وإشعارهم بالقلق إزاء وجود مشكلة لا يستطيعون حلها بسهولة، ويتطلب إيجاد الحل المناسب لها قيام التلاميذ بالبحث لاستكشاف الحقائق التي توصل إلى الحل، ويطلق على طريقة حل المشكلات ( الأسلوب العلمي في التفكير)</a:t>
            </a:r>
            <a:r>
              <a:rPr lang="ar-IQ" b="1" baseline="30000" dirty="0" smtClean="0">
                <a:effectLst>
                  <a:outerShdw blurRad="50800" dist="38100" algn="tr" rotWithShape="0">
                    <a:prstClr val="black">
                      <a:alpha val="40000"/>
                    </a:prstClr>
                  </a:outerShdw>
                </a:effectLst>
              </a:rPr>
              <a:t>  </a:t>
            </a:r>
            <a:endParaRPr lang="en-US" dirty="0" smtClean="0"/>
          </a:p>
          <a:p>
            <a:r>
              <a:rPr lang="ar-IQ" b="1" dirty="0" smtClean="0">
                <a:solidFill>
                  <a:srgbClr val="FFFF00"/>
                </a:solidFill>
                <a:effectLst>
                  <a:outerShdw blurRad="50800" dist="38100" algn="tr" rotWithShape="0">
                    <a:prstClr val="black">
                      <a:alpha val="40000"/>
                    </a:prstClr>
                  </a:outerShdw>
                </a:effectLst>
              </a:rPr>
              <a:t>  ومن هنا نرى أن المشكلة الجيدة تستند على وضع المتعلم القائم بالحل في موقف يتحدى تفكيره ومهاراته ولا يتطلب حلاً تقليدياً أو سطحياً أو سريعاً ولا بد من ملاحظة أن مستوى المشكلة مناسباً للمتعلم مع توفير عنصر الإثارة الدافعية.</a:t>
            </a:r>
            <a:endParaRPr lang="en-US" b="1" dirty="0" smtClean="0">
              <a:solidFill>
                <a:srgbClr val="FFFF00"/>
              </a:solidFill>
            </a:endParaRPr>
          </a:p>
          <a:p>
            <a:endParaRPr lang="ar-IQ"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2844" y="274638"/>
            <a:ext cx="8858312" cy="1143000"/>
          </a:xfrm>
          <a:solidFill>
            <a:srgbClr val="FF0000"/>
          </a:solidFill>
          <a:ln>
            <a:solidFill>
              <a:schemeClr val="accent1"/>
            </a:solidFill>
          </a:ln>
        </p:spPr>
        <p:txBody>
          <a:bodyPr/>
          <a:lstStyle/>
          <a:p>
            <a:r>
              <a:rPr lang="ar-IQ" b="1" dirty="0" smtClean="0"/>
              <a:t>مزايا طريقة حل المشكلات</a:t>
            </a:r>
            <a:endParaRPr lang="ar-IQ" b="1" dirty="0"/>
          </a:p>
        </p:txBody>
      </p:sp>
      <p:sp>
        <p:nvSpPr>
          <p:cNvPr id="3" name="عنصر نائب للمحتوى 2"/>
          <p:cNvSpPr>
            <a:spLocks noGrp="1"/>
          </p:cNvSpPr>
          <p:nvPr>
            <p:ph idx="1"/>
          </p:nvPr>
        </p:nvSpPr>
        <p:spPr>
          <a:xfrm>
            <a:off x="0" y="1428736"/>
            <a:ext cx="9144000" cy="5429264"/>
          </a:xfrm>
        </p:spPr>
        <p:style>
          <a:lnRef idx="0">
            <a:schemeClr val="accent6"/>
          </a:lnRef>
          <a:fillRef idx="3">
            <a:schemeClr val="accent6"/>
          </a:fillRef>
          <a:effectRef idx="3">
            <a:schemeClr val="accent6"/>
          </a:effectRef>
          <a:fontRef idx="minor">
            <a:schemeClr val="lt1"/>
          </a:fontRef>
        </p:style>
        <p:txBody>
          <a:bodyPr/>
          <a:lstStyle/>
          <a:p>
            <a:r>
              <a:rPr lang="ar-SA" b="1" dirty="0" smtClean="0">
                <a:effectLst>
                  <a:outerShdw blurRad="50800" dist="38100" algn="tr" rotWithShape="0">
                    <a:prstClr val="black">
                      <a:alpha val="40000"/>
                    </a:prstClr>
                  </a:outerShdw>
                </a:effectLst>
              </a:rPr>
              <a:t> </a:t>
            </a:r>
            <a:r>
              <a:rPr lang="ar-SA" b="1" dirty="0" smtClean="0">
                <a:solidFill>
                  <a:srgbClr val="7030A0"/>
                </a:solidFill>
              </a:rPr>
              <a:t>أولاً: المزايا : من مزايا طريقة حل المشكلات في التدريس، </a:t>
            </a:r>
            <a:r>
              <a:rPr lang="ar-SA" b="1" dirty="0" err="1" smtClean="0">
                <a:solidFill>
                  <a:srgbClr val="7030A0"/>
                </a:solidFill>
              </a:rPr>
              <a:t>انها</a:t>
            </a:r>
            <a:r>
              <a:rPr lang="ar-SA" b="1" dirty="0" smtClean="0">
                <a:solidFill>
                  <a:srgbClr val="7030A0"/>
                </a:solidFill>
              </a:rPr>
              <a:t> تساعد على:</a:t>
            </a:r>
            <a:endParaRPr lang="en-US" b="1" dirty="0" smtClean="0">
              <a:solidFill>
                <a:srgbClr val="7030A0"/>
              </a:solidFill>
            </a:endParaRPr>
          </a:p>
          <a:p>
            <a:r>
              <a:rPr lang="ar-IQ" b="1" dirty="0" smtClean="0">
                <a:solidFill>
                  <a:srgbClr val="7030A0"/>
                </a:solidFill>
              </a:rPr>
              <a:t> 1</a:t>
            </a:r>
            <a:r>
              <a:rPr lang="ar-SA" b="1" dirty="0" smtClean="0">
                <a:solidFill>
                  <a:srgbClr val="7030A0"/>
                </a:solidFill>
              </a:rPr>
              <a:t>- تنمية اتجاه التفكير العلمي ومهاراته عند التلاميذ.</a:t>
            </a:r>
            <a:endParaRPr lang="en-US" b="1" dirty="0" smtClean="0">
              <a:solidFill>
                <a:srgbClr val="7030A0"/>
              </a:solidFill>
            </a:endParaRPr>
          </a:p>
          <a:p>
            <a:r>
              <a:rPr lang="ar-SA" b="1" dirty="0" smtClean="0">
                <a:solidFill>
                  <a:srgbClr val="7030A0"/>
                </a:solidFill>
              </a:rPr>
              <a:t> 2-تدريب التلاميذ على مواجهة المشكلات في الحياة الواقعية.</a:t>
            </a:r>
            <a:endParaRPr lang="en-US" b="1" dirty="0" smtClean="0">
              <a:solidFill>
                <a:srgbClr val="7030A0"/>
              </a:solidFill>
            </a:endParaRPr>
          </a:p>
          <a:p>
            <a:r>
              <a:rPr lang="ar-SA" b="1" dirty="0" smtClean="0">
                <a:solidFill>
                  <a:srgbClr val="7030A0"/>
                </a:solidFill>
              </a:rPr>
              <a:t> 3- تنمية روح العمل الجماعي وإقامة علاقات اجتماعية بين التلاميذ.</a:t>
            </a:r>
            <a:endParaRPr lang="en-US" b="1" dirty="0" smtClean="0">
              <a:solidFill>
                <a:srgbClr val="7030A0"/>
              </a:solidFill>
            </a:endParaRPr>
          </a:p>
          <a:p>
            <a:r>
              <a:rPr lang="ar-SA" b="1" dirty="0" smtClean="0">
                <a:solidFill>
                  <a:srgbClr val="7030A0"/>
                </a:solidFill>
              </a:rPr>
              <a:t> 4- تثير اهتمام التلاميذ وتحفزهم لبذل الجهد الذي يؤدي إلى حل المشكلة.</a:t>
            </a:r>
            <a:endParaRPr lang="en-US" b="1" dirty="0" smtClean="0">
              <a:solidFill>
                <a:srgbClr val="7030A0"/>
              </a:solidFill>
            </a:endParaRPr>
          </a:p>
          <a:p>
            <a:endParaRPr lang="ar-IQ"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142852"/>
            <a:ext cx="8229600" cy="1285884"/>
          </a:xfrm>
        </p:spPr>
        <p:style>
          <a:lnRef idx="3">
            <a:schemeClr val="lt1"/>
          </a:lnRef>
          <a:fillRef idx="1">
            <a:schemeClr val="accent3"/>
          </a:fillRef>
          <a:effectRef idx="1">
            <a:schemeClr val="accent3"/>
          </a:effectRef>
          <a:fontRef idx="minor">
            <a:schemeClr val="lt1"/>
          </a:fontRef>
        </p:style>
        <p:txBody>
          <a:bodyPr/>
          <a:lstStyle/>
          <a:p>
            <a:r>
              <a:rPr lang="ar-IQ" b="1" dirty="0" smtClean="0">
                <a:cs typeface="PT Bold Dusky" pitchFamily="2" charset="-78"/>
              </a:rPr>
              <a:t>عيوب طريقة حل المشكلات</a:t>
            </a:r>
            <a:endParaRPr lang="ar-IQ" b="1" dirty="0">
              <a:cs typeface="PT Bold Dusky" pitchFamily="2" charset="-78"/>
            </a:endParaRPr>
          </a:p>
        </p:txBody>
      </p:sp>
      <p:sp>
        <p:nvSpPr>
          <p:cNvPr id="3" name="عنصر نائب للمحتوى 2"/>
          <p:cNvSpPr>
            <a:spLocks noGrp="1"/>
          </p:cNvSpPr>
          <p:nvPr>
            <p:ph idx="1"/>
          </p:nvPr>
        </p:nvSpPr>
        <p:spPr>
          <a:xfrm>
            <a:off x="0" y="1428736"/>
            <a:ext cx="9001156" cy="5286412"/>
          </a:xfrm>
        </p:spPr>
        <p:style>
          <a:lnRef idx="1">
            <a:schemeClr val="accent3"/>
          </a:lnRef>
          <a:fillRef idx="2">
            <a:schemeClr val="accent3"/>
          </a:fillRef>
          <a:effectRef idx="1">
            <a:schemeClr val="accent3"/>
          </a:effectRef>
          <a:fontRef idx="minor">
            <a:schemeClr val="dk1"/>
          </a:fontRef>
        </p:style>
        <p:txBody>
          <a:bodyPr/>
          <a:lstStyle/>
          <a:p>
            <a:r>
              <a:rPr lang="ar-IQ" b="1" dirty="0" smtClean="0"/>
              <a:t>1 -صعوبة </a:t>
            </a:r>
            <a:r>
              <a:rPr lang="ar-IQ" b="1" dirty="0" smtClean="0"/>
              <a:t>تحقيقها، إذ تتطلب وقتاً وجهداً طويلاً.</a:t>
            </a:r>
            <a:endParaRPr lang="en-US" b="1" dirty="0" smtClean="0"/>
          </a:p>
          <a:p>
            <a:r>
              <a:rPr lang="ar-IQ" b="1" dirty="0" smtClean="0"/>
              <a:t> 2- قلة المعلومات أو المادة العلمية التي يمكن أن يفهمها التلاميذ عند استعمال هذه الطريقة.</a:t>
            </a:r>
            <a:endParaRPr lang="en-US" b="1" dirty="0" smtClean="0"/>
          </a:p>
          <a:p>
            <a:r>
              <a:rPr lang="ar-IQ" b="1" dirty="0" smtClean="0"/>
              <a:t> 3-قد لا يوافق المعلم في اختيار المشكلة اختياراً حسنا، وقد لا يستطيع تحديدها بشكل يتلاءم ونضج التلاميذ. </a:t>
            </a:r>
            <a:endParaRPr lang="en-US" b="1" dirty="0" smtClean="0"/>
          </a:p>
          <a:p>
            <a:r>
              <a:rPr lang="ar-IQ" b="1" dirty="0" smtClean="0"/>
              <a:t>4-تحتاج إلى الإمكانات عالية، وتتطلب معلماً مدرباً بكفاءة عالية.</a:t>
            </a:r>
            <a:endParaRPr lang="en-US" b="1" dirty="0" smtClean="0"/>
          </a:p>
          <a:p>
            <a:endParaRPr lang="ar-IQ"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142852"/>
            <a:ext cx="9144000" cy="1274786"/>
          </a:xfrm>
          <a:solidFill>
            <a:srgbClr val="FF0000"/>
          </a:solidFill>
        </p:spPr>
        <p:txBody>
          <a:bodyPr>
            <a:normAutofit fontScale="90000"/>
          </a:bodyPr>
          <a:lstStyle/>
          <a:p>
            <a:r>
              <a:rPr lang="ar-IQ" b="1" dirty="0" smtClean="0">
                <a:effectLst>
                  <a:outerShdw blurRad="50800" dist="38100" algn="tr" rotWithShape="0">
                    <a:prstClr val="black">
                      <a:alpha val="40000"/>
                    </a:prstClr>
                  </a:outerShdw>
                </a:effectLst>
              </a:rPr>
              <a:t/>
            </a:r>
            <a:br>
              <a:rPr lang="ar-IQ" b="1" dirty="0" smtClean="0">
                <a:effectLst>
                  <a:outerShdw blurRad="50800" dist="38100" algn="tr" rotWithShape="0">
                    <a:prstClr val="black">
                      <a:alpha val="40000"/>
                    </a:prstClr>
                  </a:outerShdw>
                </a:effectLst>
              </a:rPr>
            </a:br>
            <a:r>
              <a:rPr lang="ar-SA" b="1" dirty="0" smtClean="0">
                <a:effectLst>
                  <a:outerShdw blurRad="50800" dist="38100" algn="tr" rotWithShape="0">
                    <a:prstClr val="black">
                      <a:alpha val="40000"/>
                    </a:prstClr>
                  </a:outerShdw>
                </a:effectLst>
              </a:rPr>
              <a:t>خطوات </a:t>
            </a:r>
            <a:r>
              <a:rPr lang="ar-SA" b="1" dirty="0" smtClean="0">
                <a:effectLst>
                  <a:outerShdw blurRad="50800" dist="38100" algn="tr" rotWithShape="0">
                    <a:prstClr val="black">
                      <a:alpha val="40000"/>
                    </a:prstClr>
                  </a:outerShdw>
                </a:effectLst>
              </a:rPr>
              <a:t>تطبيق طريقة حل المشكلات:</a:t>
            </a:r>
            <a:r>
              <a:rPr lang="en-US" dirty="0" smtClean="0"/>
              <a:t/>
            </a:r>
            <a:br>
              <a:rPr lang="en-US" dirty="0" smtClean="0"/>
            </a:br>
            <a:endParaRPr lang="ar-IQ" dirty="0"/>
          </a:p>
        </p:txBody>
      </p:sp>
      <p:sp>
        <p:nvSpPr>
          <p:cNvPr id="3" name="عنصر نائب للمحتوى 2"/>
          <p:cNvSpPr>
            <a:spLocks noGrp="1"/>
          </p:cNvSpPr>
          <p:nvPr>
            <p:ph idx="1"/>
          </p:nvPr>
        </p:nvSpPr>
        <p:spPr>
          <a:xfrm>
            <a:off x="0" y="1500174"/>
            <a:ext cx="9144000" cy="5357826"/>
          </a:xfrm>
        </p:spPr>
        <p:style>
          <a:lnRef idx="1">
            <a:schemeClr val="accent5"/>
          </a:lnRef>
          <a:fillRef idx="2">
            <a:schemeClr val="accent5"/>
          </a:fillRef>
          <a:effectRef idx="1">
            <a:schemeClr val="accent5"/>
          </a:effectRef>
          <a:fontRef idx="minor">
            <a:schemeClr val="dk1"/>
          </a:fontRef>
        </p:style>
        <p:txBody>
          <a:bodyPr>
            <a:normAutofit fontScale="92500" lnSpcReduction="10000"/>
          </a:bodyPr>
          <a:lstStyle/>
          <a:p>
            <a:r>
              <a:rPr lang="ar-IQ" dirty="0" smtClean="0">
                <a:effectLst>
                  <a:outerShdw blurRad="50800" dist="38100" algn="tr" rotWithShape="0">
                    <a:prstClr val="black">
                      <a:alpha val="40000"/>
                    </a:prstClr>
                  </a:outerShdw>
                </a:effectLst>
              </a:rPr>
              <a:t>1-الإحساس </a:t>
            </a:r>
            <a:r>
              <a:rPr lang="ar-IQ" dirty="0" smtClean="0">
                <a:effectLst>
                  <a:outerShdw blurRad="50800" dist="38100" algn="tr" rotWithShape="0">
                    <a:prstClr val="black">
                      <a:alpha val="40000"/>
                    </a:prstClr>
                  </a:outerShdw>
                </a:effectLst>
              </a:rPr>
              <a:t>بالمشكلة والشعور بأهميتها ويتعاون المعلم والتلاميذ في تحديد المشكلة.</a:t>
            </a:r>
            <a:endParaRPr lang="en-US" dirty="0" smtClean="0"/>
          </a:p>
          <a:p>
            <a:r>
              <a:rPr lang="ar-IQ" dirty="0" smtClean="0">
                <a:effectLst>
                  <a:outerShdw blurRad="50800" dist="38100" algn="tr" rotWithShape="0">
                    <a:prstClr val="black">
                      <a:alpha val="40000"/>
                    </a:prstClr>
                  </a:outerShdw>
                </a:effectLst>
              </a:rPr>
              <a:t>2-جمع المعلومات والبيانات من المصادر المتعددة تحت إشراف وتوجه المعلم، وهي تتم بشكل فردي أو جماعي ثم تصنيف المعلومات وتبويبها.</a:t>
            </a:r>
            <a:endParaRPr lang="en-US" dirty="0" smtClean="0"/>
          </a:p>
          <a:p>
            <a:r>
              <a:rPr lang="ar-IQ" dirty="0" smtClean="0">
                <a:effectLst>
                  <a:outerShdw blurRad="50800" dist="38100" algn="tr" rotWithShape="0">
                    <a:prstClr val="black">
                      <a:alpha val="40000"/>
                    </a:prstClr>
                  </a:outerShdw>
                </a:effectLst>
              </a:rPr>
              <a:t>3-وضع فروض الحل لأن المعلومات التي يحصل عليها التلاميذ يجب أن تناقش وتنفيذ وتتحل على هيئة أحكام عامة.</a:t>
            </a:r>
            <a:endParaRPr lang="en-US" dirty="0" smtClean="0"/>
          </a:p>
          <a:p>
            <a:r>
              <a:rPr lang="ar-IQ" dirty="0" smtClean="0">
                <a:effectLst>
                  <a:outerShdw blurRad="50800" dist="38100" algn="tr" rotWithShape="0">
                    <a:prstClr val="black">
                      <a:alpha val="40000"/>
                    </a:prstClr>
                  </a:outerShdw>
                </a:effectLst>
              </a:rPr>
              <a:t>4-التحقق من صحة الفروض التي تم التوصل إليها.</a:t>
            </a:r>
            <a:endParaRPr lang="en-US" dirty="0" smtClean="0"/>
          </a:p>
          <a:p>
            <a:r>
              <a:rPr lang="ar-IQ" dirty="0" smtClean="0">
                <a:effectLst>
                  <a:outerShdw blurRad="50800" dist="38100" algn="tr" rotWithShape="0">
                    <a:prstClr val="black">
                      <a:alpha val="40000"/>
                    </a:prstClr>
                  </a:outerShdw>
                </a:effectLst>
              </a:rPr>
              <a:t>5-الاستنتاجات والتوصل إلي الحجل واكتشافه نتيجة اختبار الفروض.</a:t>
            </a:r>
            <a:endParaRPr lang="en-US" dirty="0" smtClean="0"/>
          </a:p>
          <a:p>
            <a:r>
              <a:rPr lang="ar-IQ" dirty="0" smtClean="0">
                <a:effectLst>
                  <a:outerShdw blurRad="50800" dist="38100" algn="tr" rotWithShape="0">
                    <a:prstClr val="black">
                      <a:alpha val="40000"/>
                    </a:prstClr>
                  </a:outerShdw>
                </a:effectLst>
              </a:rPr>
              <a:t>6-معرفة الآثار التي سوف تترتب على ما يتم التوصل إليه من نتائج.</a:t>
            </a:r>
            <a:endParaRPr lang="en-US" dirty="0" smtClean="0"/>
          </a:p>
          <a:p>
            <a:r>
              <a:rPr lang="ar-IQ" dirty="0" smtClean="0">
                <a:effectLst>
                  <a:outerShdw blurRad="50800" dist="38100" algn="tr" rotWithShape="0">
                    <a:prstClr val="black">
                      <a:alpha val="40000"/>
                    </a:prstClr>
                  </a:outerShdw>
                </a:effectLst>
              </a:rPr>
              <a:t>7-التطبيق والتعميم وتكشف عن مدى صحة الفروض المحددة صحة الفروض المحددة وقبول النتائج أو عدم قبولها.</a:t>
            </a:r>
            <a:endParaRPr lang="en-US" dirty="0" smtClean="0"/>
          </a:p>
          <a:p>
            <a:endParaRPr lang="ar-IQ"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3725866"/>
          </a:xfrm>
        </p:spPr>
        <p:txBody>
          <a:bodyPr>
            <a:normAutofit/>
          </a:bodyPr>
          <a:lstStyle/>
          <a:p>
            <a:r>
              <a:rPr lang="ar-IQ" sz="6000" b="1" dirty="0" smtClean="0"/>
              <a:t>شكرا لحسن المتابعة </a:t>
            </a:r>
            <a:endParaRPr lang="ar-IQ" sz="6000" b="1" dirty="0"/>
          </a:p>
        </p:txBody>
      </p:sp>
      <p:sp>
        <p:nvSpPr>
          <p:cNvPr id="3" name="عنصر نائب للمحتوى 2"/>
          <p:cNvSpPr>
            <a:spLocks noGrp="1"/>
          </p:cNvSpPr>
          <p:nvPr>
            <p:ph idx="1"/>
          </p:nvPr>
        </p:nvSpPr>
        <p:spPr>
          <a:xfrm>
            <a:off x="457200" y="3214686"/>
            <a:ext cx="8229600" cy="2911477"/>
          </a:xfrm>
        </p:spPr>
        <p:txBody>
          <a:bodyPr>
            <a:normAutofit fontScale="92500" lnSpcReduction="10000"/>
          </a:bodyPr>
          <a:lstStyle/>
          <a:p>
            <a:pPr algn="ctr">
              <a:buNone/>
            </a:pPr>
            <a:endParaRPr lang="ar-IQ" sz="6000" dirty="0" smtClean="0"/>
          </a:p>
          <a:p>
            <a:pPr algn="ctr">
              <a:buNone/>
            </a:pPr>
            <a:endParaRPr lang="ar-IQ" sz="6000" dirty="0" smtClean="0"/>
          </a:p>
          <a:p>
            <a:pPr algn="ctr">
              <a:buNone/>
            </a:pPr>
            <a:r>
              <a:rPr lang="ar-IQ" sz="6000" dirty="0" smtClean="0"/>
              <a:t>مدرسا المادة </a:t>
            </a:r>
            <a:endParaRPr lang="ar-IQ" sz="6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مستدير الزوايا 4"/>
          <p:cNvSpPr/>
          <p:nvPr/>
        </p:nvSpPr>
        <p:spPr>
          <a:xfrm>
            <a:off x="0" y="1500174"/>
            <a:ext cx="9144000" cy="5357826"/>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endParaRPr lang="ar-SA"/>
          </a:p>
        </p:txBody>
      </p:sp>
      <p:sp>
        <p:nvSpPr>
          <p:cNvPr id="4" name="تمرير أفقي 3"/>
          <p:cNvSpPr/>
          <p:nvPr/>
        </p:nvSpPr>
        <p:spPr>
          <a:xfrm>
            <a:off x="0" y="-357214"/>
            <a:ext cx="9144000" cy="2143140"/>
          </a:xfrm>
          <a:prstGeom prst="horizontalScroll">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عنوان 1"/>
          <p:cNvSpPr>
            <a:spLocks noGrp="1"/>
          </p:cNvSpPr>
          <p:nvPr>
            <p:ph type="title"/>
          </p:nvPr>
        </p:nvSpPr>
        <p:spPr>
          <a:xfrm>
            <a:off x="457200" y="0"/>
            <a:ext cx="8229600" cy="1643050"/>
          </a:xfrm>
          <a:solidFill>
            <a:srgbClr val="FFFF00"/>
          </a:solidFill>
        </p:spPr>
        <p:txBody>
          <a:bodyPr>
            <a:normAutofit/>
          </a:bodyPr>
          <a:lstStyle/>
          <a:p>
            <a:r>
              <a:rPr lang="ar-IQ" sz="3600" b="1" dirty="0" smtClean="0">
                <a:cs typeface="PT Bold Dusky" pitchFamily="2" charset="-78"/>
              </a:rPr>
              <a:t>تعريف </a:t>
            </a:r>
            <a:r>
              <a:rPr lang="ar-IQ" sz="3600" b="1" dirty="0" err="1" smtClean="0">
                <a:cs typeface="PT Bold Dusky" pitchFamily="2" charset="-78"/>
              </a:rPr>
              <a:t>الاهداف</a:t>
            </a:r>
            <a:r>
              <a:rPr lang="en-US" sz="3600" b="1" dirty="0" smtClean="0">
                <a:cs typeface="PT Bold Dusky" pitchFamily="2" charset="-78"/>
              </a:rPr>
              <a:t> </a:t>
            </a:r>
            <a:endParaRPr lang="ar-SA" sz="3600" b="1" dirty="0">
              <a:cs typeface="PT Bold Dusky" pitchFamily="2" charset="-78"/>
            </a:endParaRPr>
          </a:p>
        </p:txBody>
      </p:sp>
      <p:sp>
        <p:nvSpPr>
          <p:cNvPr id="3" name="عنصر نائب للمحتوى 2"/>
          <p:cNvSpPr>
            <a:spLocks noGrp="1"/>
          </p:cNvSpPr>
          <p:nvPr>
            <p:ph idx="1"/>
          </p:nvPr>
        </p:nvSpPr>
        <p:spPr/>
        <p:txBody>
          <a:bodyPr>
            <a:noAutofit/>
          </a:bodyPr>
          <a:lstStyle/>
          <a:p>
            <a:r>
              <a:rPr lang="ar-SA" sz="2800" b="1" dirty="0" smtClean="0">
                <a:solidFill>
                  <a:srgbClr val="FF0000"/>
                </a:solidFill>
                <a:effectLst>
                  <a:outerShdw blurRad="50800" dist="38100" algn="tr" rotWithShape="0">
                    <a:prstClr val="black">
                      <a:alpha val="40000"/>
                    </a:prstClr>
                  </a:outerShdw>
                </a:effectLst>
              </a:rPr>
              <a:t>تعريف الهدف</a:t>
            </a:r>
            <a:endParaRPr lang="en-US" sz="2800" b="1" dirty="0" smtClean="0">
              <a:solidFill>
                <a:srgbClr val="FF0000"/>
              </a:solidFill>
            </a:endParaRPr>
          </a:p>
          <a:p>
            <a:r>
              <a:rPr lang="ar-SA" sz="2800" b="1" dirty="0" smtClean="0">
                <a:effectLst>
                  <a:outerShdw blurRad="50800" dist="38100" algn="tr" rotWithShape="0">
                    <a:prstClr val="black">
                      <a:alpha val="40000"/>
                    </a:prstClr>
                  </a:outerShdw>
                </a:effectLst>
              </a:rPr>
              <a:t> هو النتيجة النهائية لأي فعل أو سلسلة من الأفعال، وناتج موقف تعليمي معين، أي هي المهارات المحددة التي يراد تنميتها من طريق تعليم خبرة دراسية معينة أو محتوى معيّن من المنهاج.</a:t>
            </a:r>
            <a:endParaRPr lang="en-US" sz="2800" b="1" dirty="0" smtClean="0"/>
          </a:p>
          <a:p>
            <a:r>
              <a:rPr lang="ar-SA" sz="2800" b="1" dirty="0" smtClean="0">
                <a:effectLst>
                  <a:outerShdw blurRad="50800" dist="38100" algn="tr" rotWithShape="0">
                    <a:prstClr val="black">
                      <a:alpha val="40000"/>
                    </a:prstClr>
                  </a:outerShdw>
                </a:effectLst>
              </a:rPr>
              <a:t>    </a:t>
            </a:r>
            <a:r>
              <a:rPr lang="ar-SA" sz="2800" b="1" dirty="0" smtClean="0">
                <a:solidFill>
                  <a:srgbClr val="FF0000"/>
                </a:solidFill>
                <a:effectLst>
                  <a:outerShdw blurRad="50800" dist="38100" algn="tr" rotWithShape="0">
                    <a:prstClr val="black">
                      <a:alpha val="40000"/>
                    </a:prstClr>
                  </a:outerShdw>
                </a:effectLst>
              </a:rPr>
              <a:t>ويعرف كذلك  : انه </a:t>
            </a:r>
            <a:r>
              <a:rPr lang="ar-SA" sz="2800" b="1" dirty="0" err="1" smtClean="0">
                <a:solidFill>
                  <a:srgbClr val="FF0000"/>
                </a:solidFill>
                <a:effectLst>
                  <a:outerShdw blurRad="50800" dist="38100" algn="tr" rotWithShape="0">
                    <a:prstClr val="black">
                      <a:alpha val="40000"/>
                    </a:prstClr>
                  </a:outerShdw>
                </a:effectLst>
              </a:rPr>
              <a:t>النائج</a:t>
            </a:r>
            <a:r>
              <a:rPr lang="ar-SA" sz="2800" b="1" dirty="0" smtClean="0">
                <a:solidFill>
                  <a:srgbClr val="FF0000"/>
                </a:solidFill>
                <a:effectLst>
                  <a:outerShdw blurRad="50800" dist="38100" algn="tr" rotWithShape="0">
                    <a:prstClr val="black">
                      <a:alpha val="40000"/>
                    </a:prstClr>
                  </a:outerShdw>
                </a:effectLst>
              </a:rPr>
              <a:t> </a:t>
            </a:r>
            <a:r>
              <a:rPr lang="ar-SA" sz="2800" b="1" dirty="0" smtClean="0">
                <a:solidFill>
                  <a:srgbClr val="FF0000"/>
                </a:solidFill>
                <a:effectLst>
                  <a:outerShdw blurRad="50800" dist="38100" algn="tr" rotWithShape="0">
                    <a:prstClr val="black">
                      <a:alpha val="40000"/>
                    </a:prstClr>
                  </a:outerShdw>
                </a:effectLst>
              </a:rPr>
              <a:t>التعليمية </a:t>
            </a:r>
            <a:r>
              <a:rPr lang="ar-SA" sz="2800" b="1" dirty="0" smtClean="0">
                <a:solidFill>
                  <a:srgbClr val="FF0000"/>
                </a:solidFill>
                <a:effectLst>
                  <a:outerShdw blurRad="50800" dist="38100" algn="tr" rotWithShape="0">
                    <a:prstClr val="black">
                      <a:alpha val="40000"/>
                    </a:prstClr>
                  </a:outerShdw>
                </a:effectLst>
              </a:rPr>
              <a:t>التي يسعى النظام التعليمي بكل مؤسساته وبكل إمكاناته </a:t>
            </a:r>
            <a:r>
              <a:rPr lang="ar-SA" sz="2800" b="1" dirty="0" err="1" smtClean="0">
                <a:solidFill>
                  <a:srgbClr val="FF0000"/>
                </a:solidFill>
                <a:effectLst>
                  <a:outerShdw blurRad="50800" dist="38100" algn="tr" rotWithShape="0">
                    <a:prstClr val="black">
                      <a:alpha val="40000"/>
                    </a:prstClr>
                  </a:outerShdw>
                </a:effectLst>
              </a:rPr>
              <a:t>الى</a:t>
            </a:r>
            <a:r>
              <a:rPr lang="ar-SA" sz="2800" b="1" dirty="0" smtClean="0">
                <a:solidFill>
                  <a:srgbClr val="FF0000"/>
                </a:solidFill>
                <a:effectLst>
                  <a:outerShdw blurRad="50800" dist="38100" algn="tr" rotWithShape="0">
                    <a:prstClr val="black">
                      <a:alpha val="40000"/>
                    </a:prstClr>
                  </a:outerShdw>
                </a:effectLst>
              </a:rPr>
              <a:t> تحقيقها، بوصفها من ابرز أركان المنهج بمفهومه الحديث. </a:t>
            </a:r>
            <a:endParaRPr lang="en-US" sz="2800" b="1" dirty="0" smtClean="0">
              <a:solidFill>
                <a:srgbClr val="FF0000"/>
              </a:solidFill>
            </a:endParaRPr>
          </a:p>
          <a:p>
            <a:pPr algn="ctr">
              <a:buNone/>
            </a:pPr>
            <a:endParaRPr lang="ar-SA" sz="2400" dirty="0" smtClean="0">
              <a:solidFill>
                <a:srgbClr val="FF0000"/>
              </a:solidFill>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مستدير الزوايا 4"/>
          <p:cNvSpPr/>
          <p:nvPr/>
        </p:nvSpPr>
        <p:spPr>
          <a:xfrm>
            <a:off x="0" y="1571612"/>
            <a:ext cx="9144000" cy="5286388"/>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dirty="0"/>
          </a:p>
        </p:txBody>
      </p:sp>
      <p:sp>
        <p:nvSpPr>
          <p:cNvPr id="4" name="تمرير أفقي 3"/>
          <p:cNvSpPr/>
          <p:nvPr/>
        </p:nvSpPr>
        <p:spPr>
          <a:xfrm>
            <a:off x="0" y="-285776"/>
            <a:ext cx="9144000" cy="2286016"/>
          </a:xfrm>
          <a:prstGeom prst="horizontalScroll">
            <a:avLst/>
          </a:prstGeom>
          <a:ln/>
        </p:spPr>
        <p:style>
          <a:lnRef idx="3">
            <a:schemeClr val="lt1"/>
          </a:lnRef>
          <a:fillRef idx="1">
            <a:schemeClr val="accent5"/>
          </a:fillRef>
          <a:effectRef idx="1">
            <a:schemeClr val="accent5"/>
          </a:effectRef>
          <a:fontRef idx="minor">
            <a:schemeClr val="lt1"/>
          </a:fontRef>
        </p:style>
        <p:txBody>
          <a:bodyPr rtlCol="1" anchor="ctr"/>
          <a:lstStyle/>
          <a:p>
            <a:pPr algn="ctr"/>
            <a:endParaRPr lang="ar-SA"/>
          </a:p>
        </p:txBody>
      </p:sp>
      <p:sp>
        <p:nvSpPr>
          <p:cNvPr id="2" name="عنوان 1"/>
          <p:cNvSpPr>
            <a:spLocks noGrp="1"/>
          </p:cNvSpPr>
          <p:nvPr>
            <p:ph type="title"/>
          </p:nvPr>
        </p:nvSpPr>
        <p:spPr>
          <a:xfrm>
            <a:off x="428596" y="0"/>
            <a:ext cx="8229600" cy="1797040"/>
          </a:xfrm>
          <a:ln>
            <a:solidFill>
              <a:srgbClr val="FFFF00"/>
            </a:solidFill>
          </a:ln>
        </p:spPr>
        <p:txBody>
          <a:bodyPr>
            <a:normAutofit/>
          </a:bodyPr>
          <a:lstStyle/>
          <a:p>
            <a:r>
              <a:rPr lang="ar-SA" b="1" dirty="0" smtClean="0"/>
              <a:t>أهمية الأهداف التربوية </a:t>
            </a:r>
            <a:endParaRPr lang="ar-SA" b="1" dirty="0">
              <a:solidFill>
                <a:srgbClr val="7030A0"/>
              </a:solidFill>
              <a:latin typeface="+mn-lt"/>
              <a:cs typeface="PT Bold Dusky" pitchFamily="2" charset="-78"/>
            </a:endParaRPr>
          </a:p>
        </p:txBody>
      </p:sp>
      <p:sp>
        <p:nvSpPr>
          <p:cNvPr id="19458" name="Rectangle 2"/>
          <p:cNvSpPr>
            <a:spLocks noChangeArrowheads="1"/>
          </p:cNvSpPr>
          <p:nvPr/>
        </p:nvSpPr>
        <p:spPr bwMode="auto">
          <a:xfrm>
            <a:off x="357158" y="1571613"/>
            <a:ext cx="8572528" cy="51136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50000"/>
              </a:lnSpc>
              <a:spcBef>
                <a:spcPct val="0"/>
              </a:spcBef>
              <a:spcAft>
                <a:spcPct val="0"/>
              </a:spcAft>
              <a:buClrTx/>
              <a:buSzTx/>
              <a:buFontTx/>
              <a:buNone/>
              <a:tabLst/>
            </a:pPr>
            <a:endParaRPr kumimoji="0" lang="en-US" sz="2000" b="1" i="0" u="none" strike="noStrike" cap="none" normalizeH="0" baseline="0" dirty="0" smtClean="0">
              <a:ln>
                <a:noFill/>
              </a:ln>
              <a:solidFill>
                <a:srgbClr val="C00000"/>
              </a:solidFill>
              <a:latin typeface="Simplified Arabic" pitchFamily="18" charset="-78"/>
              <a:ea typeface="Times New Roman" pitchFamily="18" charset="0"/>
            </a:endParaRPr>
          </a:p>
          <a:p>
            <a:pPr marL="0" marR="0" lvl="0" indent="0" algn="justLow" defTabSz="914400" rtl="1" eaLnBrk="1" fontAlgn="base" latinLnBrk="0" hangingPunct="1">
              <a:lnSpc>
                <a:spcPct val="150000"/>
              </a:lnSpc>
              <a:spcBef>
                <a:spcPct val="0"/>
              </a:spcBef>
              <a:spcAft>
                <a:spcPct val="0"/>
              </a:spcAft>
              <a:buClrTx/>
              <a:buSzTx/>
              <a:buFontTx/>
              <a:buNone/>
              <a:tabLst/>
            </a:pPr>
            <a:r>
              <a:rPr kumimoji="0" lang="ar-SA" sz="2000" b="1" i="0" u="none" strike="noStrike" cap="none" normalizeH="0" baseline="0" dirty="0" smtClean="0">
                <a:ln>
                  <a:noFill/>
                </a:ln>
                <a:solidFill>
                  <a:srgbClr val="C00000"/>
                </a:solidFill>
                <a:latin typeface="Simplified Arabic" pitchFamily="18" charset="-78"/>
                <a:ea typeface="Times New Roman" pitchFamily="18" charset="0"/>
              </a:rPr>
              <a:t>-إنها تشكل الأساس والمنطلق في العملية التربوية كلها؛ إذ هي تعني حشد الطاقات والإمكانات للوصول لهذه الأهداف. </a:t>
            </a:r>
            <a:endParaRPr kumimoji="0" lang="en-US" sz="2000" b="1" i="0" u="none" strike="noStrike" cap="none" normalizeH="0" baseline="0" dirty="0" smtClean="0">
              <a:ln>
                <a:noFill/>
              </a:ln>
              <a:solidFill>
                <a:srgbClr val="C00000"/>
              </a:solidFill>
              <a:latin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SA" sz="2000" b="1" i="0" u="none" strike="noStrike" cap="none" normalizeH="0" baseline="0" dirty="0" smtClean="0">
                <a:ln>
                  <a:noFill/>
                </a:ln>
                <a:solidFill>
                  <a:srgbClr val="C00000"/>
                </a:solidFill>
                <a:latin typeface="Simplified Arabic" pitchFamily="18" charset="-78"/>
                <a:ea typeface="Times New Roman" pitchFamily="18" charset="0"/>
              </a:rPr>
              <a:t>2-إنها تسهم في اختيار المربين وتتحكم في ذلك؛ فالمربي الناجح هو الذي يستطيع تحقيق هذه الأهداف وتحويلها إلى واقع ملموس.</a:t>
            </a:r>
            <a:endParaRPr kumimoji="0" lang="en-US" sz="2000" b="1" i="0" u="none" strike="noStrike" cap="none" normalizeH="0" baseline="0" dirty="0" smtClean="0">
              <a:ln>
                <a:noFill/>
              </a:ln>
              <a:solidFill>
                <a:srgbClr val="C00000"/>
              </a:solidFill>
              <a:latin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SA" sz="2000" b="1" i="0" u="none" strike="noStrike" cap="none" normalizeH="0" baseline="0" dirty="0" smtClean="0">
                <a:ln>
                  <a:noFill/>
                </a:ln>
                <a:solidFill>
                  <a:srgbClr val="C00000"/>
                </a:solidFill>
                <a:latin typeface="Simplified Arabic" pitchFamily="18" charset="-78"/>
                <a:ea typeface="Times New Roman" pitchFamily="18" charset="0"/>
              </a:rPr>
              <a:t>3-إنها تسهم في تحديد البرامج والوسائل التربوية، فهي إنما تقام لتحقيق هذه الأهداف. </a:t>
            </a:r>
            <a:endParaRPr kumimoji="0" lang="en-US" sz="2000" b="1" i="0" u="none" strike="noStrike" cap="none" normalizeH="0" baseline="0" dirty="0" smtClean="0">
              <a:ln>
                <a:noFill/>
              </a:ln>
              <a:solidFill>
                <a:srgbClr val="C00000"/>
              </a:solidFill>
              <a:latin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SA" sz="2000" b="1" i="0" u="none" strike="noStrike" cap="none" normalizeH="0" baseline="0" dirty="0" smtClean="0">
                <a:ln>
                  <a:noFill/>
                </a:ln>
                <a:solidFill>
                  <a:srgbClr val="C00000"/>
                </a:solidFill>
                <a:latin typeface="Simplified Arabic" pitchFamily="18" charset="-78"/>
                <a:ea typeface="Times New Roman" pitchFamily="18" charset="0"/>
              </a:rPr>
              <a:t>4-إنها تسهم وتتحكم في تحديد مضمون ومحتوى ما يقدم من معارف ومعلومات.</a:t>
            </a:r>
            <a:endParaRPr kumimoji="0" lang="en-US" sz="2000" b="1" i="0" u="none" strike="noStrike" cap="none" normalizeH="0" baseline="0" dirty="0" smtClean="0">
              <a:ln>
                <a:noFill/>
              </a:ln>
              <a:solidFill>
                <a:srgbClr val="C00000"/>
              </a:solidFill>
              <a:latin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SA" sz="2000" b="1" i="0" u="none" strike="noStrike" cap="none" normalizeH="0" baseline="0" dirty="0" smtClean="0">
                <a:ln>
                  <a:noFill/>
                </a:ln>
                <a:solidFill>
                  <a:srgbClr val="C00000"/>
                </a:solidFill>
                <a:latin typeface="Simplified Arabic" pitchFamily="18" charset="-78"/>
                <a:ea typeface="Times New Roman" pitchFamily="18" charset="0"/>
              </a:rPr>
              <a:t>5-إنها تسهم في الاستثمار الأمثل لأوقات العاملين وجهودهم؛ فعدم وضوح الأهداف يؤدي إلى ضياع أوقات وجهود كثيرة.</a:t>
            </a:r>
            <a:endParaRPr kumimoji="0" lang="en-US" sz="2000" b="1" i="0" u="none" strike="noStrike" cap="none" normalizeH="0" baseline="0" dirty="0" smtClean="0">
              <a:ln>
                <a:noFill/>
              </a:ln>
              <a:solidFill>
                <a:srgbClr val="C00000"/>
              </a:solidFill>
              <a:latin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SA" sz="2000" b="1" i="0" u="none" strike="noStrike" cap="none" normalizeH="0" baseline="0" dirty="0" smtClean="0">
                <a:ln>
                  <a:noFill/>
                </a:ln>
                <a:solidFill>
                  <a:srgbClr val="C00000"/>
                </a:solidFill>
                <a:latin typeface="Simplified Arabic" pitchFamily="18" charset="-78"/>
                <a:ea typeface="Times New Roman" pitchFamily="18" charset="0"/>
              </a:rPr>
              <a:t>6-إنها تمثل الأساس والمنطلق في تقويم العمل التربوي، فالتقويم إنما يتم بناء على مستوى ما تحقق من الأهداف</a:t>
            </a:r>
            <a:r>
              <a:rPr kumimoji="0" lang="en-US" sz="2000" b="1" i="0" u="none" strike="noStrike" cap="none" normalizeH="0" baseline="0" dirty="0" smtClean="0">
                <a:ln>
                  <a:noFill/>
                </a:ln>
                <a:solidFill>
                  <a:srgbClr val="C00000"/>
                </a:solidFill>
                <a:latin typeface="Vrinda"/>
                <a:ea typeface="Times New Roman" pitchFamily="18" charset="0"/>
              </a:rPr>
              <a:t>.</a:t>
            </a:r>
            <a:endParaRPr kumimoji="0" lang="en-US" sz="2000" b="1" i="0" u="none" strike="noStrike" cap="none" normalizeH="0" baseline="0" dirty="0" smtClean="0">
              <a:ln>
                <a:noFill/>
              </a:ln>
              <a:solidFill>
                <a:srgbClr val="C00000"/>
              </a:solidFill>
              <a:latin typeface="Arial" pitchFamily="34" charset="0"/>
            </a:endParaRPr>
          </a:p>
        </p:txBody>
      </p:sp>
    </p:spTree>
  </p:cSld>
  <p:clrMapOvr>
    <a:masterClrMapping/>
  </p:clrMapOvr>
  <p:transition spd="slow">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مستدير الزوايا 5"/>
          <p:cNvSpPr/>
          <p:nvPr/>
        </p:nvSpPr>
        <p:spPr>
          <a:xfrm>
            <a:off x="0" y="1571612"/>
            <a:ext cx="9144000" cy="5286388"/>
          </a:xfrm>
          <a:prstGeom prst="round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endParaRPr lang="ar-SA"/>
          </a:p>
        </p:txBody>
      </p:sp>
      <p:sp>
        <p:nvSpPr>
          <p:cNvPr id="4" name="تمرير أفقي 3"/>
          <p:cNvSpPr/>
          <p:nvPr/>
        </p:nvSpPr>
        <p:spPr>
          <a:xfrm>
            <a:off x="0" y="-214338"/>
            <a:ext cx="9286908" cy="2000264"/>
          </a:xfrm>
          <a:prstGeom prst="horizontalScroll">
            <a:avLst/>
          </a:prstGeom>
        </p:spPr>
        <p:style>
          <a:lnRef idx="2">
            <a:schemeClr val="accent1">
              <a:shade val="50000"/>
            </a:schemeClr>
          </a:lnRef>
          <a:fillRef idx="1002">
            <a:schemeClr val="dk2"/>
          </a:fillRef>
          <a:effectRef idx="0">
            <a:schemeClr val="accent1"/>
          </a:effectRef>
          <a:fontRef idx="minor">
            <a:schemeClr val="lt1"/>
          </a:fontRef>
        </p:style>
        <p:txBody>
          <a:bodyPr rtlCol="1" anchor="ctr"/>
          <a:lstStyle/>
          <a:p>
            <a:pPr algn="ctr"/>
            <a:endParaRPr lang="ar-SA"/>
          </a:p>
        </p:txBody>
      </p:sp>
      <p:sp>
        <p:nvSpPr>
          <p:cNvPr id="2" name="عنوان 1"/>
          <p:cNvSpPr>
            <a:spLocks noGrp="1"/>
          </p:cNvSpPr>
          <p:nvPr>
            <p:ph type="title"/>
          </p:nvPr>
        </p:nvSpPr>
        <p:spPr>
          <a:xfrm>
            <a:off x="323528" y="72709"/>
            <a:ext cx="8229600" cy="1426170"/>
          </a:xfrm>
          <a:solidFill>
            <a:srgbClr val="FFFF00"/>
          </a:solidFill>
          <a:ln>
            <a:solidFill>
              <a:srgbClr val="FFFF00"/>
            </a:solidFill>
          </a:ln>
        </p:spPr>
        <p:txBody>
          <a:bodyPr>
            <a:normAutofit/>
          </a:bodyPr>
          <a:lstStyle/>
          <a:p>
            <a:r>
              <a:rPr lang="ar-IQ" sz="3600" b="1" dirty="0" err="1" smtClean="0">
                <a:solidFill>
                  <a:prstClr val="black"/>
                </a:solidFill>
                <a:cs typeface="PT Bold Dusky" pitchFamily="2" charset="-78"/>
              </a:rPr>
              <a:t>انواع</a:t>
            </a:r>
            <a:r>
              <a:rPr lang="ar-IQ" sz="3600" b="1" dirty="0" smtClean="0">
                <a:solidFill>
                  <a:prstClr val="black"/>
                </a:solidFill>
                <a:cs typeface="PT Bold Dusky" pitchFamily="2" charset="-78"/>
              </a:rPr>
              <a:t> </a:t>
            </a:r>
            <a:r>
              <a:rPr lang="ar-IQ" sz="3600" b="1" dirty="0" err="1" smtClean="0">
                <a:solidFill>
                  <a:prstClr val="black"/>
                </a:solidFill>
                <a:cs typeface="PT Bold Dusky" pitchFamily="2" charset="-78"/>
              </a:rPr>
              <a:t>الاهداف</a:t>
            </a:r>
            <a:r>
              <a:rPr lang="ar-IQ" sz="3600" b="1" dirty="0" smtClean="0">
                <a:solidFill>
                  <a:prstClr val="black"/>
                </a:solidFill>
                <a:cs typeface="PT Bold Dusky" pitchFamily="2" charset="-78"/>
              </a:rPr>
              <a:t> التربوية</a:t>
            </a:r>
            <a:r>
              <a:rPr lang="en-US" sz="3600" b="1" dirty="0" smtClean="0">
                <a:solidFill>
                  <a:prstClr val="black"/>
                </a:solidFill>
                <a:cs typeface="PT Bold Dusky" pitchFamily="2" charset="-78"/>
              </a:rPr>
              <a:t> </a:t>
            </a:r>
            <a:endParaRPr lang="ar-SA" sz="2000" dirty="0">
              <a:solidFill>
                <a:srgbClr val="FF0000"/>
              </a:solidFill>
              <a:cs typeface="PT Bold Dusky" pitchFamily="2" charset="-78"/>
            </a:endParaRPr>
          </a:p>
        </p:txBody>
      </p:sp>
      <p:sp>
        <p:nvSpPr>
          <p:cNvPr id="3" name="عنصر نائب للمحتوى 2"/>
          <p:cNvSpPr>
            <a:spLocks noGrp="1"/>
          </p:cNvSpPr>
          <p:nvPr>
            <p:ph idx="1"/>
          </p:nvPr>
        </p:nvSpPr>
        <p:spPr>
          <a:xfrm>
            <a:off x="528654" y="1766142"/>
            <a:ext cx="8229600" cy="5256584"/>
          </a:xfrm>
        </p:spPr>
        <p:txBody>
          <a:bodyPr>
            <a:normAutofit/>
          </a:bodyPr>
          <a:lstStyle/>
          <a:p>
            <a:r>
              <a:rPr lang="ar-SA" sz="2400" b="1" dirty="0" smtClean="0"/>
              <a:t>- </a:t>
            </a:r>
            <a:r>
              <a:rPr lang="ar-SA" sz="2400" b="1" dirty="0" smtClean="0">
                <a:solidFill>
                  <a:srgbClr val="FFFF00"/>
                </a:solidFill>
              </a:rPr>
              <a:t>الأهداف التربوية العامة (بعيدة المدى) </a:t>
            </a:r>
            <a:r>
              <a:rPr lang="ar-SA" sz="2400" b="1" dirty="0" smtClean="0"/>
              <a:t>: وهي أهداف وطنية بأبعادها السياسية والاقتصادية والاجتماعية والدينية تتصف بالعمومية، والتجريد والشمول وعدم التحديد، وهي بمثابة موجهات عامة لاختيار ما نستعمله من مادة علمية وطرائق وأساليب تدريسية وأساليب التقويم، كما أنها تشير </a:t>
            </a:r>
            <a:r>
              <a:rPr lang="ar-SA" sz="2400" b="1" dirty="0" err="1" smtClean="0"/>
              <a:t>الى</a:t>
            </a:r>
            <a:r>
              <a:rPr lang="ar-SA" sz="2400" b="1" dirty="0" smtClean="0"/>
              <a:t> تغييرات كبرى منتظرة في سلوك الطالب </a:t>
            </a:r>
            <a:r>
              <a:rPr lang="ar-SA" sz="2400" b="1" dirty="0" err="1" smtClean="0"/>
              <a:t>او</a:t>
            </a:r>
            <a:r>
              <a:rPr lang="ar-SA" sz="2400" b="1" dirty="0" smtClean="0"/>
              <a:t> الطالبة وتركز أكثر على ما يتعلمه، وهي مرتبطة بشكل رئيس بفلسفة الدولة، وخصائص المجتمع، ويتطلب تحقيقها أكثر من مرحلة دراسية، فقد تمتد من رياض الأطفال </a:t>
            </a:r>
            <a:r>
              <a:rPr lang="ar-SA" sz="2400" b="1" dirty="0" err="1" smtClean="0"/>
              <a:t>الى</a:t>
            </a:r>
            <a:r>
              <a:rPr lang="ar-SA" sz="2400" b="1" dirty="0" smtClean="0"/>
              <a:t> نهاية المرحلة الثانوية، والجامعية، </a:t>
            </a:r>
            <a:endParaRPr lang="en-US" sz="2400" b="1" dirty="0" smtClean="0"/>
          </a:p>
          <a:p>
            <a:r>
              <a:rPr lang="ar-SA" sz="2400" b="1" dirty="0" smtClean="0">
                <a:solidFill>
                  <a:srgbClr val="FFFF00"/>
                </a:solidFill>
              </a:rPr>
              <a:t>2-  أهداف عامة مرحلية : </a:t>
            </a:r>
            <a:r>
              <a:rPr lang="ar-SA" sz="2400" b="1" dirty="0" smtClean="0"/>
              <a:t>هي أهداف شاملة واسعة النطاق عامة الصياغة، مشتقة من الأهداف التربوية العامة (بعيدة المدى)، وهي أكثر تحديداً واقل عمومية منها، تتحقق عن طريق عملية تربوية كاملة، بحيث تكون أهداف خاصة في رياض الأطفال، وأخرى للمرحلة الابتدائية أو المتوسطة أو الثانوية أو الجامعية </a:t>
            </a:r>
            <a:endParaRPr lang="en-US" sz="2400" b="1" dirty="0"/>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11102" y="260648"/>
            <a:ext cx="9144000" cy="68580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4" name="تمرير عمودي 3"/>
          <p:cNvSpPr/>
          <p:nvPr/>
        </p:nvSpPr>
        <p:spPr>
          <a:xfrm>
            <a:off x="-214346" y="0"/>
            <a:ext cx="9787006" cy="1484784"/>
          </a:xfrm>
          <a:prstGeom prst="verticalScroll">
            <a:avLst/>
          </a:prstGeom>
        </p:spPr>
        <p:style>
          <a:lnRef idx="2">
            <a:schemeClr val="accent1">
              <a:shade val="50000"/>
            </a:schemeClr>
          </a:lnRef>
          <a:fillRef idx="1002">
            <a:schemeClr val="dk2"/>
          </a:fillRef>
          <a:effectRef idx="0">
            <a:schemeClr val="accent1"/>
          </a:effectRef>
          <a:fontRef idx="minor">
            <a:schemeClr val="lt1"/>
          </a:fontRef>
        </p:style>
        <p:txBody>
          <a:bodyPr rtlCol="1" anchor="ctr"/>
          <a:lstStyle/>
          <a:p>
            <a:pPr algn="ctr"/>
            <a:r>
              <a:rPr lang="ar-IQ" sz="3600" b="1" dirty="0" err="1" smtClean="0">
                <a:cs typeface="PT Simple Bold Ruled" pitchFamily="2" charset="-78"/>
              </a:rPr>
              <a:t>انواع</a:t>
            </a:r>
            <a:r>
              <a:rPr lang="ar-IQ" sz="3600" b="1" dirty="0" smtClean="0">
                <a:cs typeface="PT Simple Bold Ruled" pitchFamily="2" charset="-78"/>
              </a:rPr>
              <a:t> </a:t>
            </a:r>
            <a:r>
              <a:rPr lang="ar-IQ" sz="3600" b="1" dirty="0" err="1" smtClean="0">
                <a:cs typeface="PT Simple Bold Ruled" pitchFamily="2" charset="-78"/>
              </a:rPr>
              <a:t>الاهداف</a:t>
            </a:r>
            <a:r>
              <a:rPr lang="ar-IQ" sz="3600" b="1" dirty="0" smtClean="0">
                <a:cs typeface="PT Simple Bold Ruled" pitchFamily="2" charset="-78"/>
              </a:rPr>
              <a:t> التربوية </a:t>
            </a:r>
            <a:r>
              <a:rPr lang="ar-SA" sz="3600" b="1" dirty="0" smtClean="0">
                <a:cs typeface="PT Simple Bold Ruled" pitchFamily="2" charset="-78"/>
              </a:rPr>
              <a:t> </a:t>
            </a:r>
            <a:endParaRPr lang="ar-SA" sz="3600" b="1" dirty="0">
              <a:cs typeface="PT Simple Bold Ruled" pitchFamily="2" charset="-78"/>
            </a:endParaRPr>
          </a:p>
        </p:txBody>
      </p:sp>
      <p:sp>
        <p:nvSpPr>
          <p:cNvPr id="3" name="عنصر نائب للمحتوى 2"/>
          <p:cNvSpPr>
            <a:spLocks noGrp="1"/>
          </p:cNvSpPr>
          <p:nvPr>
            <p:ph idx="1"/>
          </p:nvPr>
        </p:nvSpPr>
        <p:spPr>
          <a:xfrm>
            <a:off x="683568" y="1556792"/>
            <a:ext cx="8229600" cy="5301208"/>
          </a:xfrm>
        </p:spPr>
        <p:txBody>
          <a:bodyPr>
            <a:normAutofit fontScale="92500"/>
          </a:bodyPr>
          <a:lstStyle/>
          <a:p>
            <a:r>
              <a:rPr lang="ar-SA" sz="2800" b="1" dirty="0" smtClean="0">
                <a:solidFill>
                  <a:srgbClr val="FFFF00"/>
                </a:solidFill>
              </a:rPr>
              <a:t>-  أهداف المواد الدراسية: </a:t>
            </a:r>
            <a:r>
              <a:rPr lang="ar-SA" sz="2800" b="1" dirty="0" smtClean="0"/>
              <a:t>وهي أهداف تساعد على تخطيط الإطار العام للمادة الدراسية الواحدة بدءً من بداية المرحلة ، وحتى نهائية المرحلة الدراسية، </a:t>
            </a:r>
            <a:endParaRPr lang="en-US" sz="2800" b="1" dirty="0" smtClean="0"/>
          </a:p>
          <a:p>
            <a:r>
              <a:rPr lang="ar-SA" sz="2800" b="1" dirty="0" smtClean="0">
                <a:solidFill>
                  <a:srgbClr val="FFFF00"/>
                </a:solidFill>
              </a:rPr>
              <a:t>4- أهداف خاصة محددة (المقرر الدراسي):</a:t>
            </a:r>
            <a:r>
              <a:rPr lang="ar-SA" sz="2800" b="1" dirty="0" smtClean="0"/>
              <a:t>هي أهداف ترتبط بمقرر دراسي معين أو بوحدة تدريبية (أي إن لكل مادة دراسية هدفها الخاص)، </a:t>
            </a:r>
            <a:endParaRPr lang="en-US" sz="2800" b="1" dirty="0" smtClean="0"/>
          </a:p>
          <a:p>
            <a:r>
              <a:rPr lang="ar-SA" sz="2800" b="1" dirty="0" smtClean="0">
                <a:solidFill>
                  <a:srgbClr val="FFFF00"/>
                </a:solidFill>
              </a:rPr>
              <a:t>5- الأهداف السلوكية ( الإجرائية):  </a:t>
            </a:r>
            <a:r>
              <a:rPr lang="ar-SA" sz="2800" b="1" dirty="0" smtClean="0"/>
              <a:t>يصوغ المعلم  الأهداف التربوية بنحو يتسم بالدقة والوضوح في معانيها ومدلولاتها ويسهل على المعلمين قياسها،  </a:t>
            </a:r>
            <a:r>
              <a:rPr lang="ar-SA" sz="2800" b="1" dirty="0" err="1" smtClean="0"/>
              <a:t>اذ</a:t>
            </a:r>
            <a:r>
              <a:rPr lang="ar-SA" sz="2800" b="1" dirty="0" smtClean="0"/>
              <a:t> يعرف  بأنه: كل ما يمكن أن </a:t>
            </a:r>
            <a:r>
              <a:rPr lang="ar-SA" sz="2800" b="1" dirty="0" err="1" smtClean="0"/>
              <a:t>يغيير</a:t>
            </a:r>
            <a:r>
              <a:rPr lang="ar-SA" sz="2800" b="1" dirty="0" smtClean="0"/>
              <a:t> </a:t>
            </a:r>
            <a:r>
              <a:rPr lang="ar-SA" sz="2800" b="1" dirty="0" err="1" smtClean="0"/>
              <a:t>فى</a:t>
            </a:r>
            <a:r>
              <a:rPr lang="ar-SA" sz="2800" b="1" dirty="0" smtClean="0"/>
              <a:t> سلوك المتعلم نتيجة مروره بخبرة تعليمية معينة قد تكون مجموعة من الحقائق أو المبادئ أو المفاهيم أو الإجراءات، وقد يظهر هذا التغير </a:t>
            </a:r>
            <a:r>
              <a:rPr lang="ar-SA" sz="2800" b="1" dirty="0" err="1" smtClean="0"/>
              <a:t>فى</a:t>
            </a:r>
            <a:r>
              <a:rPr lang="ar-SA" sz="2800" b="1" dirty="0" smtClean="0"/>
              <a:t> قدراته أو ميوله  أو اتجاهاته أو رغباته.  </a:t>
            </a:r>
            <a:endParaRPr lang="en-US" sz="2800" b="1" dirty="0" smtClean="0"/>
          </a:p>
          <a:p>
            <a:r>
              <a:rPr lang="ar-SA" sz="2800" dirty="0" smtClean="0"/>
              <a:t> </a:t>
            </a:r>
            <a:endParaRPr lang="en-US" sz="2800" dirty="0" smtClean="0"/>
          </a:p>
          <a:p>
            <a:pPr marL="0" indent="0">
              <a:buNone/>
            </a:pPr>
            <a:endParaRPr lang="ar-SA" sz="2600" b="1" dirty="0" smtClean="0">
              <a:solidFill>
                <a:srgbClr val="FFFF00"/>
              </a:solidFill>
            </a:endParaRPr>
          </a:p>
        </p:txBody>
      </p:sp>
    </p:spTree>
  </p:cSld>
  <p:clrMapOvr>
    <a:masterClrMapping/>
  </p:clrMapOvr>
  <p:transition spd="slow">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ستطيل 6"/>
          <p:cNvSpPr/>
          <p:nvPr/>
        </p:nvSpPr>
        <p:spPr>
          <a:xfrm>
            <a:off x="-285784" y="0"/>
            <a:ext cx="9429784" cy="68580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عنوان 1"/>
          <p:cNvSpPr>
            <a:spLocks noGrp="1"/>
          </p:cNvSpPr>
          <p:nvPr>
            <p:ph type="title"/>
          </p:nvPr>
        </p:nvSpPr>
        <p:spPr>
          <a:xfrm>
            <a:off x="-214346" y="0"/>
            <a:ext cx="9358346" cy="1628800"/>
          </a:xfrm>
        </p:spPr>
        <p:style>
          <a:lnRef idx="2">
            <a:schemeClr val="accent2">
              <a:shade val="50000"/>
            </a:schemeClr>
          </a:lnRef>
          <a:fillRef idx="1">
            <a:schemeClr val="accent2"/>
          </a:fillRef>
          <a:effectRef idx="0">
            <a:schemeClr val="accent2"/>
          </a:effectRef>
          <a:fontRef idx="minor">
            <a:schemeClr val="lt1"/>
          </a:fontRef>
        </p:style>
        <p:txBody>
          <a:bodyPr>
            <a:noAutofit/>
          </a:bodyPr>
          <a:lstStyle/>
          <a:p>
            <a:r>
              <a:rPr lang="en-US" sz="5400" b="1" dirty="0" smtClean="0"/>
              <a:t/>
            </a:r>
            <a:br>
              <a:rPr lang="en-US" sz="5400" b="1" dirty="0" smtClean="0"/>
            </a:br>
            <a:r>
              <a:rPr lang="en-US" sz="5400" b="1" dirty="0" smtClean="0"/>
              <a:t/>
            </a:r>
            <a:br>
              <a:rPr lang="en-US" sz="5400" b="1" dirty="0" smtClean="0"/>
            </a:br>
            <a:r>
              <a:rPr lang="ar-SA" sz="3200" b="1" dirty="0" smtClean="0"/>
              <a:t>بعد </a:t>
            </a:r>
            <a:r>
              <a:rPr lang="ar-SA" sz="3200" b="1" dirty="0" smtClean="0"/>
              <a:t>عرض الطريقة </a:t>
            </a:r>
            <a:r>
              <a:rPr lang="ar-SA" sz="3200" b="1" dirty="0" err="1" smtClean="0"/>
              <a:t>الالقائية</a:t>
            </a:r>
            <a:r>
              <a:rPr lang="ar-SA" sz="3200" b="1" dirty="0" smtClean="0"/>
              <a:t> وطريقة المناقشة نستكمل الطرائق التقليدية</a:t>
            </a:r>
            <a:r>
              <a:rPr lang="en-US" sz="2400" dirty="0" smtClean="0"/>
              <a:t/>
            </a:r>
            <a:br>
              <a:rPr lang="en-US" sz="2400" dirty="0" smtClean="0"/>
            </a:br>
            <a:r>
              <a:rPr lang="ar-SA" sz="3600" b="1" dirty="0" smtClean="0"/>
              <a:t>ومنها</a:t>
            </a:r>
            <a:r>
              <a:rPr lang="en-US" sz="5400" dirty="0" smtClean="0"/>
              <a:t/>
            </a:r>
            <a:br>
              <a:rPr lang="en-US" sz="5400" dirty="0" smtClean="0"/>
            </a:br>
            <a:r>
              <a:rPr lang="en-US" sz="5400" dirty="0" smtClean="0"/>
              <a:t/>
            </a:r>
            <a:br>
              <a:rPr lang="en-US" sz="5400" dirty="0" smtClean="0"/>
            </a:br>
            <a:endParaRPr lang="ar-SA" sz="5400" b="1" dirty="0">
              <a:solidFill>
                <a:srgbClr val="FF0000"/>
              </a:solidFill>
              <a:latin typeface="Andalus" pitchFamily="18" charset="-78"/>
              <a:cs typeface="Andalus" pitchFamily="18" charset="-78"/>
            </a:endParaRPr>
          </a:p>
        </p:txBody>
      </p:sp>
      <p:sp>
        <p:nvSpPr>
          <p:cNvPr id="3" name="عنصر نائب للمحتوى 2"/>
          <p:cNvSpPr>
            <a:spLocks noGrp="1"/>
          </p:cNvSpPr>
          <p:nvPr>
            <p:ph idx="1"/>
          </p:nvPr>
        </p:nvSpPr>
        <p:spPr>
          <a:xfrm>
            <a:off x="-285784" y="1700808"/>
            <a:ext cx="9429784" cy="4896544"/>
          </a:xfrm>
        </p:spPr>
        <p:txBody>
          <a:bodyPr>
            <a:normAutofit/>
          </a:bodyPr>
          <a:lstStyle/>
          <a:p>
            <a:pPr algn="ctr"/>
            <a:r>
              <a:rPr lang="ar-SA" b="1" dirty="0" smtClean="0">
                <a:solidFill>
                  <a:srgbClr val="FF0000"/>
                </a:solidFill>
              </a:rPr>
              <a:t>طريقة </a:t>
            </a:r>
            <a:r>
              <a:rPr lang="ar-IQ" b="1" dirty="0" smtClean="0">
                <a:solidFill>
                  <a:srgbClr val="FF0000"/>
                </a:solidFill>
              </a:rPr>
              <a:t> الاستجواب:</a:t>
            </a:r>
            <a:endParaRPr lang="en-US" b="1" dirty="0" smtClean="0">
              <a:solidFill>
                <a:srgbClr val="FF0000"/>
              </a:solidFill>
            </a:endParaRPr>
          </a:p>
          <a:p>
            <a:r>
              <a:rPr lang="ar-SA" b="1" dirty="0" smtClean="0">
                <a:effectLst>
                  <a:outerShdw blurRad="50800" dist="38100" algn="tr" rotWithShape="0">
                    <a:prstClr val="black">
                      <a:alpha val="40000"/>
                    </a:prstClr>
                  </a:outerShdw>
                </a:effectLst>
              </a:rPr>
              <a:t> </a:t>
            </a:r>
            <a:r>
              <a:rPr lang="ar-SA" b="1" dirty="0" smtClean="0">
                <a:solidFill>
                  <a:srgbClr val="FF0000"/>
                </a:solidFill>
              </a:rPr>
              <a:t>الاستجواب: </a:t>
            </a:r>
            <a:r>
              <a:rPr lang="ar-SA" b="1" dirty="0" smtClean="0"/>
              <a:t>هي  قيام  المعلم بإلقاء الأسئلة على تلاميذه، ولا يزال هذا الأسلوب من أكثر أساليب التدريس شيوعا حتى يومنا الحاضر، وليس ذلك إلا لأن هذا الأسلوب يعّد أداة طيبة لإنعاش ذاكرة التلاميذ، ولجعلهم أكثر فهما، بل ولتوصيلهم إلى مستويات عالية من التعليم،</a:t>
            </a:r>
            <a:r>
              <a:rPr lang="ar-IQ" b="1" dirty="0" smtClean="0"/>
              <a:t>   والاستجواب ليس </a:t>
            </a:r>
            <a:r>
              <a:rPr lang="ar-IQ" b="1" dirty="0" err="1" smtClean="0"/>
              <a:t>اسلوب</a:t>
            </a:r>
            <a:r>
              <a:rPr lang="ar-IQ" b="1" dirty="0" smtClean="0"/>
              <a:t> منفردة في التدريس، بل إنّ جميع الطرق التدريسيّة لا بدّ أن يتخلّلها هذا </a:t>
            </a:r>
            <a:r>
              <a:rPr lang="ar-IQ" b="1" dirty="0" err="1" smtClean="0"/>
              <a:t>الاسلوب</a:t>
            </a:r>
            <a:r>
              <a:rPr lang="ar-IQ" b="1" dirty="0" smtClean="0"/>
              <a:t>، ففي بعضها يكون كبيرًا، وفي بعض آخر يكون قليلًا، وهذا يختلف بحسب طرق التدريس، كما يعّد أنّ السؤال فن من الفنون </a:t>
            </a:r>
            <a:endParaRPr lang="en-US" b="1" dirty="0" smtClean="0"/>
          </a:p>
          <a:p>
            <a:pPr marL="0" indent="0" algn="ctr">
              <a:buNone/>
            </a:pPr>
            <a:endParaRPr lang="en-US" dirty="0"/>
          </a:p>
        </p:txBody>
      </p:sp>
    </p:spTree>
  </p:cSld>
  <p:clrMapOvr>
    <a:masterClrMapping/>
  </p:clrMapOvr>
  <p:transition spd="slow">
    <p:dissolve/>
    <p:sndAc>
      <p:stSnd>
        <p:snd r:embed="rId2" name="applause.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9144000" cy="1296974"/>
          </a:xfrm>
        </p:spPr>
        <p:style>
          <a:lnRef idx="2">
            <a:schemeClr val="accent3">
              <a:shade val="50000"/>
            </a:schemeClr>
          </a:lnRef>
          <a:fillRef idx="1">
            <a:schemeClr val="accent3"/>
          </a:fillRef>
          <a:effectRef idx="0">
            <a:schemeClr val="accent3"/>
          </a:effectRef>
          <a:fontRef idx="minor">
            <a:schemeClr val="lt1"/>
          </a:fontRef>
        </p:style>
        <p:txBody>
          <a:bodyPr/>
          <a:lstStyle/>
          <a:p>
            <a:r>
              <a:rPr lang="ar-IQ" b="1" dirty="0" err="1" smtClean="0">
                <a:cs typeface="PT Bold Dusky" pitchFamily="2" charset="-78"/>
              </a:rPr>
              <a:t>انواع</a:t>
            </a:r>
            <a:r>
              <a:rPr lang="ar-IQ" b="1" dirty="0" smtClean="0">
                <a:cs typeface="PT Bold Dusky" pitchFamily="2" charset="-78"/>
              </a:rPr>
              <a:t> الاستجواب</a:t>
            </a:r>
            <a:endParaRPr lang="en-US" b="1" dirty="0">
              <a:cs typeface="PT Bold Dusky" pitchFamily="2" charset="-78"/>
            </a:endParaRPr>
          </a:p>
        </p:txBody>
      </p:sp>
      <p:sp>
        <p:nvSpPr>
          <p:cNvPr id="3" name="عنصر نائب للمحتوى 2"/>
          <p:cNvSpPr>
            <a:spLocks noGrp="1"/>
          </p:cNvSpPr>
          <p:nvPr>
            <p:ph idx="1"/>
          </p:nvPr>
        </p:nvSpPr>
        <p:spPr>
          <a:xfrm>
            <a:off x="142844" y="1571612"/>
            <a:ext cx="9001156" cy="5286388"/>
          </a:xfrm>
          <a:solidFill>
            <a:srgbClr val="FFFF00"/>
          </a:solidFill>
          <a:ln>
            <a:solidFill>
              <a:srgbClr val="FFC000"/>
            </a:solidFill>
          </a:ln>
        </p:spPr>
        <p:style>
          <a:lnRef idx="1">
            <a:schemeClr val="accent3"/>
          </a:lnRef>
          <a:fillRef idx="2">
            <a:schemeClr val="accent3"/>
          </a:fillRef>
          <a:effectRef idx="1">
            <a:schemeClr val="accent3"/>
          </a:effectRef>
          <a:fontRef idx="minor">
            <a:schemeClr val="dk1"/>
          </a:fontRef>
        </p:style>
        <p:txBody>
          <a:bodyPr>
            <a:normAutofit lnSpcReduction="10000"/>
          </a:bodyPr>
          <a:lstStyle/>
          <a:p>
            <a:pPr marL="0" indent="0">
              <a:buNone/>
            </a:pPr>
            <a:endParaRPr lang="ar-IQ" sz="3600" dirty="0">
              <a:solidFill>
                <a:srgbClr val="0070C0"/>
              </a:solidFill>
            </a:endParaRPr>
          </a:p>
          <a:p>
            <a:pPr>
              <a:buNone/>
            </a:pPr>
            <a:r>
              <a:rPr lang="ar-SA" sz="3600" dirty="0" smtClean="0">
                <a:effectLst>
                  <a:outerShdw blurRad="50800" dist="38100" algn="tr" rotWithShape="0">
                    <a:prstClr val="black">
                      <a:alpha val="40000"/>
                    </a:prstClr>
                  </a:outerShdw>
                </a:effectLst>
              </a:rPr>
              <a:t> </a:t>
            </a:r>
            <a:r>
              <a:rPr lang="ar-SA" sz="3600" dirty="0" smtClean="0">
                <a:effectLst>
                  <a:outerShdw blurRad="50800" dist="38100" algn="tr" rotWithShape="0">
                    <a:prstClr val="black">
                      <a:alpha val="40000"/>
                    </a:prstClr>
                  </a:outerShdw>
                </a:effectLst>
              </a:rPr>
              <a:t>هناك نوعان للاستجواب هما:</a:t>
            </a:r>
            <a:endParaRPr lang="en-US" sz="3600" dirty="0" smtClean="0"/>
          </a:p>
          <a:p>
            <a:r>
              <a:rPr lang="ar-SA" sz="3600" b="1" dirty="0" smtClean="0">
                <a:effectLst>
                  <a:outerShdw blurRad="50800" dist="38100" algn="tr" rotWithShape="0">
                    <a:prstClr val="black">
                      <a:alpha val="40000"/>
                    </a:prstClr>
                  </a:outerShdw>
                </a:effectLst>
              </a:rPr>
              <a:t>1-الاستجواب الاستكشافيّ أو التوليديّ: </a:t>
            </a:r>
            <a:r>
              <a:rPr lang="ar-SA" sz="3600" dirty="0" smtClean="0">
                <a:effectLst>
                  <a:outerShdw blurRad="50800" dist="38100" algn="tr" rotWithShape="0">
                    <a:prstClr val="black">
                      <a:alpha val="40000"/>
                    </a:prstClr>
                  </a:outerShdw>
                </a:effectLst>
              </a:rPr>
              <a:t>ويهدف إلى استدراج المتعلّمين بواسطة الأسئلة إلى اكتشاف المعلومات والحقائق بأنفسهم، ويمكن </a:t>
            </a:r>
            <a:r>
              <a:rPr lang="ar-SA" sz="3600" dirty="0" err="1" smtClean="0">
                <a:effectLst>
                  <a:outerShdw blurRad="50800" dist="38100" algn="tr" rotWithShape="0">
                    <a:prstClr val="black">
                      <a:alpha val="40000"/>
                    </a:prstClr>
                  </a:outerShdw>
                </a:effectLst>
              </a:rPr>
              <a:t>الافادة</a:t>
            </a:r>
            <a:r>
              <a:rPr lang="ar-SA" sz="3600" dirty="0" smtClean="0">
                <a:effectLst>
                  <a:outerShdw blurRad="50800" dist="38100" algn="tr" rotWithShape="0">
                    <a:prstClr val="black">
                      <a:alpha val="40000"/>
                    </a:prstClr>
                  </a:outerShdw>
                </a:effectLst>
              </a:rPr>
              <a:t> منه بتحويل بعض الدروس إلى محاورات شائقة ينزل فيها المعلّم إلى مستوى المتعلّمين تاركًا لهم الحريّة في إبداء آرائهم. </a:t>
            </a:r>
            <a:endParaRPr lang="en-US" sz="3600" dirty="0" smtClean="0"/>
          </a:p>
          <a:p>
            <a:r>
              <a:rPr lang="ar-SA" sz="3600" dirty="0" smtClean="0">
                <a:effectLst>
                  <a:outerShdw blurRad="50800" dist="38100" algn="tr" rotWithShape="0">
                    <a:prstClr val="black">
                      <a:alpha val="40000"/>
                    </a:prstClr>
                  </a:outerShdw>
                </a:effectLst>
              </a:rPr>
              <a:t>2</a:t>
            </a:r>
            <a:r>
              <a:rPr lang="ar-SA" sz="3600" b="1" dirty="0" smtClean="0">
                <a:effectLst>
                  <a:outerShdw blurRad="50800" dist="38100" algn="tr" rotWithShape="0">
                    <a:prstClr val="black">
                      <a:alpha val="40000"/>
                    </a:prstClr>
                  </a:outerShdw>
                </a:effectLst>
              </a:rPr>
              <a:t>-الاستجواب الاختباريّ:</a:t>
            </a:r>
            <a:r>
              <a:rPr lang="ar-SA" sz="3600" dirty="0" smtClean="0">
                <a:effectLst>
                  <a:outerShdw blurRad="50800" dist="38100" algn="tr" rotWithShape="0">
                    <a:prstClr val="black">
                      <a:alpha val="40000"/>
                    </a:prstClr>
                  </a:outerShdw>
                </a:effectLst>
              </a:rPr>
              <a:t> ويهدف إلى اختبار مدى استيعاب المتعلّمين لشرح المعلّم، وللمعلومات والدروس السابقة.</a:t>
            </a:r>
            <a:endParaRPr lang="en-US" sz="3600" dirty="0" smtClean="0"/>
          </a:p>
          <a:p>
            <a:pPr marL="0" indent="0">
              <a:buNone/>
            </a:pPr>
            <a:endParaRPr lang="ar-IQ" sz="3600" dirty="0">
              <a:solidFill>
                <a:srgbClr val="0070C0"/>
              </a:solidFill>
            </a:endParaRPr>
          </a:p>
        </p:txBody>
      </p:sp>
    </p:spTree>
    <p:extLst>
      <p:ext uri="{BB962C8B-B14F-4D97-AF65-F5344CB8AC3E}">
        <p14:creationId xmlns="" xmlns:p14="http://schemas.microsoft.com/office/powerpoint/2010/main" val="1164326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29600" cy="1428736"/>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en-US" dirty="0" smtClean="0"/>
              <a:t/>
            </a:r>
            <a:br>
              <a:rPr lang="en-US" dirty="0" smtClean="0"/>
            </a:br>
            <a:r>
              <a:rPr lang="ar-IQ" b="1" dirty="0" smtClean="0">
                <a:cs typeface="PT Bold Dusky" pitchFamily="2" charset="-78"/>
              </a:rPr>
              <a:t>مميزات الاستجواب</a:t>
            </a:r>
            <a:endParaRPr lang="en-US" b="1" dirty="0">
              <a:cs typeface="PT Bold Dusky" pitchFamily="2" charset="-78"/>
            </a:endParaRPr>
          </a:p>
        </p:txBody>
      </p:sp>
      <p:sp>
        <p:nvSpPr>
          <p:cNvPr id="3" name="عنصر نائب للمحتوى 2"/>
          <p:cNvSpPr>
            <a:spLocks noGrp="1"/>
          </p:cNvSpPr>
          <p:nvPr>
            <p:ph idx="1"/>
          </p:nvPr>
        </p:nvSpPr>
        <p:spPr>
          <a:xfrm>
            <a:off x="107504" y="1428736"/>
            <a:ext cx="9036496" cy="5429264"/>
          </a:xfrm>
          <a:solidFill>
            <a:srgbClr val="92D050"/>
          </a:solidFill>
        </p:spPr>
        <p:txBody>
          <a:bodyPr>
            <a:normAutofit fontScale="92500" lnSpcReduction="10000"/>
          </a:bodyPr>
          <a:lstStyle/>
          <a:p>
            <a:r>
              <a:rPr lang="ar-IQ" sz="3000" dirty="0" smtClean="0">
                <a:solidFill>
                  <a:srgbClr val="C00000"/>
                </a:solidFill>
              </a:rPr>
              <a:t>1</a:t>
            </a:r>
            <a:r>
              <a:rPr lang="ar-SA" sz="3000" dirty="0" smtClean="0">
                <a:solidFill>
                  <a:srgbClr val="C00000"/>
                </a:solidFill>
              </a:rPr>
              <a:t>-يستطيع </a:t>
            </a:r>
            <a:r>
              <a:rPr lang="ar-SA" sz="3000" dirty="0" smtClean="0">
                <a:solidFill>
                  <a:srgbClr val="C00000"/>
                </a:solidFill>
              </a:rPr>
              <a:t>المعلّم أن يتعرّف إلى كثير من الأمور الّتي تدور في أذهان المتعلّمين، وذلك من خلال إجاباتهم عن أسئلته. </a:t>
            </a:r>
            <a:endParaRPr lang="en-US" sz="3000" dirty="0" smtClean="0">
              <a:solidFill>
                <a:srgbClr val="C00000"/>
              </a:solidFill>
            </a:endParaRPr>
          </a:p>
          <a:p>
            <a:r>
              <a:rPr lang="ar-SA" sz="3000" dirty="0" smtClean="0">
                <a:solidFill>
                  <a:srgbClr val="C00000"/>
                </a:solidFill>
              </a:rPr>
              <a:t>2-يمكن للمعلّم أن يكتشف ما إذا كان </a:t>
            </a:r>
            <a:r>
              <a:rPr lang="ar-SA" sz="3000" dirty="0" err="1" smtClean="0">
                <a:solidFill>
                  <a:srgbClr val="C00000"/>
                </a:solidFill>
              </a:rPr>
              <a:t>متعلّموه</a:t>
            </a:r>
            <a:r>
              <a:rPr lang="ar-SA" sz="3000" dirty="0" smtClean="0">
                <a:solidFill>
                  <a:srgbClr val="C00000"/>
                </a:solidFill>
              </a:rPr>
              <a:t> يعون شيئًا من الحقائق حول موضوع الدرس أم لا. </a:t>
            </a:r>
            <a:endParaRPr lang="en-US" sz="3000" dirty="0" smtClean="0">
              <a:solidFill>
                <a:srgbClr val="C00000"/>
              </a:solidFill>
            </a:endParaRPr>
          </a:p>
          <a:p>
            <a:r>
              <a:rPr lang="ar-SA" sz="3000" dirty="0" smtClean="0">
                <a:solidFill>
                  <a:srgbClr val="C00000"/>
                </a:solidFill>
              </a:rPr>
              <a:t>3-يستطيع المعلّم من خلال طريقة الأسئلة أن ينمّي في </a:t>
            </a:r>
            <a:r>
              <a:rPr lang="ar-SA" sz="3000" dirty="0" err="1" smtClean="0">
                <a:solidFill>
                  <a:srgbClr val="C00000"/>
                </a:solidFill>
              </a:rPr>
              <a:t>متعلّميه</a:t>
            </a:r>
            <a:r>
              <a:rPr lang="ar-SA" sz="3000" dirty="0" smtClean="0">
                <a:solidFill>
                  <a:srgbClr val="C00000"/>
                </a:solidFill>
              </a:rPr>
              <a:t> القدرة على التفكير. </a:t>
            </a:r>
            <a:endParaRPr lang="en-US" sz="3000" dirty="0" smtClean="0">
              <a:solidFill>
                <a:srgbClr val="C00000"/>
              </a:solidFill>
            </a:endParaRPr>
          </a:p>
          <a:p>
            <a:r>
              <a:rPr lang="ar-SA" sz="3000" dirty="0" smtClean="0">
                <a:solidFill>
                  <a:srgbClr val="C00000"/>
                </a:solidFill>
              </a:rPr>
              <a:t>4-يستطيع المعلّم من خلال طريقة الأسئلة أن يستثير الدافعيّة في التعلّم عند تلاميذه. </a:t>
            </a:r>
            <a:endParaRPr lang="en-US" sz="3000" dirty="0" smtClean="0">
              <a:solidFill>
                <a:srgbClr val="C00000"/>
              </a:solidFill>
            </a:endParaRPr>
          </a:p>
          <a:p>
            <a:r>
              <a:rPr lang="ar-SA" sz="3000" dirty="0" smtClean="0">
                <a:solidFill>
                  <a:srgbClr val="C00000"/>
                </a:solidFill>
              </a:rPr>
              <a:t>5- يمكن للمعلّم أن يجعل المتعلّمين ينظّمون أفكارهم، وذلك إذا اتّبع أسلوبًا تربويّاً سليماً في إلقاء الأسئلة. </a:t>
            </a:r>
            <a:endParaRPr lang="en-US" sz="3000" dirty="0" smtClean="0">
              <a:solidFill>
                <a:srgbClr val="C00000"/>
              </a:solidFill>
            </a:endParaRPr>
          </a:p>
          <a:p>
            <a:r>
              <a:rPr lang="ar-SA" sz="3000" dirty="0" smtClean="0">
                <a:solidFill>
                  <a:srgbClr val="C00000"/>
                </a:solidFill>
              </a:rPr>
              <a:t>6- تفيد المعلّم عند مراجعة الدروس، لمعرفة مدى ما تحقّق من أهداف. </a:t>
            </a:r>
            <a:endParaRPr lang="en-US" sz="3000" dirty="0" smtClean="0">
              <a:solidFill>
                <a:srgbClr val="C00000"/>
              </a:solidFill>
            </a:endParaRPr>
          </a:p>
          <a:p>
            <a:r>
              <a:rPr lang="ar-SA" sz="3000" dirty="0" smtClean="0">
                <a:solidFill>
                  <a:srgbClr val="C00000"/>
                </a:solidFill>
              </a:rPr>
              <a:t>7 -يتمكّن المتعلّم من خلالها من مهارة التدريب على التعبير عن ذاته. </a:t>
            </a:r>
            <a:endParaRPr lang="en-US" sz="3000" dirty="0" smtClean="0">
              <a:solidFill>
                <a:srgbClr val="C00000"/>
              </a:solidFill>
            </a:endParaRPr>
          </a:p>
          <a:p>
            <a:endParaRPr lang="en-US" dirty="0">
              <a:solidFill>
                <a:srgbClr val="FFFF00"/>
              </a:solidFill>
            </a:endParaRPr>
          </a:p>
        </p:txBody>
      </p:sp>
    </p:spTree>
    <p:extLst>
      <p:ext uri="{BB962C8B-B14F-4D97-AF65-F5344CB8AC3E}">
        <p14:creationId xmlns="" xmlns:p14="http://schemas.microsoft.com/office/powerpoint/2010/main" val="4268513655"/>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أساسي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308</TotalTime>
  <Words>2084</Words>
  <Application>Microsoft Office PowerPoint</Application>
  <PresentationFormat>عرض على الشاشة (3:4)‏</PresentationFormat>
  <Paragraphs>136</Paragraphs>
  <Slides>24</Slides>
  <Notes>1</Notes>
  <HiddenSlides>0</HiddenSlides>
  <MMClips>0</MMClips>
  <ScaleCrop>false</ScaleCrop>
  <HeadingPairs>
    <vt:vector size="4" baseType="variant">
      <vt:variant>
        <vt:lpstr>سمة</vt:lpstr>
      </vt:variant>
      <vt:variant>
        <vt:i4>1</vt:i4>
      </vt:variant>
      <vt:variant>
        <vt:lpstr>عناوين الشرائح</vt:lpstr>
      </vt:variant>
      <vt:variant>
        <vt:i4>24</vt:i4>
      </vt:variant>
    </vt:vector>
  </HeadingPairs>
  <TitlesOfParts>
    <vt:vector size="25" baseType="lpstr">
      <vt:lpstr>سمة Office</vt:lpstr>
      <vt:lpstr>الجامعة المستنصرية  كلية التربية الاساسية  قسم التربية البدنية وعلوم الرياضة</vt:lpstr>
      <vt:lpstr>ماهي الاهداف </vt:lpstr>
      <vt:lpstr>تعريف الاهداف </vt:lpstr>
      <vt:lpstr>أهمية الأهداف التربوية </vt:lpstr>
      <vt:lpstr>انواع الاهداف التربوية </vt:lpstr>
      <vt:lpstr>الشريحة 6</vt:lpstr>
      <vt:lpstr>  بعد عرض الطريقة الالقائية وطريقة المناقشة نستكمل الطرائق التقليدية ومنها  </vt:lpstr>
      <vt:lpstr>انواع الاستجواب</vt:lpstr>
      <vt:lpstr> مميزات الاستجواب</vt:lpstr>
      <vt:lpstr>عيوب الاستجواب</vt:lpstr>
      <vt:lpstr>اساليب تنفيذ طريقة الاستجواب </vt:lpstr>
      <vt:lpstr>الطريقة الاستقرائية </vt:lpstr>
      <vt:lpstr>مزايا الطريقة الاستقرائية </vt:lpstr>
      <vt:lpstr>الشريحة 14</vt:lpstr>
      <vt:lpstr> خطوات الطریقة الاستقرائية: </vt:lpstr>
      <vt:lpstr>الطريقة القياسية</vt:lpstr>
      <vt:lpstr>مزايا الطريقة القياسية</vt:lpstr>
      <vt:lpstr>الشريحة 18</vt:lpstr>
      <vt:lpstr>الشريحة 19</vt:lpstr>
      <vt:lpstr>طريقة حل المشكلات</vt:lpstr>
      <vt:lpstr>مزايا طريقة حل المشكلات</vt:lpstr>
      <vt:lpstr>عيوب طريقة حل المشكلات</vt:lpstr>
      <vt:lpstr> خطوات تطبيق طريقة حل المشكلات: </vt:lpstr>
      <vt:lpstr>شكرا لحسن المتابعة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الوسيلة التعليمية من حيث تعريفها ومفومها</dc:title>
  <dc:creator>ali</dc:creator>
  <cp:lastModifiedBy>aliphotoshop</cp:lastModifiedBy>
  <cp:revision>70</cp:revision>
  <dcterms:created xsi:type="dcterms:W3CDTF">2011-04-03T17:02:16Z</dcterms:created>
  <dcterms:modified xsi:type="dcterms:W3CDTF">2020-05-31T23:25:48Z</dcterms:modified>
</cp:coreProperties>
</file>