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7" r:id="rId2"/>
    <p:sldId id="258" r:id="rId3"/>
    <p:sldId id="259" r:id="rId4"/>
    <p:sldId id="260" r:id="rId5"/>
    <p:sldId id="270" r:id="rId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09/10/1441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09/10/1441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09/10/1441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09/10/1441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09/10/1441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09/10/1441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09/10/1441</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09/10/1441</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09/10/1441</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09/10/1441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09/10/1441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09/10/1441</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fontScale="90000"/>
          </a:bodyPr>
          <a:lstStyle/>
          <a:p>
            <a:pPr marL="514350" indent="-514350"/>
            <a:r>
              <a:rPr lang="ar-IQ" b="1" dirty="0">
                <a:latin typeface="Andalus" pitchFamily="18" charset="-78"/>
                <a:cs typeface="Andalus" pitchFamily="18" charset="-78"/>
              </a:rPr>
              <a:t>الفصل الثاني </a:t>
            </a:r>
            <a:br>
              <a:rPr lang="ar-IQ" b="1" dirty="0">
                <a:latin typeface="Andalus" pitchFamily="18" charset="-78"/>
                <a:cs typeface="Andalus" pitchFamily="18" charset="-78"/>
              </a:rPr>
            </a:br>
            <a:r>
              <a:rPr lang="ar-IQ" b="1" dirty="0">
                <a:latin typeface="Andalus" pitchFamily="18" charset="-78"/>
                <a:cs typeface="Andalus" pitchFamily="18" charset="-78"/>
              </a:rPr>
              <a:t>بناء الاختبارات التحصيلية </a:t>
            </a:r>
            <a:endParaRPr lang="ar-IQ" b="1" dirty="0">
              <a:latin typeface="Simplified Arabic" pitchFamily="18" charset="-78"/>
              <a:cs typeface="Simplified Arabic" pitchFamily="18" charset="-78"/>
            </a:endParaRPr>
          </a:p>
        </p:txBody>
      </p:sp>
      <p:sp>
        <p:nvSpPr>
          <p:cNvPr id="3" name="عنصر نائب للمحتوى 2"/>
          <p:cNvSpPr>
            <a:spLocks noGrp="1"/>
          </p:cNvSpPr>
          <p:nvPr>
            <p:ph idx="1"/>
          </p:nvPr>
        </p:nvSpPr>
        <p:spPr>
          <a:xfrm>
            <a:off x="457200" y="1600201"/>
            <a:ext cx="8229600" cy="3124944"/>
          </a:xfrm>
        </p:spPr>
        <p:style>
          <a:lnRef idx="1">
            <a:schemeClr val="accent2"/>
          </a:lnRef>
          <a:fillRef idx="2">
            <a:schemeClr val="accent2"/>
          </a:fillRef>
          <a:effectRef idx="1">
            <a:schemeClr val="accent2"/>
          </a:effectRef>
          <a:fontRef idx="minor">
            <a:schemeClr val="dk1"/>
          </a:fontRef>
        </p:style>
        <p:txBody>
          <a:bodyPr>
            <a:normAutofit/>
          </a:bodyPr>
          <a:lstStyle/>
          <a:p>
            <a:pPr marL="0" indent="0">
              <a:buNone/>
            </a:pPr>
            <a:r>
              <a:rPr lang="ar-IQ" sz="2400" b="1" u="sng" dirty="0" smtClean="0"/>
              <a:t>مفهوم الاختبار التحصيلي :</a:t>
            </a:r>
            <a:endParaRPr lang="ar-IQ" sz="2400" b="1" u="sng" dirty="0"/>
          </a:p>
          <a:p>
            <a:pPr marL="0" indent="0" algn="just">
              <a:buNone/>
            </a:pPr>
            <a:r>
              <a:rPr lang="ar-IQ" sz="2400" dirty="0" smtClean="0"/>
              <a:t>هو</a:t>
            </a:r>
            <a:r>
              <a:rPr lang="ar-IQ" sz="2400" dirty="0"/>
              <a:t> </a:t>
            </a:r>
            <a:r>
              <a:rPr lang="ar-SA" sz="2400" dirty="0" smtClean="0"/>
              <a:t>وسيلة </a:t>
            </a:r>
            <a:r>
              <a:rPr lang="ar-SA" sz="2400" dirty="0"/>
              <a:t>من الوسائل </a:t>
            </a:r>
            <a:r>
              <a:rPr lang="ar-IQ" sz="2400" dirty="0" smtClean="0"/>
              <a:t>المهمة </a:t>
            </a:r>
            <a:r>
              <a:rPr lang="ar-IQ" sz="2400" dirty="0" smtClean="0"/>
              <a:t>والشائعة</a:t>
            </a:r>
            <a:r>
              <a:rPr lang="en-US" sz="2400" dirty="0"/>
              <a:t> </a:t>
            </a:r>
            <a:r>
              <a:rPr lang="ar-SA" sz="2400" dirty="0" smtClean="0"/>
              <a:t>في قياس</a:t>
            </a:r>
            <a:r>
              <a:rPr lang="ar-IQ" sz="2400" dirty="0" smtClean="0"/>
              <a:t> مدى استيعاب الطلبة </a:t>
            </a:r>
            <a:r>
              <a:rPr lang="ar-IQ" sz="2400" dirty="0"/>
              <a:t>ل</a:t>
            </a:r>
            <a:r>
              <a:rPr lang="ar-IQ" sz="2400" dirty="0" smtClean="0"/>
              <a:t>لمعارف </a:t>
            </a:r>
            <a:r>
              <a:rPr lang="ar-IQ" sz="2400" dirty="0" smtClean="0"/>
              <a:t>والمهارات المتعلقة بالمادة الدراسية في نهاية الفصل الدراسي .</a:t>
            </a:r>
          </a:p>
          <a:p>
            <a:pPr marL="0" indent="0" algn="just">
              <a:buNone/>
            </a:pPr>
            <a:r>
              <a:rPr lang="ar-IQ" sz="2400" dirty="0" smtClean="0"/>
              <a:t> فالاختبار التحصيلي يساعدنا على التعرف على </a:t>
            </a:r>
            <a:r>
              <a:rPr lang="ar-SA" sz="2400" dirty="0" smtClean="0"/>
              <a:t>مستو</a:t>
            </a:r>
            <a:r>
              <a:rPr lang="ar-IQ" sz="2400" dirty="0" smtClean="0"/>
              <a:t>ى</a:t>
            </a:r>
            <a:r>
              <a:rPr lang="ar-SA" sz="2400" dirty="0" smtClean="0"/>
              <a:t> التحصيل</a:t>
            </a:r>
            <a:r>
              <a:rPr lang="en-US" sz="2400" dirty="0" smtClean="0"/>
              <a:t> </a:t>
            </a:r>
            <a:r>
              <a:rPr lang="ar-IQ" sz="2400" dirty="0" smtClean="0"/>
              <a:t>للطلبة</a:t>
            </a:r>
            <a:r>
              <a:rPr lang="en-US" sz="2400" dirty="0" smtClean="0"/>
              <a:t> </a:t>
            </a:r>
            <a:r>
              <a:rPr lang="ar-IQ" sz="2400" dirty="0" smtClean="0"/>
              <a:t> في أي مادة دراسية </a:t>
            </a:r>
            <a:r>
              <a:rPr lang="ar-SA" sz="2400" dirty="0" smtClean="0"/>
              <a:t>من </a:t>
            </a:r>
            <a:r>
              <a:rPr lang="ar-SA" sz="2400" dirty="0"/>
              <a:t>ناحية، ومن ناحية أخرى يتم </a:t>
            </a:r>
            <a:r>
              <a:rPr lang="ar-SA" sz="2400" dirty="0" err="1" smtClean="0"/>
              <a:t>بوساطت</a:t>
            </a:r>
            <a:r>
              <a:rPr lang="ar-IQ" sz="2400" dirty="0" smtClean="0"/>
              <a:t>ه </a:t>
            </a:r>
            <a:r>
              <a:rPr lang="ar-SA" sz="2400" dirty="0" smtClean="0"/>
              <a:t>الوقوف </a:t>
            </a:r>
            <a:r>
              <a:rPr lang="ar-SA" sz="2400" dirty="0"/>
              <a:t>على مدى تحقيق</a:t>
            </a:r>
            <a:r>
              <a:rPr lang="en-US" sz="2400" dirty="0"/>
              <a:t> </a:t>
            </a:r>
            <a:r>
              <a:rPr lang="ar-SA" sz="2400" dirty="0"/>
              <a:t>الأهداف السلوكية، أو النواتج </a:t>
            </a:r>
            <a:r>
              <a:rPr lang="ar-SA" sz="2400" dirty="0" smtClean="0"/>
              <a:t>التعليمية</a:t>
            </a:r>
            <a:r>
              <a:rPr lang="ar-IQ" sz="2400" dirty="0"/>
              <a:t> </a:t>
            </a:r>
            <a:r>
              <a:rPr lang="ar-IQ" sz="2400" dirty="0" smtClean="0"/>
              <a:t>النهائية.</a:t>
            </a:r>
          </a:p>
          <a:p>
            <a:pPr marL="0" indent="0">
              <a:buNone/>
            </a:pPr>
            <a:endParaRPr lang="ar-IQ" dirty="0"/>
          </a:p>
        </p:txBody>
      </p:sp>
    </p:spTree>
    <p:extLst>
      <p:ext uri="{BB962C8B-B14F-4D97-AF65-F5344CB8AC3E}">
        <p14:creationId xmlns:p14="http://schemas.microsoft.com/office/powerpoint/2010/main" val="10185417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3">
                                            <p:bg/>
                                          </p:spTgt>
                                        </p:tgtEl>
                                        <p:attrNameLst>
                                          <p:attrName>style.visibility</p:attrName>
                                        </p:attrNameLst>
                                      </p:cBhvr>
                                      <p:to>
                                        <p:strVal val="visible"/>
                                      </p:to>
                                    </p:set>
                                    <p:animEffect transition="in" filter="fade">
                                      <p:cBhvr>
                                        <p:cTn id="11" dur="500"/>
                                        <p:tgtEl>
                                          <p:spTgt spid="3">
                                            <p:bg/>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a:bodyPr>
          <a:lstStyle/>
          <a:p>
            <a:pPr>
              <a:lnSpc>
                <a:spcPct val="115000"/>
              </a:lnSpc>
              <a:spcAft>
                <a:spcPts val="1000"/>
              </a:spcAft>
            </a:pPr>
            <a:r>
              <a:rPr lang="ar-IQ" b="1" dirty="0" smtClean="0">
                <a:latin typeface="Andalus" pitchFamily="18" charset="-78"/>
                <a:cs typeface="Andalus" pitchFamily="18" charset="-78"/>
              </a:rPr>
              <a:t>خطوات بناء الاختبارات التحصيلية </a:t>
            </a:r>
            <a:endParaRPr lang="ar-IQ" dirty="0">
              <a:latin typeface="Andalus" pitchFamily="18" charset="-78"/>
              <a:cs typeface="Andalus" pitchFamily="18" charset="-78"/>
            </a:endParaRPr>
          </a:p>
        </p:txBody>
      </p:sp>
      <p:sp>
        <p:nvSpPr>
          <p:cNvPr id="3" name="عنصر نائب للمحتوى 2"/>
          <p:cNvSpPr>
            <a:spLocks noGrp="1"/>
          </p:cNvSpPr>
          <p:nvPr>
            <p:ph idx="1"/>
          </p:nvPr>
        </p:nvSpPr>
        <p:spPr>
          <a:xfrm>
            <a:off x="467544" y="1628800"/>
            <a:ext cx="8229600" cy="4968552"/>
          </a:xfrm>
        </p:spPr>
        <p:style>
          <a:lnRef idx="1">
            <a:schemeClr val="accent2"/>
          </a:lnRef>
          <a:fillRef idx="2">
            <a:schemeClr val="accent2"/>
          </a:fillRef>
          <a:effectRef idx="1">
            <a:schemeClr val="accent2"/>
          </a:effectRef>
          <a:fontRef idx="minor">
            <a:schemeClr val="dk1"/>
          </a:fontRef>
        </p:style>
        <p:txBody>
          <a:bodyPr>
            <a:noAutofit/>
          </a:bodyPr>
          <a:lstStyle/>
          <a:p>
            <a:pPr marL="0" indent="0" algn="just">
              <a:buNone/>
            </a:pPr>
            <a:r>
              <a:rPr lang="ar-IQ" sz="1800" b="1" dirty="0" smtClean="0"/>
              <a:t>تمر عملية بناء الاختبارات التحصيلية بمجموعة من المراحل والخطوات وهي :</a:t>
            </a:r>
          </a:p>
          <a:p>
            <a:pPr marL="0" indent="0" algn="just">
              <a:buNone/>
            </a:pPr>
            <a:r>
              <a:rPr lang="ar-IQ" sz="2000" b="1" u="sng" dirty="0" smtClean="0"/>
              <a:t>أولا : تحديد الأهداف التعليمية  : </a:t>
            </a:r>
          </a:p>
          <a:p>
            <a:pPr marL="0" indent="0" algn="just">
              <a:buNone/>
            </a:pPr>
            <a:r>
              <a:rPr lang="ar-IQ" sz="1800" b="1" u="sng" dirty="0" smtClean="0"/>
              <a:t> أ _ مفهوم الهدف التعليمي </a:t>
            </a:r>
            <a:r>
              <a:rPr lang="ar-IQ" sz="1800" b="1" dirty="0" smtClean="0"/>
              <a:t>: </a:t>
            </a:r>
            <a:r>
              <a:rPr lang="ar-IQ" sz="1800" b="1" dirty="0"/>
              <a:t>هو </a:t>
            </a:r>
            <a:r>
              <a:rPr lang="ar-IQ" sz="1800" b="1" dirty="0" smtClean="0"/>
              <a:t>تغيير متوقع حدوثه في </a:t>
            </a:r>
            <a:r>
              <a:rPr lang="ar-IQ" sz="1800" b="1" dirty="0"/>
              <a:t>سلوك المتعلم بعد </a:t>
            </a:r>
            <a:r>
              <a:rPr lang="ar-IQ" sz="1800" b="1" dirty="0" smtClean="0"/>
              <a:t>مروره بخبرة تعليمية ما (حصة دراسية )  </a:t>
            </a:r>
            <a:r>
              <a:rPr lang="ar-IQ" sz="1800" b="1" dirty="0"/>
              <a:t>، فالهدف التعليمي </a:t>
            </a:r>
            <a:r>
              <a:rPr lang="ar-IQ" sz="1800" b="1" dirty="0" err="1"/>
              <a:t>مثلآ</a:t>
            </a:r>
            <a:r>
              <a:rPr lang="ar-IQ" sz="1800" b="1" dirty="0"/>
              <a:t> ( </a:t>
            </a:r>
            <a:r>
              <a:rPr lang="ar-IQ" sz="1800" b="1" dirty="0" smtClean="0"/>
              <a:t>معرفة مفهوم الفاعل  </a:t>
            </a:r>
            <a:r>
              <a:rPr lang="ar-IQ" sz="1800" b="1" dirty="0"/>
              <a:t>) فهو يشير الى نمط سلوكي هو </a:t>
            </a:r>
            <a:r>
              <a:rPr lang="ar-IQ" sz="1800" b="1" dirty="0" smtClean="0"/>
              <a:t>( المعرفة ) </a:t>
            </a:r>
            <a:r>
              <a:rPr lang="ar-IQ" sz="1800" b="1" dirty="0"/>
              <a:t>كذلك </a:t>
            </a:r>
            <a:r>
              <a:rPr lang="ar-IQ" sz="1800" b="1" dirty="0" smtClean="0"/>
              <a:t>يشير الى </a:t>
            </a:r>
            <a:r>
              <a:rPr lang="ar-IQ" sz="1800" b="1" dirty="0"/>
              <a:t>المحتوى المتعلق </a:t>
            </a:r>
            <a:r>
              <a:rPr lang="ar-IQ" sz="1800" b="1" dirty="0" smtClean="0"/>
              <a:t>بهذه المعرفة  </a:t>
            </a:r>
            <a:r>
              <a:rPr lang="ar-IQ" sz="1800" b="1" dirty="0"/>
              <a:t>وهو ( مفهوم </a:t>
            </a:r>
            <a:r>
              <a:rPr lang="ar-IQ" sz="1800" b="1" dirty="0" smtClean="0"/>
              <a:t>الفاعل </a:t>
            </a:r>
            <a:r>
              <a:rPr lang="ar-IQ" sz="1800" b="1" dirty="0"/>
              <a:t>) </a:t>
            </a:r>
            <a:r>
              <a:rPr lang="ar-IQ" sz="1800" b="1" dirty="0" smtClean="0"/>
              <a:t>.</a:t>
            </a:r>
          </a:p>
          <a:p>
            <a:pPr marL="0" indent="0" algn="just">
              <a:buNone/>
            </a:pPr>
            <a:r>
              <a:rPr lang="ar-IQ" sz="1800" b="1" u="sng" dirty="0" smtClean="0"/>
              <a:t>ب. تصنيف الأهداف التعليمية :</a:t>
            </a:r>
          </a:p>
          <a:p>
            <a:pPr marL="0" indent="0" algn="just">
              <a:buNone/>
            </a:pPr>
            <a:r>
              <a:rPr lang="ar-IQ" sz="1800" b="1" dirty="0" smtClean="0"/>
              <a:t>يعد </a:t>
            </a:r>
            <a:r>
              <a:rPr lang="ar-IQ" sz="1800" b="1" dirty="0"/>
              <a:t>تصنيف (بلوم) للأهداف </a:t>
            </a:r>
            <a:r>
              <a:rPr lang="ar-IQ" sz="1800" b="1" dirty="0" smtClean="0"/>
              <a:t>التعليمية من </a:t>
            </a:r>
            <a:r>
              <a:rPr lang="ar-IQ" sz="1800" b="1" dirty="0"/>
              <a:t>أكثر التصنيفات شهرة في تحديد الأهداف التربوية بمجالاتها المختلفة </a:t>
            </a:r>
            <a:r>
              <a:rPr lang="ar-IQ" sz="1800" b="1" dirty="0" smtClean="0"/>
              <a:t>ومستوياتها </a:t>
            </a:r>
            <a:r>
              <a:rPr lang="ar-IQ" sz="1800" b="1" dirty="0"/>
              <a:t>المتعددة </a:t>
            </a:r>
            <a:r>
              <a:rPr lang="ar-IQ" sz="1800" b="1" dirty="0" smtClean="0"/>
              <a:t>، إذ يقسم ( بلوم )  </a:t>
            </a:r>
            <a:r>
              <a:rPr lang="ar-IQ" sz="1800" b="1" dirty="0"/>
              <a:t>الأهداف إلى </a:t>
            </a:r>
            <a:r>
              <a:rPr lang="ar-IQ" sz="1800" b="1" dirty="0" smtClean="0"/>
              <a:t>ثلاثة </a:t>
            </a:r>
            <a:r>
              <a:rPr lang="ar-IQ" sz="1800" b="1" dirty="0"/>
              <a:t>مجالات هي </a:t>
            </a:r>
            <a:r>
              <a:rPr lang="ar-IQ" sz="1800" b="1" dirty="0" smtClean="0"/>
              <a:t>:</a:t>
            </a:r>
          </a:p>
          <a:p>
            <a:pPr marL="0" indent="0">
              <a:buNone/>
            </a:pPr>
            <a:r>
              <a:rPr lang="ar-IQ" sz="1800" b="1" u="sng" dirty="0"/>
              <a:t>أولا : المجال المعرفي :</a:t>
            </a:r>
            <a:endParaRPr lang="en-US" sz="1800" b="1" dirty="0"/>
          </a:p>
          <a:p>
            <a:pPr marL="0" indent="0">
              <a:buNone/>
            </a:pPr>
            <a:r>
              <a:rPr lang="ar-SA" sz="1800" b="1" dirty="0"/>
              <a:t> </a:t>
            </a:r>
            <a:r>
              <a:rPr lang="ar-IQ" sz="1800" b="1" dirty="0"/>
              <a:t>يضم هذا المجال أشكال النشاط الفكري لدى الإنسان وخاصة العمليات العقلية من حفظ وفهم وتحليل ويندرج تحت هذا المجال الأهداف التربوية التي تعمل على تنمية هذه العمليات العقلية لقد قام ( بلوم ) بتقسيم المجال المعرفي إلى </a:t>
            </a:r>
            <a:r>
              <a:rPr lang="ar-IQ" sz="1800" b="1" dirty="0" smtClean="0"/>
              <a:t>ستة </a:t>
            </a:r>
            <a:r>
              <a:rPr lang="ar-IQ" sz="1800" b="1" dirty="0"/>
              <a:t>مستويات فرعية مميزة ومرتبة بشكل هرمي تبدأ من البسيط إلى الأكثر تعقيداً وكل مستوى يحتوي على </a:t>
            </a:r>
            <a:r>
              <a:rPr lang="ar-IQ" sz="1800" b="1" dirty="0" smtClean="0"/>
              <a:t>المستوى </a:t>
            </a:r>
            <a:r>
              <a:rPr lang="ar-IQ" sz="1800" b="1" dirty="0"/>
              <a:t>الذي قبله </a:t>
            </a:r>
            <a:r>
              <a:rPr lang="ar-IQ" sz="1800" b="1" dirty="0" smtClean="0"/>
              <a:t> </a:t>
            </a:r>
            <a:r>
              <a:rPr lang="ar-IQ" sz="1800" b="1" dirty="0"/>
              <a:t>.</a:t>
            </a:r>
            <a:endParaRPr lang="en-US" sz="1800" b="1" dirty="0"/>
          </a:p>
          <a:p>
            <a:pPr marL="0" indent="0">
              <a:buNone/>
            </a:pPr>
            <a:r>
              <a:rPr lang="ar-IQ" sz="2000" b="1" u="sng" dirty="0"/>
              <a:t>مستويات المجال المعرفي :</a:t>
            </a:r>
            <a:endParaRPr lang="en-US" sz="2000" b="1" u="sng" dirty="0"/>
          </a:p>
          <a:p>
            <a:pPr>
              <a:buFont typeface="+mj-lt"/>
              <a:buAutoNum type="arabicPeriod"/>
            </a:pPr>
            <a:r>
              <a:rPr lang="ar-SA" sz="1800" b="1" dirty="0"/>
              <a:t> </a:t>
            </a:r>
            <a:r>
              <a:rPr lang="ar-IQ" sz="1800" b="1" dirty="0"/>
              <a:t>التذكر : ويعرف بأنه تذكر المادة التي سبق </a:t>
            </a:r>
            <a:r>
              <a:rPr lang="ar-IQ" sz="1800" b="1" dirty="0" smtClean="0"/>
              <a:t>أن تعلمها . الافعال </a:t>
            </a:r>
            <a:r>
              <a:rPr lang="ar-IQ" sz="1800" b="1" dirty="0"/>
              <a:t>المستخدمة فيه (يحدد – يصف – يذكر- يسمي- يختار- ينسب- يعرف - يسترجع- يعدد)</a:t>
            </a:r>
            <a:endParaRPr lang="en-US" sz="1800" b="1" dirty="0"/>
          </a:p>
          <a:p>
            <a:pPr marL="0" indent="0" algn="just">
              <a:buNone/>
            </a:pPr>
            <a:endParaRPr lang="ar-IQ" sz="1800" b="1" dirty="0" smtClean="0"/>
          </a:p>
          <a:p>
            <a:pPr marL="0" indent="0" algn="just">
              <a:buNone/>
            </a:pPr>
            <a:endParaRPr lang="ar-IQ" sz="1800" dirty="0"/>
          </a:p>
        </p:txBody>
      </p:sp>
    </p:spTree>
    <p:extLst>
      <p:ext uri="{BB962C8B-B14F-4D97-AF65-F5344CB8AC3E}">
        <p14:creationId xmlns:p14="http://schemas.microsoft.com/office/powerpoint/2010/main" val="4198343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Effect transition="in" filter="barn(inVertical)">
                                      <p:cBhvr>
                                        <p:cTn id="14" dur="500"/>
                                        <p:tgtEl>
                                          <p:spTgt spid="3">
                                            <p:bg/>
                                          </p:spTgt>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barn(inVertical)">
                                      <p:cBhvr>
                                        <p:cTn id="19" dur="500"/>
                                        <p:tgtEl>
                                          <p:spTgt spid="3">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grpId="0"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Effect transition="in" filter="barn(inVertical)">
                                      <p:cBhvr>
                                        <p:cTn id="24" dur="500"/>
                                        <p:tgtEl>
                                          <p:spTgt spid="3">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grpId="0"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Effect transition="in" filter="barn(inVertical)">
                                      <p:cBhvr>
                                        <p:cTn id="29" dur="500"/>
                                        <p:tgtEl>
                                          <p:spTgt spid="3">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barn(inVertical)">
                                      <p:cBhvr>
                                        <p:cTn id="34" dur="500"/>
                                        <p:tgtEl>
                                          <p:spTgt spid="3">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6" presetClass="entr" presetSubtype="21"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Effect transition="in" filter="barn(inVertical)">
                                      <p:cBhvr>
                                        <p:cTn id="39" dur="500"/>
                                        <p:tgtEl>
                                          <p:spTgt spid="3">
                                            <p:txEl>
                                              <p:pRg st="4" end="4"/>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6" presetClass="entr" presetSubtype="21" fill="hold" grpId="0" nodeType="clickEffect">
                                  <p:stCondLst>
                                    <p:cond delay="0"/>
                                  </p:stCondLst>
                                  <p:childTnLst>
                                    <p:set>
                                      <p:cBhvr>
                                        <p:cTn id="43" dur="1" fill="hold">
                                          <p:stCondLst>
                                            <p:cond delay="0"/>
                                          </p:stCondLst>
                                        </p:cTn>
                                        <p:tgtEl>
                                          <p:spTgt spid="3">
                                            <p:txEl>
                                              <p:pRg st="5" end="5"/>
                                            </p:txEl>
                                          </p:spTgt>
                                        </p:tgtEl>
                                        <p:attrNameLst>
                                          <p:attrName>style.visibility</p:attrName>
                                        </p:attrNameLst>
                                      </p:cBhvr>
                                      <p:to>
                                        <p:strVal val="visible"/>
                                      </p:to>
                                    </p:set>
                                    <p:animEffect transition="in" filter="barn(inVertical)">
                                      <p:cBhvr>
                                        <p:cTn id="44" dur="500"/>
                                        <p:tgtEl>
                                          <p:spTgt spid="3">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16" presetClass="entr" presetSubtype="21"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barn(inVertical)">
                                      <p:cBhvr>
                                        <p:cTn id="49" dur="500"/>
                                        <p:tgtEl>
                                          <p:spTgt spid="3">
                                            <p:txEl>
                                              <p:pRg st="6" end="6"/>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16" presetClass="entr" presetSubtype="21" fill="hold" grpId="0" nodeType="clickEffect">
                                  <p:stCondLst>
                                    <p:cond delay="0"/>
                                  </p:stCondLst>
                                  <p:childTnLst>
                                    <p:set>
                                      <p:cBhvr>
                                        <p:cTn id="53" dur="1" fill="hold">
                                          <p:stCondLst>
                                            <p:cond delay="0"/>
                                          </p:stCondLst>
                                        </p:cTn>
                                        <p:tgtEl>
                                          <p:spTgt spid="3">
                                            <p:txEl>
                                              <p:pRg st="7" end="7"/>
                                            </p:txEl>
                                          </p:spTgt>
                                        </p:tgtEl>
                                        <p:attrNameLst>
                                          <p:attrName>style.visibility</p:attrName>
                                        </p:attrNameLst>
                                      </p:cBhvr>
                                      <p:to>
                                        <p:strVal val="visible"/>
                                      </p:to>
                                    </p:set>
                                    <p:animEffect transition="in" filter="barn(inVertical)">
                                      <p:cBhvr>
                                        <p:cTn id="54" dur="500"/>
                                        <p:tgtEl>
                                          <p:spTgt spid="3">
                                            <p:txEl>
                                              <p:pRg st="7" end="7"/>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16" presetClass="entr" presetSubtype="21" fill="hold" grpId="0" nodeType="clickEffect">
                                  <p:stCondLst>
                                    <p:cond delay="0"/>
                                  </p:stCondLst>
                                  <p:childTnLst>
                                    <p:set>
                                      <p:cBhvr>
                                        <p:cTn id="58" dur="1" fill="hold">
                                          <p:stCondLst>
                                            <p:cond delay="0"/>
                                          </p:stCondLst>
                                        </p:cTn>
                                        <p:tgtEl>
                                          <p:spTgt spid="3">
                                            <p:txEl>
                                              <p:pRg st="8" end="8"/>
                                            </p:txEl>
                                          </p:spTgt>
                                        </p:tgtEl>
                                        <p:attrNameLst>
                                          <p:attrName>style.visibility</p:attrName>
                                        </p:attrNameLst>
                                      </p:cBhvr>
                                      <p:to>
                                        <p:strVal val="visible"/>
                                      </p:to>
                                    </p:set>
                                    <p:animEffect transition="in" filter="barn(inVertical)">
                                      <p:cBhvr>
                                        <p:cTn id="59"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fontScale="90000"/>
          </a:bodyPr>
          <a:lstStyle/>
          <a:p>
            <a:r>
              <a:rPr lang="ar-IQ" b="1" dirty="0" smtClean="0">
                <a:latin typeface="Andalus" pitchFamily="18" charset="-78"/>
                <a:cs typeface="Andalus" pitchFamily="18" charset="-78"/>
              </a:rPr>
              <a:t> مستويات ( الفهم ، التطبيق ، التحليل ، التركيب )</a:t>
            </a:r>
            <a:endParaRPr lang="ar-IQ" dirty="0">
              <a:latin typeface="Andalus" pitchFamily="18" charset="-78"/>
              <a:cs typeface="Andalus" pitchFamily="18" charset="-78"/>
            </a:endParaRPr>
          </a:p>
        </p:txBody>
      </p:sp>
      <p:sp>
        <p:nvSpPr>
          <p:cNvPr id="3" name="عنصر نائب للمحتوى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Autofit/>
          </a:bodyPr>
          <a:lstStyle/>
          <a:p>
            <a:pPr marL="0" indent="0" algn="just">
              <a:buNone/>
            </a:pPr>
            <a:r>
              <a:rPr lang="ar-SA" sz="2000" b="1" dirty="0"/>
              <a:t>2-    </a:t>
            </a:r>
            <a:r>
              <a:rPr lang="ar-IQ" sz="2000" b="1" dirty="0"/>
              <a:t>الفهم </a:t>
            </a:r>
            <a:r>
              <a:rPr lang="ar-IQ" sz="1800" b="1" dirty="0"/>
              <a:t>: يعرف بأنه القدرة على إدراك معنى المادة التي يدرسها المتعلم ويمكن أن يظهر هذا عن طريق ترجمة المادة من صورة إلى أخرى الافعال المستخدمة فيه: (يشرح – يلخص- يعبر- </a:t>
            </a:r>
            <a:r>
              <a:rPr lang="ar-IQ" sz="1800" b="1" dirty="0" smtClean="0"/>
              <a:t>يفسر- </a:t>
            </a:r>
            <a:r>
              <a:rPr lang="ar-IQ" sz="1800" b="1" dirty="0"/>
              <a:t>يميز- - يؤيد- يستنتج- يعلل- يعطي</a:t>
            </a:r>
            <a:r>
              <a:rPr lang="ar-IQ" sz="1800" b="1" dirty="0" smtClean="0"/>
              <a:t>).</a:t>
            </a:r>
          </a:p>
          <a:p>
            <a:pPr marL="0" indent="0" algn="just">
              <a:buNone/>
            </a:pPr>
            <a:r>
              <a:rPr lang="ar-SA" sz="1800" b="1" dirty="0"/>
              <a:t>3-   </a:t>
            </a:r>
            <a:r>
              <a:rPr lang="ar-SA" sz="2000" b="1" dirty="0"/>
              <a:t> </a:t>
            </a:r>
            <a:r>
              <a:rPr lang="ar-IQ" sz="2000" b="1" dirty="0"/>
              <a:t>التطبيق </a:t>
            </a:r>
            <a:r>
              <a:rPr lang="ar-IQ" sz="1800" b="1" dirty="0"/>
              <a:t>: يعني قدرة المتعلم على استخدام ما تعلمه من مفاهيم وحقائق ومبادئ وقوانين وكل ما سبق دراسته في مواقف جديدة وحل المشكلات المألوفة وغير المألوفة الافعال المستخدمة فيه:(يطبق- ينتج- يعد)</a:t>
            </a:r>
            <a:endParaRPr lang="en-US" sz="1800" b="1" dirty="0"/>
          </a:p>
          <a:p>
            <a:pPr marL="0" indent="0" algn="just">
              <a:buNone/>
            </a:pPr>
            <a:r>
              <a:rPr lang="ar-SA" sz="1800" b="1" dirty="0"/>
              <a:t>4-   </a:t>
            </a:r>
            <a:r>
              <a:rPr lang="ar-SA" sz="2000" b="1" dirty="0"/>
              <a:t> </a:t>
            </a:r>
            <a:r>
              <a:rPr lang="ar-IQ" sz="2000" b="1" dirty="0"/>
              <a:t>التحليل </a:t>
            </a:r>
            <a:r>
              <a:rPr lang="ar-IQ" sz="1800" b="1" dirty="0"/>
              <a:t>: يشير إلى قدرة المتعلم على تحليل مادة التعلم إلى مكوناتها الجزئية بما يساعد على فهم تنظيمها البنائي إذ انه يعمل على تفكيك مشكلات أو فكرة إلى مكوناتها مع فهم البناء الكامل لهذه المادة وأجزائها. الافعال المستخدمة فيه ( يجزئ</a:t>
            </a:r>
            <a:r>
              <a:rPr lang="ar-IQ" sz="1800" b="1" baseline="30000" dirty="0"/>
              <a:t> </a:t>
            </a:r>
            <a:r>
              <a:rPr lang="ar-IQ" sz="1800" b="1" dirty="0"/>
              <a:t>- يفـرق- يميـز- يتعرف على- يوضح – يستنتـج –يخـتار- يفصـل- يقسم).        </a:t>
            </a:r>
            <a:endParaRPr lang="en-US" sz="1800" b="1" dirty="0"/>
          </a:p>
          <a:p>
            <a:pPr marL="0" indent="0" algn="just">
              <a:buNone/>
            </a:pPr>
            <a:r>
              <a:rPr lang="ar-SA" sz="1800" b="1" dirty="0"/>
              <a:t>5-  </a:t>
            </a:r>
            <a:r>
              <a:rPr lang="ar-SA" sz="2000" b="1" dirty="0"/>
              <a:t>  </a:t>
            </a:r>
            <a:r>
              <a:rPr lang="ar-IQ" sz="2000" b="1" dirty="0"/>
              <a:t>التركيب</a:t>
            </a:r>
            <a:r>
              <a:rPr lang="en-US" sz="2000" b="1" dirty="0"/>
              <a:t> </a:t>
            </a:r>
            <a:r>
              <a:rPr lang="ar-IQ" sz="1800" b="1" dirty="0"/>
              <a:t>: يعرف بأنه وضع العناصر والأجزاء مع بعضها لتكوين بناء جديد يقوم التركيب على التعامل مع العناصر والأجزاء وربطها معاً بطريقة تجعلها نمطاً معيناً وبنية لم تكن موجودة في </a:t>
            </a:r>
            <a:r>
              <a:rPr lang="ar-IQ" sz="1800" b="1" dirty="0" err="1" smtClean="0"/>
              <a:t>السابق.الافعال</a:t>
            </a:r>
            <a:r>
              <a:rPr lang="ar-IQ" sz="1800" b="1" dirty="0" smtClean="0"/>
              <a:t> </a:t>
            </a:r>
            <a:r>
              <a:rPr lang="ar-IQ" sz="1800" b="1" dirty="0"/>
              <a:t>المستخدمة فيه (يصنف- يؤلف- يجمع- يبتكر- يصمم- يشرح- يعدل- ينظم- يراجع- يكتب موضوعاً – يقترح) .</a:t>
            </a:r>
            <a:endParaRPr lang="en-US" sz="1800" b="1" dirty="0"/>
          </a:p>
          <a:p>
            <a:endParaRPr lang="en-US" sz="2000" dirty="0"/>
          </a:p>
        </p:txBody>
      </p:sp>
    </p:spTree>
    <p:extLst>
      <p:ext uri="{BB962C8B-B14F-4D97-AF65-F5344CB8AC3E}">
        <p14:creationId xmlns:p14="http://schemas.microsoft.com/office/powerpoint/2010/main" val="2303349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a:bodyPr>
          <a:lstStyle/>
          <a:p>
            <a:r>
              <a:rPr lang="ar-IQ" b="1" dirty="0" smtClean="0">
                <a:solidFill>
                  <a:prstClr val="black"/>
                </a:solidFill>
                <a:latin typeface="Andalus" pitchFamily="18" charset="-78"/>
                <a:ea typeface="Calibri"/>
                <a:cs typeface="Andalus" pitchFamily="18" charset="-78"/>
              </a:rPr>
              <a:t> </a:t>
            </a:r>
            <a:r>
              <a:rPr lang="ar-IQ" b="1" dirty="0" smtClean="0">
                <a:solidFill>
                  <a:prstClr val="black"/>
                </a:solidFill>
                <a:latin typeface="Andalus" pitchFamily="18" charset="-78"/>
                <a:ea typeface="Calibri"/>
                <a:cs typeface="Andalus" pitchFamily="18" charset="-78"/>
              </a:rPr>
              <a:t>مستوى التقويم</a:t>
            </a:r>
            <a:endParaRPr lang="ar-IQ" dirty="0">
              <a:latin typeface="Andalus" pitchFamily="18" charset="-78"/>
              <a:cs typeface="Andalus" pitchFamily="18" charset="-78"/>
            </a:endParaRPr>
          </a:p>
        </p:txBody>
      </p:sp>
      <p:sp>
        <p:nvSpPr>
          <p:cNvPr id="3" name="عنصر نائب للمحتوى 2"/>
          <p:cNvSpPr>
            <a:spLocks noGrp="1"/>
          </p:cNvSpPr>
          <p:nvPr>
            <p:ph idx="1"/>
          </p:nvPr>
        </p:nvSpPr>
        <p:spPr>
          <a:xfrm>
            <a:off x="457200" y="1600200"/>
            <a:ext cx="8229600" cy="4421087"/>
          </a:xfrm>
        </p:spPr>
        <p:style>
          <a:lnRef idx="1">
            <a:schemeClr val="accent2"/>
          </a:lnRef>
          <a:fillRef idx="2">
            <a:schemeClr val="accent2"/>
          </a:fillRef>
          <a:effectRef idx="1">
            <a:schemeClr val="accent2"/>
          </a:effectRef>
          <a:fontRef idx="minor">
            <a:schemeClr val="dk1"/>
          </a:fontRef>
        </p:style>
        <p:txBody>
          <a:bodyPr>
            <a:noAutofit/>
          </a:bodyPr>
          <a:lstStyle/>
          <a:p>
            <a:pPr marL="0" indent="0" algn="just">
              <a:buNone/>
            </a:pPr>
            <a:r>
              <a:rPr lang="ar-IQ" sz="2000" b="1" dirty="0" smtClean="0"/>
              <a:t>6-التقويم</a:t>
            </a:r>
            <a:r>
              <a:rPr lang="ar-IQ" sz="2000" b="1" dirty="0"/>
              <a:t> </a:t>
            </a:r>
            <a:r>
              <a:rPr lang="ar-IQ" sz="1800" b="1" dirty="0"/>
              <a:t>: يعرف بأنه قدرة المتعلم على الحكم على قيمة المادة أو الشيء بحيث تقوم أحكامه على معايير محددة قد تكون معايير داخلية خاصة بالتنظيم أو خارجية خاصة بالغرض أو الهدف ، وعلى المتعلم أن يحدد نوع المعيار المستخدم . الافعال المستخدمة فيه ( ينقد- يقيم- يبدي رأيه- يحكم- يقرر- يثمن- - يقوّم-يدعم- يقدر- يبرز)</a:t>
            </a:r>
            <a:endParaRPr lang="en-US" sz="1800" b="1" dirty="0"/>
          </a:p>
        </p:txBody>
      </p:sp>
    </p:spTree>
    <p:extLst>
      <p:ext uri="{BB962C8B-B14F-4D97-AF65-F5344CB8AC3E}">
        <p14:creationId xmlns:p14="http://schemas.microsoft.com/office/powerpoint/2010/main" val="725178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wheel(1)">
                                      <p:cBhvr>
                                        <p:cTn id="12" dur="20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wheel(1)">
                                      <p:cBhvr>
                                        <p:cTn id="1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188640"/>
            <a:ext cx="8304923" cy="63727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7626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117</TotalTime>
  <Words>145</Words>
  <Application>Microsoft Office PowerPoint</Application>
  <PresentationFormat>عرض على الشاشة (3:4)‏</PresentationFormat>
  <Paragraphs>21</Paragraphs>
  <Slides>5</Slides>
  <Notes>0</Notes>
  <HiddenSlides>0</HiddenSlides>
  <MMClips>0</MMClips>
  <ScaleCrop>false</ScaleCrop>
  <HeadingPairs>
    <vt:vector size="4" baseType="variant">
      <vt:variant>
        <vt:lpstr>نسق</vt:lpstr>
      </vt:variant>
      <vt:variant>
        <vt:i4>1</vt:i4>
      </vt:variant>
      <vt:variant>
        <vt:lpstr>عناوين الشرائح</vt:lpstr>
      </vt:variant>
      <vt:variant>
        <vt:i4>5</vt:i4>
      </vt:variant>
    </vt:vector>
  </HeadingPairs>
  <TitlesOfParts>
    <vt:vector size="6" baseType="lpstr">
      <vt:lpstr>سمة Office</vt:lpstr>
      <vt:lpstr>الفصل الثاني  بناء الاختبارات التحصيلية </vt:lpstr>
      <vt:lpstr>خطوات بناء الاختبارات التحصيلية </vt:lpstr>
      <vt:lpstr> مستويات ( الفهم ، التطبيق ، التحليل ، التركيب )</vt:lpstr>
      <vt:lpstr> مستوى التقويم</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وزارة التعليم العالي والبحث العلمي  الجامعة المستنصرية / كلية التربية الأساسية</dc:title>
  <dc:creator>ZOZO</dc:creator>
  <cp:lastModifiedBy>Maher</cp:lastModifiedBy>
  <cp:revision>32</cp:revision>
  <dcterms:created xsi:type="dcterms:W3CDTF">2020-02-23T20:34:51Z</dcterms:created>
  <dcterms:modified xsi:type="dcterms:W3CDTF">2020-05-31T17:06:33Z</dcterms:modified>
</cp:coreProperties>
</file>