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56" r:id="rId4"/>
    <p:sldId id="257" r:id="rId5"/>
    <p:sldId id="264" r:id="rId6"/>
    <p:sldId id="265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4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8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1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1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7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0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2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EA11-3C2E-4F37-A7A9-04D8D7ED335F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D1A3A-240E-41C7-991D-9C67C763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8%A7%D9%84%D9%84%D8%BA%D8%A9_%D8%A7%D9%84%D8%A5%D9%86%D8%AC%D9%84%D9%8A%D8%B2%D9%8A%D8%A9" TargetMode="External"/><Relationship Id="rId2" Type="http://schemas.openxmlformats.org/officeDocument/2006/relationships/hyperlink" Target="https://ar.wikipedia.org/wiki/%D9%86%D9%8A%D9%88%D8%AA%D9%86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ar.wikipedia.org/wiki/%D8%B7%D8%B1%D9%82_%D8%AD%D8%B3%D8%A7%D8%A8_%D8%A7%D9%84%D8%AC%D8%B0%D8%B1_%D8%A7%D9%84%D8%AA%D8%B1%D8%A8%D9%8A%D8%B9%D9%8A" TargetMode="External"/><Relationship Id="rId4" Type="http://schemas.openxmlformats.org/officeDocument/2006/relationships/hyperlink" Target="https://ar.wikipedia.org/wiki/%D8%AE%D9%88%D8%A7%D8%B1%D8%B2%D9%85%D9%8A%D8%A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erivative" TargetMode="External"/><Relationship Id="rId2" Type="http://schemas.openxmlformats.org/officeDocument/2006/relationships/hyperlink" Target="https://en.wikipedia.org/wiki/Real_number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hyperlink" Target="https://en.wikipedia.org/wiki/Zero_of_a_function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" y="4876800"/>
            <a:ext cx="76295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757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534400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306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IQ" dirty="0"/>
              <a:t>في التحليل العددي، </a:t>
            </a:r>
            <a:r>
              <a:rPr lang="ar-IQ" b="1" dirty="0"/>
              <a:t>طريقة </a:t>
            </a:r>
            <a:r>
              <a:rPr lang="ar-IQ" b="1" dirty="0">
                <a:hlinkClick r:id="rId2" tooltip="نيوتن"/>
              </a:rPr>
              <a:t>نيوتن</a:t>
            </a:r>
            <a:r>
              <a:rPr lang="ar-IQ" dirty="0"/>
              <a:t> (</a:t>
            </a:r>
            <a:r>
              <a:rPr lang="ar-IQ" dirty="0">
                <a:hlinkClick r:id="rId3" tooltip="اللغة الإنجليزية"/>
              </a:rPr>
              <a:t>بالإنجليزية</a:t>
            </a:r>
            <a:r>
              <a:rPr lang="ar-IQ" dirty="0"/>
              <a:t>: </a:t>
            </a:r>
            <a:r>
              <a:rPr lang="en-US" dirty="0"/>
              <a:t>Newton's method)‏ </a:t>
            </a:r>
            <a:r>
              <a:rPr lang="ar-IQ" dirty="0"/>
              <a:t>أو </a:t>
            </a:r>
            <a:r>
              <a:rPr lang="ar-IQ" b="1" dirty="0"/>
              <a:t>طريقة نيوتن-رافسون</a:t>
            </a:r>
            <a:r>
              <a:rPr lang="ar-IQ" dirty="0"/>
              <a:t> (</a:t>
            </a:r>
            <a:r>
              <a:rPr lang="ar-IQ" dirty="0">
                <a:hlinkClick r:id="rId3" tooltip="اللغة الإنجليزية"/>
              </a:rPr>
              <a:t>بالإنجليزية</a:t>
            </a:r>
            <a:r>
              <a:rPr lang="ar-IQ" dirty="0"/>
              <a:t>: </a:t>
            </a:r>
            <a:r>
              <a:rPr lang="en-US" dirty="0"/>
              <a:t>Newton–</a:t>
            </a:r>
            <a:r>
              <a:rPr lang="en-US" dirty="0" err="1"/>
              <a:t>Raphson</a:t>
            </a:r>
            <a:r>
              <a:rPr lang="en-US" dirty="0"/>
              <a:t> method)‏ </a:t>
            </a:r>
            <a:r>
              <a:rPr lang="ar-IQ" dirty="0"/>
              <a:t>هي </a:t>
            </a:r>
            <a:r>
              <a:rPr lang="ar-IQ" dirty="0">
                <a:hlinkClick r:id="rId4" tooltip="خوارزمية"/>
              </a:rPr>
              <a:t>خوارزمية</a:t>
            </a:r>
            <a:r>
              <a:rPr lang="ar-IQ" dirty="0"/>
              <a:t> فعالة لإيجاد جذور تابع حقيقي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1143000"/>
            <a:ext cx="6897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IQ" dirty="0"/>
              <a:t>طريقة نيوتن هو واحدة من الطرق المستعملة من أجل </a:t>
            </a:r>
            <a:r>
              <a:rPr lang="ar-IQ" dirty="0">
                <a:hlinkClick r:id="rId5"/>
              </a:rPr>
              <a:t>حساب الجذر التربيعي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2400" y="1828800"/>
            <a:ext cx="8667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Newton's method. It is based on a very simple idea, one that is fundamental </a:t>
            </a:r>
            <a:r>
              <a:rPr lang="en-US" sz="2400" b="1" dirty="0" smtClean="0"/>
              <a:t>and repeated </a:t>
            </a:r>
            <a:r>
              <a:rPr lang="en-US" sz="2400" b="1" dirty="0"/>
              <a:t>time and again in the derivation of numerical methods</a:t>
            </a:r>
          </a:p>
        </p:txBody>
      </p:sp>
    </p:spTree>
    <p:extLst>
      <p:ext uri="{BB962C8B-B14F-4D97-AF65-F5344CB8AC3E}">
        <p14:creationId xmlns:p14="http://schemas.microsoft.com/office/powerpoint/2010/main" val="177254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Newton–</a:t>
            </a:r>
            <a:r>
              <a:rPr lang="en-US" sz="2400" dirty="0" err="1"/>
              <a:t>Raphson</a:t>
            </a:r>
            <a:r>
              <a:rPr lang="en-US" sz="2400" dirty="0"/>
              <a:t> method in one variable is implemented as follows:</a:t>
            </a:r>
          </a:p>
          <a:p>
            <a:r>
              <a:rPr lang="en-US" sz="2400" dirty="0"/>
              <a:t>The method starts with a function </a:t>
            </a:r>
            <a:r>
              <a:rPr lang="en-US" sz="2400" i="1" dirty="0"/>
              <a:t>f</a:t>
            </a:r>
            <a:r>
              <a:rPr lang="en-US" sz="2400" dirty="0"/>
              <a:t> defined over the </a:t>
            </a:r>
            <a:r>
              <a:rPr lang="en-US" sz="2400" u="sng" dirty="0">
                <a:hlinkClick r:id="rId2" tooltip="Real number"/>
              </a:rPr>
              <a:t>real numbers</a:t>
            </a:r>
            <a:r>
              <a:rPr lang="en-US" sz="2400" dirty="0"/>
              <a:t> </a:t>
            </a:r>
            <a:r>
              <a:rPr lang="en-US" sz="2400" i="1" dirty="0"/>
              <a:t>x</a:t>
            </a:r>
            <a:r>
              <a:rPr lang="en-US" sz="2400" dirty="0"/>
              <a:t>, the function's </a:t>
            </a:r>
            <a:r>
              <a:rPr lang="en-US" sz="2400" u="sng" dirty="0">
                <a:hlinkClick r:id="rId3" tooltip="Derivative"/>
              </a:rPr>
              <a:t>derivative</a:t>
            </a:r>
            <a:r>
              <a:rPr lang="en-US" sz="2400" dirty="0"/>
              <a:t> </a:t>
            </a:r>
            <a:r>
              <a:rPr lang="en-US" sz="2400" i="1" dirty="0"/>
              <a:t>f ′</a:t>
            </a:r>
            <a:r>
              <a:rPr lang="en-US" sz="2400" dirty="0"/>
              <a:t>, and an initial guess 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 for a </a:t>
            </a:r>
            <a:r>
              <a:rPr lang="en-US" sz="2400" u="sng" dirty="0">
                <a:hlinkClick r:id="rId4" tooltip="Zero of a function"/>
              </a:rPr>
              <a:t>root of the function</a:t>
            </a:r>
            <a:r>
              <a:rPr lang="en-US" sz="2400" dirty="0"/>
              <a:t> </a:t>
            </a:r>
            <a:r>
              <a:rPr lang="en-US" sz="2400" i="1" dirty="0"/>
              <a:t>f</a:t>
            </a:r>
            <a:r>
              <a:rPr lang="en-US" sz="2400" dirty="0"/>
              <a:t>. If the function satisfies the assumptions made in the derivation of the formula and the initial guess is close, then a better approximation </a:t>
            </a:r>
            <a:r>
              <a:rPr lang="en-US" sz="2400" i="1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 is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3276600"/>
            <a:ext cx="28575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258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8305799" cy="604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816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80772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69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88392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7512" y="152400"/>
            <a:ext cx="837448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Example :- find the root  by using Newton </a:t>
            </a:r>
            <a:r>
              <a:rPr lang="en-US" b="1" dirty="0" err="1"/>
              <a:t>Raphson</a:t>
            </a:r>
            <a:r>
              <a:rPr lang="en-US" b="1" dirty="0"/>
              <a:t> method for x</a:t>
            </a:r>
            <a:r>
              <a:rPr lang="en-US" b="1" baseline="-25000" dirty="0"/>
              <a:t>0</a:t>
            </a:r>
            <a:r>
              <a:rPr lang="en-US" b="1" dirty="0"/>
              <a:t>=0.5 </a:t>
            </a:r>
            <a:endParaRPr lang="en-US" dirty="0"/>
          </a:p>
          <a:p>
            <a:r>
              <a:rPr lang="en-US" b="1" dirty="0" err="1"/>
              <a:t>cos</a:t>
            </a:r>
            <a:r>
              <a:rPr lang="en-US" b="1" dirty="0"/>
              <a:t>(</a:t>
            </a:r>
            <a:r>
              <a:rPr lang="en-US" b="1" i="1" dirty="0"/>
              <a:t>x</a:t>
            </a:r>
            <a:r>
              <a:rPr lang="en-US" b="1" dirty="0"/>
              <a:t>) = </a:t>
            </a:r>
            <a:r>
              <a:rPr lang="en-US" b="1" i="1" dirty="0"/>
              <a:t>x</a:t>
            </a:r>
            <a:r>
              <a:rPr lang="en-US" b="1" baseline="30000" dirty="0"/>
              <a:t>3</a:t>
            </a:r>
            <a:r>
              <a:rPr lang="en-US" b="1" dirty="0" smtClean="0"/>
              <a:t>     ,  </a:t>
            </a:r>
            <a:r>
              <a:rPr lang="el-GR" sz="2800" dirty="0" smtClean="0"/>
              <a:t>ϵ</a:t>
            </a:r>
            <a:r>
              <a:rPr lang="en-US" sz="2800" dirty="0" smtClean="0"/>
              <a:t>=10</a:t>
            </a:r>
            <a:r>
              <a:rPr lang="en-US" sz="2800" baseline="30000" dirty="0" smtClean="0"/>
              <a:t>-11   </a:t>
            </a:r>
            <a:r>
              <a:rPr lang="en-US" b="1" baseline="30000" dirty="0" smtClean="0"/>
              <a:t>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56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72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boxnet</dc:creator>
  <cp:lastModifiedBy>boxnet</cp:lastModifiedBy>
  <cp:revision>9</cp:revision>
  <dcterms:created xsi:type="dcterms:W3CDTF">2020-05-18T22:37:16Z</dcterms:created>
  <dcterms:modified xsi:type="dcterms:W3CDTF">2020-05-22T10:40:40Z</dcterms:modified>
</cp:coreProperties>
</file>