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64" r:id="rId2"/>
    <p:sldId id="256" r:id="rId3"/>
    <p:sldId id="257" r:id="rId4"/>
    <p:sldId id="259" r:id="rId5"/>
    <p:sldId id="265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4298" autoAdjust="0"/>
    <p:restoredTop sz="94660"/>
  </p:normalViewPr>
  <p:slideViewPr>
    <p:cSldViewPr>
      <p:cViewPr varScale="1">
        <p:scale>
          <a:sx n="73" d="100"/>
          <a:sy n="73" d="100"/>
        </p:scale>
        <p:origin x="-7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5CEC43E-0BC2-4A4D-A9DF-2AFAA0733BC3}" type="datetimeFigureOut">
              <a:rPr lang="ar-IQ" smtClean="0"/>
              <a:pPr/>
              <a:t>21/09/1441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C79AE6-3185-42EE-ADDC-C51DA31408D7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79AE6-3185-42EE-ADDC-C51DA31408D7}" type="slidenum">
              <a:rPr lang="ar-IQ" smtClean="0"/>
              <a:pPr/>
              <a:t>1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21/09/1441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21/09/1441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21/09/1441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785794"/>
            <a:ext cx="8115328" cy="5411807"/>
          </a:xfr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ar-IQ" dirty="0" smtClean="0"/>
              <a:t>  مادة المشاهدة </a:t>
            </a:r>
          </a:p>
          <a:p>
            <a:pPr>
              <a:buNone/>
            </a:pPr>
            <a:r>
              <a:rPr lang="ar-IQ" dirty="0" smtClean="0"/>
              <a:t> 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((عناصر خطة الدرس ))</a:t>
            </a:r>
            <a:endParaRPr lang="ar-IQ" sz="3600" b="1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ar-IQ" dirty="0" smtClean="0"/>
              <a:t>الصف الثالث </a:t>
            </a:r>
          </a:p>
          <a:p>
            <a:pPr>
              <a:buNone/>
            </a:pPr>
            <a:r>
              <a:rPr lang="ar-IQ" dirty="0" smtClean="0"/>
              <a:t>إعداد </a:t>
            </a:r>
          </a:p>
          <a:p>
            <a:pPr>
              <a:buNone/>
            </a:pPr>
            <a:r>
              <a:rPr lang="ar-IQ" dirty="0" smtClean="0"/>
              <a:t>أ . م . </a:t>
            </a:r>
            <a:r>
              <a:rPr lang="ar-IQ" dirty="0" err="1" smtClean="0"/>
              <a:t>روناك</a:t>
            </a:r>
            <a:r>
              <a:rPr lang="ar-IQ" dirty="0" smtClean="0"/>
              <a:t> عبود جابر</a:t>
            </a:r>
          </a:p>
          <a:p>
            <a:pPr>
              <a:buNone/>
            </a:pPr>
            <a:endParaRPr lang="ar-IQ" sz="5100" dirty="0"/>
          </a:p>
        </p:txBody>
      </p:sp>
      <p:pic>
        <p:nvPicPr>
          <p:cNvPr id="4" name="صورة 3" descr="٢٠٢٠٠٥١٣_٠٠٣٢١٤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9825339">
            <a:off x="747588" y="1021871"/>
            <a:ext cx="3893586" cy="521497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1000100" y="428604"/>
            <a:ext cx="5786478" cy="78581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شكل بيضاوي 3"/>
          <p:cNvSpPr/>
          <p:nvPr/>
        </p:nvSpPr>
        <p:spPr>
          <a:xfrm>
            <a:off x="857224" y="357166"/>
            <a:ext cx="6357982" cy="10001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ar-IQ" dirty="0" smtClean="0"/>
              <a:t>    عناصر خطة الدرس اليومية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ar-IQ" dirty="0" smtClean="0"/>
              <a:t>وتشتمل على :.</a:t>
            </a:r>
          </a:p>
          <a:p>
            <a:pPr>
              <a:buNone/>
            </a:pPr>
            <a:r>
              <a:rPr lang="ar-IQ" dirty="0" smtClean="0"/>
              <a:t>1 . عنوان الدرس ( الموضوع )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2 . الهدف العام  وهو هدف المادة الدراسية الذي تحدده وزارة التربية </a:t>
            </a:r>
          </a:p>
          <a:p>
            <a:pPr>
              <a:buNone/>
            </a:pPr>
            <a:r>
              <a:rPr lang="ar-IQ" dirty="0" smtClean="0"/>
              <a:t>3 . الهدف الخاصة وهو يأخذ من عنوان الدرس </a:t>
            </a:r>
          </a:p>
          <a:p>
            <a:pPr>
              <a:buNone/>
            </a:pPr>
            <a:r>
              <a:rPr lang="ar-IQ" dirty="0" smtClean="0"/>
              <a:t>4 . أهداف الدرس ( الأهداف السلوكية )</a:t>
            </a:r>
          </a:p>
          <a:p>
            <a:pPr>
              <a:buNone/>
            </a:pPr>
            <a:r>
              <a:rPr lang="ar-IQ" dirty="0" smtClean="0"/>
              <a:t>أ . معرفية      </a:t>
            </a:r>
            <a:r>
              <a:rPr lang="ar-IQ" dirty="0" err="1" smtClean="0"/>
              <a:t>ب</a:t>
            </a:r>
            <a:r>
              <a:rPr lang="ar-IQ" dirty="0" smtClean="0"/>
              <a:t>. وجدانية        </a:t>
            </a:r>
            <a:r>
              <a:rPr lang="ar-IQ" dirty="0" err="1" smtClean="0"/>
              <a:t>ج</a:t>
            </a:r>
            <a:r>
              <a:rPr lang="ar-IQ" dirty="0" smtClean="0"/>
              <a:t> . </a:t>
            </a:r>
            <a:r>
              <a:rPr lang="ar-IQ" dirty="0" err="1" smtClean="0"/>
              <a:t>مهارية</a:t>
            </a:r>
            <a:r>
              <a:rPr lang="ar-IQ" dirty="0" smtClean="0"/>
              <a:t> ( نفس حركية 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214290"/>
            <a:ext cx="8572560" cy="635798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ar-IQ" sz="11200" dirty="0" smtClean="0"/>
              <a:t> 5</a:t>
            </a:r>
            <a:r>
              <a:rPr lang="ar-IQ" sz="12800" dirty="0" smtClean="0"/>
              <a:t> . الوسائل التعليمية وتتمثل </a:t>
            </a:r>
            <a:r>
              <a:rPr lang="ar-IQ" sz="12800" dirty="0" err="1" smtClean="0"/>
              <a:t>بـ</a:t>
            </a:r>
            <a:endParaRPr lang="ar-IQ" sz="12800" dirty="0" smtClean="0"/>
          </a:p>
          <a:p>
            <a:pPr>
              <a:buNone/>
            </a:pPr>
            <a:r>
              <a:rPr lang="en-US" sz="12800" dirty="0" smtClean="0"/>
              <a:t>Data Show </a:t>
            </a:r>
            <a:r>
              <a:rPr lang="ar-IQ" sz="12800" dirty="0" smtClean="0"/>
              <a:t> ، جهاز الحاسوب  </a:t>
            </a:r>
            <a:r>
              <a:rPr lang="ar-IQ" sz="12800" dirty="0" err="1" smtClean="0"/>
              <a:t>الفديو</a:t>
            </a:r>
            <a:r>
              <a:rPr lang="ar-IQ" sz="12800" dirty="0" smtClean="0"/>
              <a:t> ، جهاز عرض الشفافيات  ، الأقراص الليزرية ، السبورة ، اللوحات ، المجسمات  ، النماذج الفنية </a:t>
            </a:r>
          </a:p>
          <a:p>
            <a:pPr>
              <a:buNone/>
            </a:pPr>
            <a:endParaRPr lang="ar-IQ" sz="12800" dirty="0" smtClean="0"/>
          </a:p>
          <a:p>
            <a:pPr>
              <a:buNone/>
            </a:pPr>
            <a:r>
              <a:rPr lang="ar-IQ" sz="12800" dirty="0" smtClean="0"/>
              <a:t>6 . الطريقة التدريسية  وتتحدد </a:t>
            </a:r>
            <a:r>
              <a:rPr lang="ar-IQ" sz="12800" dirty="0" err="1" smtClean="0"/>
              <a:t>بـ</a:t>
            </a:r>
            <a:r>
              <a:rPr lang="ar-IQ" sz="12800" dirty="0" smtClean="0"/>
              <a:t> </a:t>
            </a:r>
          </a:p>
          <a:p>
            <a:pPr>
              <a:buNone/>
            </a:pPr>
            <a:r>
              <a:rPr lang="ar-IQ" sz="12800" dirty="0" smtClean="0"/>
              <a:t>المحاضرة  ، </a:t>
            </a:r>
            <a:r>
              <a:rPr lang="ar-IQ" sz="12800" dirty="0" err="1" smtClean="0"/>
              <a:t>النمذجة</a:t>
            </a:r>
            <a:r>
              <a:rPr lang="ar-IQ" sz="12800" dirty="0" smtClean="0"/>
              <a:t> ، المناقشة  ، طريقة حل المشكلات ، التعليم التعاوني ، الأسلوب القصصي ، المشروع ، التعليم المصغر ..... .</a:t>
            </a:r>
          </a:p>
          <a:p>
            <a:pPr>
              <a:buNone/>
            </a:pPr>
            <a:endParaRPr lang="ar-IQ" sz="12800" dirty="0" smtClean="0"/>
          </a:p>
          <a:p>
            <a:pPr>
              <a:buNone/>
            </a:pPr>
            <a:r>
              <a:rPr lang="ar-IQ" sz="12800" dirty="0" smtClean="0"/>
              <a:t>7 . التمهيد أو المقدمة </a:t>
            </a:r>
          </a:p>
          <a:p>
            <a:pPr>
              <a:buNone/>
            </a:pPr>
            <a:r>
              <a:rPr lang="ar-IQ" sz="12800" dirty="0" smtClean="0"/>
              <a:t>تكون مشوقة ، تشد انتباه الطلبة قد تبدآ بسؤال ، يبدأ التدريسي بعبارة تشد الطلبة مثلاً ( موضوعنا لهذا اليوم موضوعاً مهم ) أو قد </a:t>
            </a:r>
            <a:r>
              <a:rPr lang="ar-IQ" sz="12800" dirty="0" err="1" smtClean="0"/>
              <a:t>يربطة</a:t>
            </a:r>
            <a:r>
              <a:rPr lang="ar-IQ" sz="12800" dirty="0" smtClean="0"/>
              <a:t> في الموضوع السابق . </a:t>
            </a:r>
          </a:p>
          <a:p>
            <a:pPr>
              <a:buNone/>
            </a:pPr>
            <a:endParaRPr lang="ar-IQ" sz="8000" dirty="0" smtClean="0"/>
          </a:p>
          <a:p>
            <a:pPr>
              <a:buNone/>
            </a:pPr>
            <a:endParaRPr lang="ar-IQ" sz="51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ar-IQ" dirty="0" smtClean="0"/>
              <a:t> </a:t>
            </a:r>
            <a:endParaRPr lang="ar-IQ" sz="8000" dirty="0" smtClean="0"/>
          </a:p>
          <a:p>
            <a:pPr algn="just">
              <a:buNone/>
            </a:pPr>
            <a:r>
              <a:rPr lang="ar-IQ" sz="3500" dirty="0" smtClean="0"/>
              <a:t>8. العرض  : . وهي تقديم المادة العلمية بصورة بناة منتقاة بوسائل تعليمية  وبأساليب تدريسية مناسبة .</a:t>
            </a:r>
          </a:p>
          <a:p>
            <a:pPr algn="just">
              <a:buNone/>
            </a:pPr>
            <a:endParaRPr lang="ar-IQ" sz="3500" dirty="0" smtClean="0"/>
          </a:p>
          <a:p>
            <a:pPr algn="just">
              <a:buNone/>
            </a:pPr>
            <a:r>
              <a:rPr lang="ar-IQ" sz="3500" dirty="0" smtClean="0"/>
              <a:t>9 . التقويم </a:t>
            </a:r>
            <a:r>
              <a:rPr lang="ar-IQ" sz="3500" dirty="0" smtClean="0"/>
              <a:t>ويختاره </a:t>
            </a:r>
            <a:r>
              <a:rPr lang="ar-IQ" sz="3500" dirty="0" smtClean="0"/>
              <a:t>المعلم </a:t>
            </a:r>
            <a:r>
              <a:rPr lang="ar-IQ" sz="3500" dirty="0" smtClean="0"/>
              <a:t>، ويرتبط ارتباطاً </a:t>
            </a:r>
            <a:r>
              <a:rPr lang="ar-IQ" sz="3500" dirty="0" smtClean="0"/>
              <a:t>وثيقاً بالأهداف السلوكية الخاصة بالدرس .</a:t>
            </a:r>
          </a:p>
          <a:p>
            <a:pPr algn="just">
              <a:buNone/>
            </a:pPr>
            <a:endParaRPr lang="ar-IQ" sz="3500" dirty="0" smtClean="0"/>
          </a:p>
          <a:p>
            <a:pPr algn="just">
              <a:buNone/>
            </a:pPr>
            <a:r>
              <a:rPr lang="ar-IQ" sz="3500" dirty="0" smtClean="0"/>
              <a:t>10 . التغذية الراجعة وهي محاولة توضيح بعض العقبات عند الطلبة حول بعض إجراء من الدرس .</a:t>
            </a:r>
          </a:p>
          <a:p>
            <a:pPr>
              <a:buNone/>
            </a:pPr>
            <a:endParaRPr lang="ar-IQ" sz="51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ar-IQ" dirty="0" smtClean="0"/>
              <a:t>11 . الواجب البيني : هي المهام التي يحددها التدريسي </a:t>
            </a:r>
            <a:r>
              <a:rPr lang="ar-IQ" dirty="0" smtClean="0"/>
              <a:t>للطلبة </a:t>
            </a:r>
            <a:r>
              <a:rPr lang="ar-IQ" dirty="0" smtClean="0"/>
              <a:t>في نهاية الدرس لا تمام متطلبات موضوع الدرس </a:t>
            </a:r>
            <a:r>
              <a:rPr lang="ar-IQ" dirty="0" smtClean="0"/>
              <a:t>.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 algn="ctr">
              <a:buNone/>
            </a:pPr>
            <a:r>
              <a:rPr lang="ar-IQ" dirty="0" smtClean="0"/>
              <a:t>شاكرةٌ حسن استماعكم </a:t>
            </a:r>
            <a:endParaRPr lang="ar-IQ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242</Words>
  <PresentationFormat>عرض على الشاشة (3:4)‏</PresentationFormat>
  <Paragraphs>32</Paragraphs>
  <Slides>5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الشريحة 1</vt:lpstr>
      <vt:lpstr>    عناصر خطة الدرس اليومية 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عناصر خطة الدرس اليومية </dc:title>
  <dc:creator>pv</dc:creator>
  <cp:lastModifiedBy>pv</cp:lastModifiedBy>
  <cp:revision>32</cp:revision>
  <dcterms:created xsi:type="dcterms:W3CDTF">2020-05-12T19:23:14Z</dcterms:created>
  <dcterms:modified xsi:type="dcterms:W3CDTF">2020-05-13T00:19:25Z</dcterms:modified>
</cp:coreProperties>
</file>