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6" r:id="rId3"/>
    <p:sldId id="257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27/09/1441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27/09/1441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27/09/1441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27/09/1441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27/09/1441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857356" y="2130425"/>
            <a:ext cx="5286412" cy="14700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/>
          <a:lstStyle/>
          <a:p>
            <a:r>
              <a:rPr lang="ar-IQ" dirty="0" smtClean="0"/>
              <a:t>الوسيلة التعليمية 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28728" y="3929066"/>
            <a:ext cx="6343672" cy="1500198"/>
          </a:xfrm>
          <a:gradFill flip="none" rotWithShape="1">
            <a:gsLst>
              <a:gs pos="0">
                <a:schemeClr val="accent3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3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3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/>
          <a:lstStyle/>
          <a:p>
            <a:pPr>
              <a:spcBef>
                <a:spcPct val="0"/>
              </a:spcBef>
            </a:pPr>
            <a:r>
              <a:rPr lang="ar-IQ" sz="2800" dirty="0" smtClean="0">
                <a:solidFill>
                  <a:schemeClr val="tx1"/>
                </a:solidFill>
              </a:rPr>
              <a:t>إعداد      </a:t>
            </a:r>
            <a:r>
              <a:rPr lang="ar-IQ" sz="2800" dirty="0" err="1" smtClean="0">
                <a:solidFill>
                  <a:schemeClr val="tx1"/>
                </a:solidFill>
              </a:rPr>
              <a:t>أ</a:t>
            </a:r>
            <a:r>
              <a:rPr lang="ar-IQ" sz="2800" dirty="0" smtClean="0">
                <a:solidFill>
                  <a:schemeClr val="tx1"/>
                </a:solidFill>
              </a:rPr>
              <a:t> . م . </a:t>
            </a:r>
            <a:r>
              <a:rPr lang="ar-IQ" sz="2800" dirty="0" err="1" smtClean="0">
                <a:solidFill>
                  <a:schemeClr val="tx1"/>
                </a:solidFill>
              </a:rPr>
              <a:t>روناك</a:t>
            </a:r>
            <a:r>
              <a:rPr lang="ar-IQ" sz="2800" dirty="0" smtClean="0">
                <a:solidFill>
                  <a:schemeClr val="tx1"/>
                </a:solidFill>
              </a:rPr>
              <a:t> عبود جابر</a:t>
            </a:r>
          </a:p>
          <a:p>
            <a:pPr>
              <a:spcBef>
                <a:spcPct val="0"/>
              </a:spcBef>
            </a:pPr>
            <a:r>
              <a:rPr lang="ar-IQ" sz="2800" dirty="0" smtClean="0">
                <a:solidFill>
                  <a:schemeClr val="tx1"/>
                </a:solidFill>
              </a:rPr>
              <a:t> مادة المشاهدة   الصف الثالث</a:t>
            </a:r>
            <a:r>
              <a:rPr lang="ar-IQ" sz="2800" dirty="0" smtClean="0"/>
              <a:t> </a:t>
            </a:r>
          </a:p>
          <a:p>
            <a:endParaRPr lang="ar-IQ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dirty="0" smtClean="0"/>
              <a:t>مواصفات الوسيلة التعليمية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357298"/>
            <a:ext cx="8286808" cy="5000660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ar-IQ" sz="5800" dirty="0" smtClean="0"/>
              <a:t>الوسيلة التعليمية : هي كل ما يستخدمه التدريسي داخل الصف وخارجة بهدف نقل الخبر أو تحسين أداء ولا تعتمد أساسا على اللفظ . </a:t>
            </a:r>
          </a:p>
          <a:p>
            <a:pPr algn="just">
              <a:buNone/>
            </a:pPr>
            <a:endParaRPr lang="ar-IQ" sz="5100" dirty="0" smtClean="0"/>
          </a:p>
          <a:p>
            <a:pPr algn="just">
              <a:buNone/>
            </a:pPr>
            <a:r>
              <a:rPr lang="ar-IQ" sz="5800" dirty="0" smtClean="0"/>
              <a:t>من شروط الوسيلة التعليمية :. </a:t>
            </a:r>
          </a:p>
          <a:p>
            <a:pPr algn="just">
              <a:buNone/>
            </a:pPr>
            <a:r>
              <a:rPr lang="ar-IQ" sz="5800" dirty="0" smtClean="0"/>
              <a:t>أن تستخدم في الوقت المناسب وبالقدر المناسب . </a:t>
            </a:r>
          </a:p>
          <a:p>
            <a:pPr algn="just">
              <a:buNone/>
            </a:pPr>
            <a:endParaRPr lang="ar-IQ" sz="5100" dirty="0" smtClean="0"/>
          </a:p>
          <a:p>
            <a:pPr algn="just">
              <a:buNone/>
            </a:pPr>
            <a:r>
              <a:rPr lang="ar-IQ" sz="5800" dirty="0" smtClean="0"/>
              <a:t>و الوسيلة التعليمية النموذجية تتميز </a:t>
            </a:r>
            <a:r>
              <a:rPr lang="ar-IQ" sz="5800" dirty="0" err="1" smtClean="0"/>
              <a:t>بـ</a:t>
            </a:r>
            <a:r>
              <a:rPr lang="ar-IQ" sz="5800" dirty="0" smtClean="0"/>
              <a:t> : .</a:t>
            </a:r>
          </a:p>
          <a:p>
            <a:pPr marL="514350" indent="-514350" algn="just">
              <a:buAutoNum type="arabicPeriod"/>
            </a:pPr>
            <a:r>
              <a:rPr lang="ar-IQ" sz="5800" dirty="0" smtClean="0"/>
              <a:t>أن تكون ملائمة للهدف </a:t>
            </a:r>
            <a:r>
              <a:rPr lang="ar-IQ" sz="5800" dirty="0" smtClean="0"/>
              <a:t>. </a:t>
            </a:r>
          </a:p>
          <a:p>
            <a:pPr marL="514350" indent="-514350" algn="just">
              <a:buAutoNum type="arabicPeriod"/>
            </a:pPr>
            <a:endParaRPr lang="ar-IQ" sz="5100" dirty="0" smtClean="0"/>
          </a:p>
          <a:p>
            <a:pPr marL="514350" indent="-514350" algn="just">
              <a:buAutoNum type="arabicPeriod"/>
            </a:pPr>
            <a:r>
              <a:rPr lang="ar-IQ" sz="5800" dirty="0" smtClean="0"/>
              <a:t>إن تكون سليمة من الناحية العلمية .</a:t>
            </a:r>
          </a:p>
          <a:p>
            <a:pPr marL="514350" indent="-514350">
              <a:buAutoNum type="arabicPeriod"/>
            </a:pPr>
            <a:endParaRPr lang="ar-IQ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42910" y="642918"/>
            <a:ext cx="7929618" cy="5643602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/>
          <a:lstStyle/>
          <a:p>
            <a:pPr marL="514350" indent="-514350" algn="just">
              <a:buNone/>
            </a:pPr>
            <a:r>
              <a:rPr lang="ar-IQ" dirty="0" smtClean="0"/>
              <a:t>3 . خالية من الأخطاء .</a:t>
            </a:r>
          </a:p>
          <a:p>
            <a:pPr marL="514350" indent="-514350" algn="just">
              <a:buNone/>
            </a:pPr>
            <a:r>
              <a:rPr lang="ar-IQ" dirty="0" smtClean="0"/>
              <a:t>4 . وليست روتينية تقليدية . </a:t>
            </a:r>
          </a:p>
          <a:p>
            <a:pPr marL="514350" indent="-514350" algn="just">
              <a:buNone/>
            </a:pPr>
            <a:endParaRPr lang="ar-IQ" dirty="0" smtClean="0"/>
          </a:p>
          <a:p>
            <a:pPr marL="514350" indent="-514350" algn="just">
              <a:buNone/>
            </a:pPr>
            <a:r>
              <a:rPr lang="ar-IQ" dirty="0" smtClean="0"/>
              <a:t>5. أن تكون مشوقة وجذابة .</a:t>
            </a:r>
          </a:p>
          <a:p>
            <a:pPr marL="514350" indent="-514350" algn="just">
              <a:buNone/>
            </a:pPr>
            <a:endParaRPr lang="ar-IQ" dirty="0" smtClean="0"/>
          </a:p>
          <a:p>
            <a:pPr marL="514350" indent="-514350" algn="just">
              <a:buNone/>
            </a:pPr>
            <a:r>
              <a:rPr lang="ar-IQ" dirty="0" smtClean="0"/>
              <a:t>6 . أن تكون جديدة ومبتكرة .</a:t>
            </a:r>
          </a:p>
          <a:p>
            <a:pPr marL="514350" indent="-514350" algn="just">
              <a:buNone/>
            </a:pPr>
            <a:endParaRPr lang="ar-IQ" dirty="0" smtClean="0"/>
          </a:p>
          <a:p>
            <a:pPr marL="514350" indent="-514350" algn="just">
              <a:buNone/>
            </a:pPr>
            <a:r>
              <a:rPr lang="ar-IQ" dirty="0" smtClean="0"/>
              <a:t>7. أن ينوع التدريسي في استخدام الوسائل ولا يقتصر على لون واحد منها . </a:t>
            </a:r>
            <a:endParaRPr lang="ar-IQ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115</Words>
  <PresentationFormat>عرض على الشاشة (3:4)‏</PresentationFormat>
  <Paragraphs>21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الوسيلة التعليمية  </vt:lpstr>
      <vt:lpstr>مواصفات الوسيلة التعليمية 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مواصفات الوسيلة التعليمية </dc:title>
  <dc:creator>pv</dc:creator>
  <cp:lastModifiedBy>pv</cp:lastModifiedBy>
  <cp:revision>23</cp:revision>
  <dcterms:created xsi:type="dcterms:W3CDTF">2020-05-19T15:39:13Z</dcterms:created>
  <dcterms:modified xsi:type="dcterms:W3CDTF">2020-05-19T19:57:25Z</dcterms:modified>
</cp:coreProperties>
</file>