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434F5201-3524-4EC5-A0E7-4B1241E7F528}" type="datetimeFigureOut">
              <a:rPr lang="ar-IQ" smtClean="0"/>
              <a:t>21/09/1441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C8C0677-BE01-4401-8783-B4B9CB5FAF91}" type="slidenum">
              <a:rPr lang="ar-IQ" smtClean="0"/>
              <a:t>‹#›</a:t>
            </a:fld>
            <a:endParaRPr lang="ar-IQ"/>
          </a:p>
        </p:txBody>
      </p:sp>
    </p:spTree>
    <p:extLst>
      <p:ext uri="{BB962C8B-B14F-4D97-AF65-F5344CB8AC3E}">
        <p14:creationId xmlns:p14="http://schemas.microsoft.com/office/powerpoint/2010/main" val="3360550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434F5201-3524-4EC5-A0E7-4B1241E7F528}" type="datetimeFigureOut">
              <a:rPr lang="ar-IQ" smtClean="0"/>
              <a:t>21/09/1441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C8C0677-BE01-4401-8783-B4B9CB5FAF91}" type="slidenum">
              <a:rPr lang="ar-IQ" smtClean="0"/>
              <a:t>‹#›</a:t>
            </a:fld>
            <a:endParaRPr lang="ar-IQ"/>
          </a:p>
        </p:txBody>
      </p:sp>
    </p:spTree>
    <p:extLst>
      <p:ext uri="{BB962C8B-B14F-4D97-AF65-F5344CB8AC3E}">
        <p14:creationId xmlns:p14="http://schemas.microsoft.com/office/powerpoint/2010/main" val="3869254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434F5201-3524-4EC5-A0E7-4B1241E7F528}" type="datetimeFigureOut">
              <a:rPr lang="ar-IQ" smtClean="0"/>
              <a:t>21/09/1441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C8C0677-BE01-4401-8783-B4B9CB5FAF91}" type="slidenum">
              <a:rPr lang="ar-IQ" smtClean="0"/>
              <a:t>‹#›</a:t>
            </a:fld>
            <a:endParaRPr lang="ar-IQ"/>
          </a:p>
        </p:txBody>
      </p:sp>
    </p:spTree>
    <p:extLst>
      <p:ext uri="{BB962C8B-B14F-4D97-AF65-F5344CB8AC3E}">
        <p14:creationId xmlns:p14="http://schemas.microsoft.com/office/powerpoint/2010/main" val="3826685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434F5201-3524-4EC5-A0E7-4B1241E7F528}" type="datetimeFigureOut">
              <a:rPr lang="ar-IQ" smtClean="0"/>
              <a:t>21/09/1441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C8C0677-BE01-4401-8783-B4B9CB5FAF91}" type="slidenum">
              <a:rPr lang="ar-IQ" smtClean="0"/>
              <a:t>‹#›</a:t>
            </a:fld>
            <a:endParaRPr lang="ar-IQ"/>
          </a:p>
        </p:txBody>
      </p:sp>
    </p:spTree>
    <p:extLst>
      <p:ext uri="{BB962C8B-B14F-4D97-AF65-F5344CB8AC3E}">
        <p14:creationId xmlns:p14="http://schemas.microsoft.com/office/powerpoint/2010/main" val="2449267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4F5201-3524-4EC5-A0E7-4B1241E7F528}" type="datetimeFigureOut">
              <a:rPr lang="ar-IQ" smtClean="0"/>
              <a:t>21/09/1441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C8C0677-BE01-4401-8783-B4B9CB5FAF91}" type="slidenum">
              <a:rPr lang="ar-IQ" smtClean="0"/>
              <a:t>‹#›</a:t>
            </a:fld>
            <a:endParaRPr lang="ar-IQ"/>
          </a:p>
        </p:txBody>
      </p:sp>
    </p:spTree>
    <p:extLst>
      <p:ext uri="{BB962C8B-B14F-4D97-AF65-F5344CB8AC3E}">
        <p14:creationId xmlns:p14="http://schemas.microsoft.com/office/powerpoint/2010/main" val="2829755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434F5201-3524-4EC5-A0E7-4B1241E7F528}" type="datetimeFigureOut">
              <a:rPr lang="ar-IQ" smtClean="0"/>
              <a:t>21/09/1441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C8C0677-BE01-4401-8783-B4B9CB5FAF91}" type="slidenum">
              <a:rPr lang="ar-IQ" smtClean="0"/>
              <a:t>‹#›</a:t>
            </a:fld>
            <a:endParaRPr lang="ar-IQ"/>
          </a:p>
        </p:txBody>
      </p:sp>
    </p:spTree>
    <p:extLst>
      <p:ext uri="{BB962C8B-B14F-4D97-AF65-F5344CB8AC3E}">
        <p14:creationId xmlns:p14="http://schemas.microsoft.com/office/powerpoint/2010/main" val="1826587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434F5201-3524-4EC5-A0E7-4B1241E7F528}" type="datetimeFigureOut">
              <a:rPr lang="ar-IQ" smtClean="0"/>
              <a:t>21/09/1441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C8C0677-BE01-4401-8783-B4B9CB5FAF91}" type="slidenum">
              <a:rPr lang="ar-IQ" smtClean="0"/>
              <a:t>‹#›</a:t>
            </a:fld>
            <a:endParaRPr lang="ar-IQ"/>
          </a:p>
        </p:txBody>
      </p:sp>
    </p:spTree>
    <p:extLst>
      <p:ext uri="{BB962C8B-B14F-4D97-AF65-F5344CB8AC3E}">
        <p14:creationId xmlns:p14="http://schemas.microsoft.com/office/powerpoint/2010/main" val="2519875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434F5201-3524-4EC5-A0E7-4B1241E7F528}" type="datetimeFigureOut">
              <a:rPr lang="ar-IQ" smtClean="0"/>
              <a:t>21/09/1441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C8C0677-BE01-4401-8783-B4B9CB5FAF91}" type="slidenum">
              <a:rPr lang="ar-IQ" smtClean="0"/>
              <a:t>‹#›</a:t>
            </a:fld>
            <a:endParaRPr lang="ar-IQ"/>
          </a:p>
        </p:txBody>
      </p:sp>
    </p:spTree>
    <p:extLst>
      <p:ext uri="{BB962C8B-B14F-4D97-AF65-F5344CB8AC3E}">
        <p14:creationId xmlns:p14="http://schemas.microsoft.com/office/powerpoint/2010/main" val="3108873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4F5201-3524-4EC5-A0E7-4B1241E7F528}" type="datetimeFigureOut">
              <a:rPr lang="ar-IQ" smtClean="0"/>
              <a:t>21/09/1441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C8C0677-BE01-4401-8783-B4B9CB5FAF91}" type="slidenum">
              <a:rPr lang="ar-IQ" smtClean="0"/>
              <a:t>‹#›</a:t>
            </a:fld>
            <a:endParaRPr lang="ar-IQ"/>
          </a:p>
        </p:txBody>
      </p:sp>
    </p:spTree>
    <p:extLst>
      <p:ext uri="{BB962C8B-B14F-4D97-AF65-F5344CB8AC3E}">
        <p14:creationId xmlns:p14="http://schemas.microsoft.com/office/powerpoint/2010/main" val="4100201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4F5201-3524-4EC5-A0E7-4B1241E7F528}" type="datetimeFigureOut">
              <a:rPr lang="ar-IQ" smtClean="0"/>
              <a:t>21/09/1441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C8C0677-BE01-4401-8783-B4B9CB5FAF91}" type="slidenum">
              <a:rPr lang="ar-IQ" smtClean="0"/>
              <a:t>‹#›</a:t>
            </a:fld>
            <a:endParaRPr lang="ar-IQ"/>
          </a:p>
        </p:txBody>
      </p:sp>
    </p:spTree>
    <p:extLst>
      <p:ext uri="{BB962C8B-B14F-4D97-AF65-F5344CB8AC3E}">
        <p14:creationId xmlns:p14="http://schemas.microsoft.com/office/powerpoint/2010/main" val="1364408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4F5201-3524-4EC5-A0E7-4B1241E7F528}" type="datetimeFigureOut">
              <a:rPr lang="ar-IQ" smtClean="0"/>
              <a:t>21/09/1441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C8C0677-BE01-4401-8783-B4B9CB5FAF91}" type="slidenum">
              <a:rPr lang="ar-IQ" smtClean="0"/>
              <a:t>‹#›</a:t>
            </a:fld>
            <a:endParaRPr lang="ar-IQ"/>
          </a:p>
        </p:txBody>
      </p:sp>
    </p:spTree>
    <p:extLst>
      <p:ext uri="{BB962C8B-B14F-4D97-AF65-F5344CB8AC3E}">
        <p14:creationId xmlns:p14="http://schemas.microsoft.com/office/powerpoint/2010/main" val="898802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34F5201-3524-4EC5-A0E7-4B1241E7F528}" type="datetimeFigureOut">
              <a:rPr lang="ar-IQ" smtClean="0"/>
              <a:t>21/09/1441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C8C0677-BE01-4401-8783-B4B9CB5FAF91}" type="slidenum">
              <a:rPr lang="ar-IQ" smtClean="0"/>
              <a:t>‹#›</a:t>
            </a:fld>
            <a:endParaRPr lang="ar-IQ"/>
          </a:p>
        </p:txBody>
      </p:sp>
    </p:spTree>
    <p:extLst>
      <p:ext uri="{BB962C8B-B14F-4D97-AF65-F5344CB8AC3E}">
        <p14:creationId xmlns:p14="http://schemas.microsoft.com/office/powerpoint/2010/main" val="4135344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43408"/>
            <a:ext cx="7990656" cy="3195787"/>
          </a:xfrm>
        </p:spPr>
        <p:txBody>
          <a:bodyPr>
            <a:normAutofit/>
          </a:bodyPr>
          <a:lstStyle/>
          <a:p>
            <a:r>
              <a:rPr lang="ar-IQ" sz="2800" dirty="0"/>
              <a:t>عنوان المحاضرة / الادارة البريطانية </a:t>
            </a:r>
            <a:r>
              <a:rPr lang="ar-IQ" sz="2800" dirty="0" smtClean="0"/>
              <a:t> في العراق </a:t>
            </a:r>
            <a:r>
              <a:rPr lang="ar-IQ" sz="2800" dirty="0"/>
              <a:t>عام 1918</a:t>
            </a:r>
          </a:p>
        </p:txBody>
      </p:sp>
      <p:sp>
        <p:nvSpPr>
          <p:cNvPr id="3" name="Subtitle 2"/>
          <p:cNvSpPr>
            <a:spLocks noGrp="1"/>
          </p:cNvSpPr>
          <p:nvPr>
            <p:ph type="subTitle" idx="1"/>
          </p:nvPr>
        </p:nvSpPr>
        <p:spPr>
          <a:xfrm>
            <a:off x="755576" y="1844824"/>
            <a:ext cx="7624936" cy="4824536"/>
          </a:xfrm>
        </p:spPr>
        <p:txBody>
          <a:bodyPr>
            <a:normAutofit/>
          </a:bodyPr>
          <a:lstStyle/>
          <a:p>
            <a:pPr algn="r"/>
            <a:r>
              <a:rPr lang="ar-IQ" sz="2000" dirty="0">
                <a:solidFill>
                  <a:schemeClr val="tx1"/>
                </a:solidFill>
                <a:latin typeface="Arabic Typesetting" pitchFamily="66" charset="-78"/>
                <a:cs typeface="+mj-cs"/>
              </a:rPr>
              <a:t>اعزائي الطلبة بعد ان تعرفنا في المحاضرة السابقة على كيفية اتمت بها بريطانيا  احتلالها العراق وسير العمليات العسكرية وما رافقها من خسائر بشرية ومادية خلال اربعة سنوات . اصبح العراق تحت السيطرة البريطانية المباشرة كان لابد لها من ايجاد صيغة ادارة العراق بعد الانسحاب العثماني منه تاركا ورائه بلد محطم في كافة المجالات . لذلك كان على القوات المحتلة تأسيس ادارة جديدة يمكن بواسطتها تسيير شؤون العراق وحسب ما يأتي : </a:t>
            </a:r>
            <a:endParaRPr lang="en-US" sz="2000" dirty="0">
              <a:solidFill>
                <a:schemeClr val="tx1"/>
              </a:solidFill>
              <a:latin typeface="Arabic Typesetting" pitchFamily="66" charset="-78"/>
              <a:cs typeface="+mj-cs"/>
            </a:endParaRPr>
          </a:p>
          <a:p>
            <a:pPr algn="r"/>
            <a:r>
              <a:rPr lang="ar-IQ" sz="2000" dirty="0">
                <a:solidFill>
                  <a:schemeClr val="tx1"/>
                </a:solidFill>
                <a:latin typeface="Arabic Typesetting" pitchFamily="66" charset="-78"/>
                <a:cs typeface="+mj-cs"/>
              </a:rPr>
              <a:t>- تأمين أحتياجات الجيش البريطاني عن طريق الاستيلاء على الاراضي الممتلكات . تسخير العراقين لخدمة المجهود الحربي البريطاني التخطيط لجعل جنوب العراق مستعمرة هندية . </a:t>
            </a:r>
            <a:endParaRPr lang="en-US" sz="2000" dirty="0">
              <a:solidFill>
                <a:schemeClr val="tx1"/>
              </a:solidFill>
              <a:latin typeface="Arabic Typesetting" pitchFamily="66" charset="-78"/>
              <a:cs typeface="+mj-cs"/>
            </a:endParaRPr>
          </a:p>
          <a:p>
            <a:pPr algn="r"/>
            <a:r>
              <a:rPr lang="ar-IQ" sz="2000" dirty="0">
                <a:solidFill>
                  <a:schemeClr val="tx1"/>
                </a:solidFill>
                <a:latin typeface="Arabic Typesetting" pitchFamily="66" charset="-78"/>
                <a:cs typeface="+mj-cs"/>
              </a:rPr>
              <a:t>- ايجاد نظام اداري تتركز فية السلطات الاساسية بيدالضباط السياسين البريطانين محاولة اغراء شيوخ العشائروبعض المتنفذين عن طريق اغداق الاموال عليهم وكذلك منحهم اقطاعيات من الاراضي لضمان ولائهم .</a:t>
            </a:r>
            <a:endParaRPr lang="en-US" sz="2000" dirty="0">
              <a:solidFill>
                <a:schemeClr val="tx1"/>
              </a:solidFill>
              <a:latin typeface="Arabic Typesetting" pitchFamily="66" charset="-78"/>
              <a:cs typeface="+mj-cs"/>
            </a:endParaRPr>
          </a:p>
          <a:p>
            <a:pPr algn="r"/>
            <a:r>
              <a:rPr lang="ar-IQ" sz="2000" dirty="0">
                <a:solidFill>
                  <a:schemeClr val="tx1"/>
                </a:solidFill>
                <a:latin typeface="Arabic Typesetting" pitchFamily="66" charset="-78"/>
                <a:cs typeface="+mj-cs"/>
              </a:rPr>
              <a:t>-  ايجاد نظام قضائي جديد واستبدال القوانين العثمانية بقوانين هندية .</a:t>
            </a:r>
            <a:endParaRPr lang="en-US" sz="2000" dirty="0">
              <a:solidFill>
                <a:schemeClr val="tx1"/>
              </a:solidFill>
              <a:latin typeface="Arabic Typesetting" pitchFamily="66" charset="-78"/>
              <a:cs typeface="+mj-cs"/>
            </a:endParaRPr>
          </a:p>
          <a:p>
            <a:pPr algn="r"/>
            <a:r>
              <a:rPr lang="ar-IQ" sz="2000" dirty="0">
                <a:solidFill>
                  <a:schemeClr val="tx1"/>
                </a:solidFill>
                <a:latin typeface="Arabic Typesetting" pitchFamily="66" charset="-78"/>
                <a:cs typeface="+mj-cs"/>
              </a:rPr>
              <a:t>-  العمل على ايجاد نظام مالي يوفر الاموال اللازمة للجيش البريطاني </a:t>
            </a:r>
            <a:r>
              <a:rPr lang="ar-IQ" sz="2000" dirty="0">
                <a:cs typeface="+mj-cs"/>
              </a:rPr>
              <a:t>.</a:t>
            </a:r>
          </a:p>
        </p:txBody>
      </p:sp>
    </p:spTree>
    <p:extLst>
      <p:ext uri="{BB962C8B-B14F-4D97-AF65-F5344CB8AC3E}">
        <p14:creationId xmlns:p14="http://schemas.microsoft.com/office/powerpoint/2010/main" val="2249478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2800" b="1" dirty="0"/>
              <a:t>اما موقف الشعب العراقي من الادارة البريطانية </a:t>
            </a:r>
            <a:endParaRPr lang="ar-IQ" sz="2800" dirty="0"/>
          </a:p>
        </p:txBody>
      </p:sp>
      <p:sp>
        <p:nvSpPr>
          <p:cNvPr id="3" name="Content Placeholder 2"/>
          <p:cNvSpPr>
            <a:spLocks noGrp="1"/>
          </p:cNvSpPr>
          <p:nvPr>
            <p:ph idx="1"/>
          </p:nvPr>
        </p:nvSpPr>
        <p:spPr/>
        <p:txBody>
          <a:bodyPr>
            <a:noAutofit/>
          </a:bodyPr>
          <a:lstStyle/>
          <a:p>
            <a:r>
              <a:rPr lang="ar-IQ" sz="2400" dirty="0">
                <a:cs typeface="+mj-cs"/>
              </a:rPr>
              <a:t> كان الشعب العراقي في بداية الاحتلال يراقب وينتظر ما ستقدمه السلطة الجديدة للعراقين والعرب وللشريف حسين بالاستقلال واتضح فيما بعد بان العراق في وضع اسوء وذلك بسب سوء معاملة السلطات البريطانية للشعب العراقي وبدات الجماهير تعاني من القيود وسوء الاحوال الاقتصادية وتضيق الحريات.</a:t>
            </a:r>
            <a:endParaRPr lang="en-US" sz="2400" dirty="0">
              <a:cs typeface="+mj-cs"/>
            </a:endParaRPr>
          </a:p>
          <a:p>
            <a:r>
              <a:rPr lang="ar-IQ" sz="2400" dirty="0">
                <a:cs typeface="+mj-cs"/>
              </a:rPr>
              <a:t>حاولت السلطات البريطاني امتصاص تذمر الشعب العراقي من تلك السياسة عن طريق اصدار البيانات والوعود لتطمين الشعب بانها ستسمح للشعوب بتقرير مصيرها بعد ان تخلصت من السيطرة العثمانية الا انها عملت اكثر من ذلك عن طريق تكريس ادارة العراق بيد السياسين البريطانين واجراء استفتاء مزيف للشعب العراقي حول شكل الحكم الذي يرغبوب به والحاكم الذي يرغبوب بترشيحه وذلك عن طريق شيوخ العشائر الموالين لها .</a:t>
            </a:r>
            <a:endParaRPr lang="en-US" sz="2400" dirty="0">
              <a:cs typeface="+mj-cs"/>
            </a:endParaRPr>
          </a:p>
          <a:p>
            <a:r>
              <a:rPr lang="ar-IQ" sz="2400" dirty="0">
                <a:cs typeface="+mj-cs"/>
              </a:rPr>
              <a:t>الاان الجماهير العراقية والحركة الوطنية ادركت نوايا بريطانيا في بقائها وتركيز سلطاتها في العراق ومدى الخداع والكذب وتزوير ارادة الشعب العراق برفضهم السياسة البريطانية لذلك نضمت هذه الجماهير نفسها وقدمت مطاليبها عن طريق:</a:t>
            </a:r>
          </a:p>
        </p:txBody>
      </p:sp>
    </p:spTree>
    <p:extLst>
      <p:ext uri="{BB962C8B-B14F-4D97-AF65-F5344CB8AC3E}">
        <p14:creationId xmlns:p14="http://schemas.microsoft.com/office/powerpoint/2010/main" val="778699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778098"/>
          </a:xfrm>
        </p:spPr>
        <p:txBody>
          <a:bodyPr>
            <a:normAutofit/>
          </a:bodyPr>
          <a:lstStyle/>
          <a:p>
            <a:r>
              <a:rPr lang="ar-IQ" sz="2800" b="1" dirty="0"/>
              <a:t>تاسيس </a:t>
            </a:r>
            <a:r>
              <a:rPr lang="ar-IQ" sz="2800" b="1" dirty="0" smtClean="0"/>
              <a:t>جمعية </a:t>
            </a:r>
            <a:r>
              <a:rPr lang="ar-IQ" sz="2800" b="1" dirty="0"/>
              <a:t>العهد</a:t>
            </a:r>
            <a:endParaRPr lang="ar-IQ" sz="2800" dirty="0"/>
          </a:p>
        </p:txBody>
      </p:sp>
      <p:sp>
        <p:nvSpPr>
          <p:cNvPr id="3" name="Content Placeholder 2"/>
          <p:cNvSpPr>
            <a:spLocks noGrp="1"/>
          </p:cNvSpPr>
          <p:nvPr>
            <p:ph idx="1"/>
          </p:nvPr>
        </p:nvSpPr>
        <p:spPr>
          <a:xfrm>
            <a:off x="539552" y="1052736"/>
            <a:ext cx="8280920" cy="5976664"/>
          </a:xfrm>
        </p:spPr>
        <p:txBody>
          <a:bodyPr>
            <a:normAutofit lnSpcReduction="10000"/>
          </a:bodyPr>
          <a:lstStyle/>
          <a:p>
            <a:pPr marL="0" indent="0">
              <a:buNone/>
            </a:pPr>
            <a:r>
              <a:rPr lang="ar-IQ" sz="2400" b="1" dirty="0"/>
              <a:t>تاسيس جمعية ا</a:t>
            </a:r>
            <a:r>
              <a:rPr lang="ar-IQ" sz="2400" b="1" dirty="0" smtClean="0"/>
              <a:t>لعهد عام 1913</a:t>
            </a:r>
            <a:r>
              <a:rPr lang="ar-IQ" sz="2400" dirty="0" smtClean="0"/>
              <a:t>  </a:t>
            </a:r>
            <a:r>
              <a:rPr lang="ar-IQ" dirty="0"/>
              <a:t>: </a:t>
            </a:r>
            <a:r>
              <a:rPr lang="ar-IQ" sz="2400" dirty="0">
                <a:cs typeface="+mj-cs"/>
              </a:rPr>
              <a:t>برئاسة الضابط عزيز علي المصري وكان للجمعية فروع اخرى في بغداد والموصل وكانت مطاليبها هي : </a:t>
            </a:r>
            <a:endParaRPr lang="en-US" sz="2400" dirty="0">
              <a:cs typeface="+mj-cs"/>
            </a:endParaRPr>
          </a:p>
          <a:p>
            <a:pPr marL="0" indent="0">
              <a:buNone/>
            </a:pPr>
            <a:r>
              <a:rPr lang="ar-IQ" sz="2400" dirty="0">
                <a:cs typeface="+mj-cs"/>
              </a:rPr>
              <a:t>1- استقلال العراق استقلالا تاما ًو طلب المساعدة الفنية من السلطات البريطانية ولكن بثمن ولا تمس استقلال وسيادة العراق .</a:t>
            </a:r>
            <a:endParaRPr lang="en-US" sz="2400" dirty="0">
              <a:cs typeface="+mj-cs"/>
            </a:endParaRPr>
          </a:p>
          <a:p>
            <a:pPr marL="0" indent="0">
              <a:buNone/>
            </a:pPr>
            <a:r>
              <a:rPr lang="ar-IQ" sz="2400" dirty="0">
                <a:cs typeface="+mj-cs"/>
              </a:rPr>
              <a:t>2- رفع مستوى الشعب العراقي ليبارى الدول الكبرى .</a:t>
            </a:r>
            <a:endParaRPr lang="en-US" sz="2400" dirty="0">
              <a:cs typeface="+mj-cs"/>
            </a:endParaRPr>
          </a:p>
          <a:p>
            <a:pPr marL="0" indent="0">
              <a:buNone/>
            </a:pPr>
            <a:r>
              <a:rPr lang="ar-IQ" sz="2400" dirty="0">
                <a:cs typeface="+mj-cs"/>
              </a:rPr>
              <a:t>3- كما اعلنت الجمعية رغبتها في اقامة دولة ملكية دستورية وترشيخ احد ابناء الشريف حسين لها </a:t>
            </a:r>
            <a:r>
              <a:rPr lang="ar-IQ" sz="2400" dirty="0" smtClean="0">
                <a:cs typeface="+mj-cs"/>
              </a:rPr>
              <a:t>.</a:t>
            </a:r>
          </a:p>
          <a:p>
            <a:pPr marL="0" indent="0">
              <a:buNone/>
            </a:pPr>
            <a:r>
              <a:rPr lang="ar-IQ" b="1" dirty="0" smtClean="0"/>
              <a:t> جمعية </a:t>
            </a:r>
            <a:r>
              <a:rPr lang="ar-IQ" b="1" dirty="0"/>
              <a:t>حرس الاستقلال </a:t>
            </a:r>
            <a:r>
              <a:rPr lang="ar-IQ" sz="2600" b="1" dirty="0">
                <a:cs typeface="+mj-cs"/>
              </a:rPr>
              <a:t>: </a:t>
            </a:r>
            <a:r>
              <a:rPr lang="ar-IQ" sz="2600" dirty="0">
                <a:cs typeface="+mj-cs"/>
              </a:rPr>
              <a:t>تأسست في </a:t>
            </a:r>
            <a:r>
              <a:rPr lang="ar-IQ" sz="2400" dirty="0">
                <a:cs typeface="+mj-cs"/>
              </a:rPr>
              <a:t>بغداد في نهاية شهر شباط عام1919.</a:t>
            </a:r>
            <a:endParaRPr lang="en-US" sz="2400" dirty="0">
              <a:cs typeface="+mj-cs"/>
            </a:endParaRPr>
          </a:p>
          <a:p>
            <a:pPr marL="0" indent="0">
              <a:buNone/>
            </a:pPr>
            <a:r>
              <a:rPr lang="ar-IQ" sz="2600" b="1" dirty="0">
                <a:cs typeface="+mj-cs"/>
              </a:rPr>
              <a:t>- اهداف الجمعية هي :</a:t>
            </a:r>
            <a:endParaRPr lang="en-US" sz="2600" dirty="0">
              <a:cs typeface="+mj-cs"/>
            </a:endParaRPr>
          </a:p>
          <a:p>
            <a:pPr marL="0" indent="0">
              <a:buNone/>
            </a:pPr>
            <a:r>
              <a:rPr lang="ar-IQ" sz="2600" b="1" dirty="0">
                <a:cs typeface="+mj-cs"/>
              </a:rPr>
              <a:t>1- </a:t>
            </a:r>
            <a:r>
              <a:rPr lang="ar-IQ" sz="2600" dirty="0">
                <a:cs typeface="+mj-cs"/>
              </a:rPr>
              <a:t>استقلال العراق استقلالا </a:t>
            </a:r>
            <a:r>
              <a:rPr lang="ar-IQ" sz="2600" dirty="0" smtClean="0">
                <a:cs typeface="+mj-cs"/>
              </a:rPr>
              <a:t>ًتاما </a:t>
            </a:r>
            <a:r>
              <a:rPr lang="ar-IQ" sz="2600" dirty="0">
                <a:cs typeface="+mj-cs"/>
              </a:rPr>
              <a:t>ً. </a:t>
            </a:r>
            <a:endParaRPr lang="en-US" sz="2600" dirty="0">
              <a:cs typeface="+mj-cs"/>
            </a:endParaRPr>
          </a:p>
          <a:p>
            <a:pPr marL="0" indent="0">
              <a:buNone/>
            </a:pPr>
            <a:r>
              <a:rPr lang="ar-IQ" sz="2600" b="1" dirty="0">
                <a:cs typeface="+mj-cs"/>
              </a:rPr>
              <a:t>2-</a:t>
            </a:r>
            <a:r>
              <a:rPr lang="ar-IQ" sz="2600" dirty="0">
                <a:cs typeface="+mj-cs"/>
              </a:rPr>
              <a:t> تشكيل مملكة عراقية ويكون احد ابناء الشريف حسين ملكا دستوريا لها .</a:t>
            </a:r>
            <a:endParaRPr lang="en-US" sz="2600" dirty="0">
              <a:cs typeface="+mj-cs"/>
            </a:endParaRPr>
          </a:p>
          <a:p>
            <a:pPr marL="0" indent="0">
              <a:buNone/>
            </a:pPr>
            <a:r>
              <a:rPr lang="ar-IQ" sz="2600" b="1" dirty="0">
                <a:cs typeface="+mj-cs"/>
              </a:rPr>
              <a:t>3-</a:t>
            </a:r>
            <a:r>
              <a:rPr lang="ar-IQ" sz="2600" dirty="0">
                <a:cs typeface="+mj-cs"/>
              </a:rPr>
              <a:t> العمل على </a:t>
            </a:r>
            <a:r>
              <a:rPr lang="ar-IQ" sz="2600" dirty="0" smtClean="0">
                <a:cs typeface="+mj-cs"/>
              </a:rPr>
              <a:t>ضم </a:t>
            </a:r>
            <a:r>
              <a:rPr lang="ar-IQ" sz="2600" dirty="0">
                <a:cs typeface="+mj-cs"/>
              </a:rPr>
              <a:t>العراق الى لواء الامة العربية </a:t>
            </a:r>
            <a:endParaRPr lang="en-US" sz="2600" dirty="0">
              <a:cs typeface="+mj-cs"/>
            </a:endParaRPr>
          </a:p>
          <a:p>
            <a:pPr marL="0" indent="0">
              <a:buNone/>
            </a:pPr>
            <a:r>
              <a:rPr lang="ar-IQ" sz="2600" b="1" dirty="0">
                <a:cs typeface="+mj-cs"/>
              </a:rPr>
              <a:t>  4-</a:t>
            </a:r>
            <a:r>
              <a:rPr lang="ar-IQ" sz="2600" dirty="0">
                <a:cs typeface="+mj-cs"/>
              </a:rPr>
              <a:t> توحيد كلمة العراقين والقضاء على بواعث الاقتداء في الدين والمذهب </a:t>
            </a:r>
          </a:p>
        </p:txBody>
      </p:sp>
    </p:spTree>
    <p:extLst>
      <p:ext uri="{BB962C8B-B14F-4D97-AF65-F5344CB8AC3E}">
        <p14:creationId xmlns:p14="http://schemas.microsoft.com/office/powerpoint/2010/main" val="1626882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836712"/>
            <a:ext cx="8219256" cy="5289451"/>
          </a:xfrm>
        </p:spPr>
        <p:txBody>
          <a:bodyPr>
            <a:normAutofit fontScale="70000" lnSpcReduction="20000"/>
          </a:bodyPr>
          <a:lstStyle/>
          <a:p>
            <a:pPr marL="0" indent="0">
              <a:buNone/>
            </a:pPr>
            <a:r>
              <a:rPr lang="ar-IQ" sz="3100" dirty="0">
                <a:cs typeface="+mj-cs"/>
              </a:rPr>
              <a:t>انتقدت هذه الجمعية جمعية العهد  بتساهلها مع سلطات الاحتلال بطلب المساعدة الفنية من بريطانيا ألا انها كانت هذه الجمعيات تشترك في الاهداف هي استقلال العراق والعرب وبناء دولة دستورية ديمقراطية والموقف المناهض للسلطات الاحتلال وتوحيد عملها. </a:t>
            </a:r>
            <a:endParaRPr lang="en-US" sz="3100" dirty="0">
              <a:cs typeface="+mj-cs"/>
            </a:endParaRPr>
          </a:p>
          <a:p>
            <a:pPr marL="0" indent="0">
              <a:buNone/>
            </a:pPr>
            <a:r>
              <a:rPr lang="ar-IQ" sz="3100" dirty="0">
                <a:cs typeface="+mj-cs"/>
              </a:rPr>
              <a:t> </a:t>
            </a:r>
            <a:endParaRPr lang="en-US" sz="3100" dirty="0">
              <a:cs typeface="+mj-cs"/>
            </a:endParaRPr>
          </a:p>
          <a:p>
            <a:pPr marL="0" indent="0">
              <a:buNone/>
            </a:pPr>
            <a:r>
              <a:rPr lang="ar-IQ" sz="3100" b="1" dirty="0">
                <a:cs typeface="+mj-cs"/>
              </a:rPr>
              <a:t>تأسيس عصبة الامم : </a:t>
            </a:r>
            <a:r>
              <a:rPr lang="ar-IQ" sz="2800" dirty="0">
                <a:cs typeface="+mj-cs"/>
              </a:rPr>
              <a:t>تأسست عصبة الامم </a:t>
            </a:r>
            <a:r>
              <a:rPr lang="ar-IQ" sz="2800" dirty="0" smtClean="0">
                <a:cs typeface="+mj-cs"/>
              </a:rPr>
              <a:t>في </a:t>
            </a:r>
            <a:r>
              <a:rPr lang="ar-IQ" sz="2800" dirty="0">
                <a:cs typeface="+mj-cs"/>
              </a:rPr>
              <a:t>28 </a:t>
            </a:r>
            <a:r>
              <a:rPr lang="ar-IQ" sz="2800" dirty="0" smtClean="0">
                <a:cs typeface="+mj-cs"/>
              </a:rPr>
              <a:t>/حزيران / عام </a:t>
            </a:r>
            <a:r>
              <a:rPr lang="ar-IQ" sz="2800" dirty="0">
                <a:cs typeface="+mj-cs"/>
              </a:rPr>
              <a:t>1919 وباقتراح من الولايات المتحدة الامريكية لتسوية </a:t>
            </a:r>
            <a:r>
              <a:rPr lang="ar-IQ" sz="2800" dirty="0" smtClean="0">
                <a:cs typeface="+mj-cs"/>
              </a:rPr>
              <a:t>النزاعات </a:t>
            </a:r>
            <a:r>
              <a:rPr lang="ar-IQ" sz="2800" dirty="0">
                <a:cs typeface="+mj-cs"/>
              </a:rPr>
              <a:t>الدولية والحفاظ على السلم العالمي والسماح للشعوب التي خرجت من السيطرة العثمانية والالمانية من تقرير مصيرها. </a:t>
            </a:r>
            <a:endParaRPr lang="en-US" sz="3100" dirty="0">
              <a:cs typeface="+mj-cs"/>
            </a:endParaRPr>
          </a:p>
          <a:p>
            <a:pPr marL="0" indent="0">
              <a:buNone/>
            </a:pPr>
            <a:r>
              <a:rPr lang="ar-IQ" sz="3100" b="1" dirty="0">
                <a:cs typeface="+mj-cs"/>
              </a:rPr>
              <a:t>في </a:t>
            </a:r>
            <a:r>
              <a:rPr lang="ar-IQ" sz="3100" dirty="0">
                <a:cs typeface="+mj-cs"/>
              </a:rPr>
              <a:t>كانون الاول من العام نفسه اجتمع مجلس الحلفاء </a:t>
            </a:r>
            <a:r>
              <a:rPr lang="ar-IQ" sz="3100" dirty="0" smtClean="0">
                <a:cs typeface="+mj-cs"/>
              </a:rPr>
              <a:t>الاعلى </a:t>
            </a:r>
            <a:r>
              <a:rPr lang="ar-IQ" sz="3100" b="1" dirty="0" smtClean="0">
                <a:cs typeface="+mj-cs"/>
              </a:rPr>
              <a:t>في </a:t>
            </a:r>
            <a:r>
              <a:rPr lang="ar-IQ" sz="3100" b="1" dirty="0">
                <a:cs typeface="+mj-cs"/>
              </a:rPr>
              <a:t>مؤتمر الصلح في باريس تقرر </a:t>
            </a:r>
            <a:r>
              <a:rPr lang="ar-IQ" sz="3100" b="1" dirty="0" smtClean="0">
                <a:cs typeface="+mj-cs"/>
              </a:rPr>
              <a:t>في مدينة  </a:t>
            </a:r>
            <a:r>
              <a:rPr lang="ar-IQ" sz="3100" b="1" dirty="0">
                <a:cs typeface="+mj-cs"/>
              </a:rPr>
              <a:t>سان ريمو يوم 25 نيسان 1920 انتداب بريطانيا على العراق بما في ذلك الموصل.</a:t>
            </a:r>
            <a:r>
              <a:rPr lang="ar-IQ" sz="3100" dirty="0" smtClean="0">
                <a:cs typeface="+mj-cs"/>
              </a:rPr>
              <a:t> </a:t>
            </a:r>
            <a:r>
              <a:rPr lang="ar-IQ" sz="3100" dirty="0">
                <a:cs typeface="+mj-cs"/>
              </a:rPr>
              <a:t>ووزع ممتلكات الدولة العثمانية والمانيا فيما بينهم  حيث وضع العراق وفلسطين وشرق الاردن تحت السيطرة البريطانية باسم استعماري جديد هو الانتداب ووضع سوريا ولبنان تحت سيطرة الانتداب الفرنسي مما ادى الى انسحاب الولايات المتحدة الامريكية بعد ان رأت سيطرة دول الحلفاء على قرار العصبة </a:t>
            </a:r>
            <a:r>
              <a:rPr lang="ar-IQ" sz="3100" dirty="0" smtClean="0">
                <a:cs typeface="+mj-cs"/>
              </a:rPr>
              <a:t>.</a:t>
            </a:r>
          </a:p>
          <a:p>
            <a:pPr marL="0" indent="0">
              <a:buNone/>
            </a:pPr>
            <a:r>
              <a:rPr lang="ar-IQ" sz="3100" dirty="0" smtClean="0">
                <a:cs typeface="+mj-cs"/>
              </a:rPr>
              <a:t>و </a:t>
            </a:r>
            <a:r>
              <a:rPr lang="ar-IQ" sz="3100" dirty="0">
                <a:cs typeface="+mj-cs"/>
              </a:rPr>
              <a:t>في الخامس والعشرين من نيسان عام 1920 اعلن وضع العراق تحت الانتداب البريطاني .  </a:t>
            </a:r>
            <a:endParaRPr lang="en-US" sz="3100" dirty="0">
              <a:cs typeface="+mj-cs"/>
            </a:endParaRPr>
          </a:p>
        </p:txBody>
      </p:sp>
    </p:spTree>
    <p:extLst>
      <p:ext uri="{BB962C8B-B14F-4D97-AF65-F5344CB8AC3E}">
        <p14:creationId xmlns:p14="http://schemas.microsoft.com/office/powerpoint/2010/main" val="1341841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2800" b="1" dirty="0" smtClean="0"/>
              <a:t>اعلان الانتداب البريطاني  </a:t>
            </a:r>
            <a:r>
              <a:rPr lang="ar-IQ" sz="2800" b="1" dirty="0"/>
              <a:t>على </a:t>
            </a:r>
            <a:r>
              <a:rPr lang="ar-IQ" sz="2800" b="1" dirty="0" smtClean="0"/>
              <a:t>العراق</a:t>
            </a:r>
            <a:endParaRPr lang="ar-IQ" sz="2800" dirty="0"/>
          </a:p>
        </p:txBody>
      </p:sp>
      <p:sp>
        <p:nvSpPr>
          <p:cNvPr id="3" name="Content Placeholder 2"/>
          <p:cNvSpPr>
            <a:spLocks noGrp="1"/>
          </p:cNvSpPr>
          <p:nvPr>
            <p:ph idx="1"/>
          </p:nvPr>
        </p:nvSpPr>
        <p:spPr>
          <a:xfrm>
            <a:off x="251520" y="1052736"/>
            <a:ext cx="8352928" cy="5328592"/>
          </a:xfrm>
        </p:spPr>
        <p:txBody>
          <a:bodyPr>
            <a:normAutofit fontScale="25000" lnSpcReduction="20000"/>
          </a:bodyPr>
          <a:lstStyle/>
          <a:p>
            <a:pPr marL="0" indent="0">
              <a:buNone/>
            </a:pPr>
            <a:r>
              <a:rPr lang="ar-IQ" sz="9600" b="1" dirty="0">
                <a:cs typeface="+mj-cs"/>
              </a:rPr>
              <a:t>اذاعة بنود لائحة الانتداب على الشعب العراقي في الثالث من ايار عام </a:t>
            </a:r>
            <a:r>
              <a:rPr lang="ar-IQ" sz="9600" b="1" dirty="0" smtClean="0">
                <a:cs typeface="+mj-cs"/>
              </a:rPr>
              <a:t>1920.</a:t>
            </a:r>
            <a:r>
              <a:rPr lang="ar-IQ" sz="700" b="1" dirty="0" smtClean="0"/>
              <a:t>م 192</a:t>
            </a:r>
            <a:endParaRPr lang="en-US" sz="700" dirty="0"/>
          </a:p>
          <a:p>
            <a:pPr marL="0" indent="0">
              <a:buNone/>
            </a:pPr>
            <a:r>
              <a:rPr lang="ar-IQ" sz="9600" dirty="0" smtClean="0">
                <a:cs typeface="+mj-cs"/>
              </a:rPr>
              <a:t> </a:t>
            </a:r>
            <a:endParaRPr lang="en-US" sz="9600" dirty="0">
              <a:cs typeface="+mj-cs"/>
            </a:endParaRPr>
          </a:p>
          <a:p>
            <a:pPr marL="0" lvl="0" indent="0">
              <a:buNone/>
            </a:pPr>
            <a:r>
              <a:rPr lang="ar-IQ" sz="9600" dirty="0" smtClean="0">
                <a:cs typeface="+mj-cs"/>
              </a:rPr>
              <a:t>    اعلن </a:t>
            </a:r>
            <a:r>
              <a:rPr lang="ar-IQ" sz="9600" dirty="0">
                <a:cs typeface="+mj-cs"/>
              </a:rPr>
              <a:t>وكيل المندوب السامي في </a:t>
            </a:r>
            <a:r>
              <a:rPr lang="ar-IQ" sz="9600" dirty="0" smtClean="0">
                <a:cs typeface="+mj-cs"/>
              </a:rPr>
              <a:t>بغداد ارنولد ولسن لائحة الانتداب التي </a:t>
            </a:r>
            <a:r>
              <a:rPr lang="ar-IQ" sz="9600" dirty="0">
                <a:cs typeface="+mj-cs"/>
              </a:rPr>
              <a:t>تضمنت ما يلي تضع بريطانيا خلال ثلاث سنوات قانونا وبمشورة  الحكومة العراقية الوطنية يبين فيه حقوق الاهالي في العراق مع التدرج في </a:t>
            </a:r>
            <a:r>
              <a:rPr lang="ar-IQ" sz="9600" dirty="0" smtClean="0">
                <a:cs typeface="+mj-cs"/>
              </a:rPr>
              <a:t>ترقيته </a:t>
            </a:r>
            <a:r>
              <a:rPr lang="ar-IQ" sz="9600" dirty="0">
                <a:cs typeface="+mj-cs"/>
              </a:rPr>
              <a:t>كدولة مستقلة ويصادق عليه من قبل عصبة الامم يحق لبريطانيا </a:t>
            </a:r>
            <a:r>
              <a:rPr lang="ar-IQ" sz="9600" dirty="0" smtClean="0">
                <a:cs typeface="+mj-cs"/>
              </a:rPr>
              <a:t>باحتفاظ </a:t>
            </a:r>
            <a:r>
              <a:rPr lang="ar-IQ" sz="9600" dirty="0">
                <a:cs typeface="+mj-cs"/>
              </a:rPr>
              <a:t>بجيش بريطاني لحفظ العراق من الاعتداء والعمل على تاسيس جيش عراقي بأشراف بريطاني تقوم بريطانيا بأدارة العلاقات العراق الخارجية. تتهد بريطانيا بالحفاظ على وحدة الاراضي العراقية وعدم التنازل او التاجير اي جزء من ارض العراق  </a:t>
            </a:r>
            <a:r>
              <a:rPr lang="ar-IQ" sz="9600" dirty="0" smtClean="0">
                <a:cs typeface="+mj-cs"/>
              </a:rPr>
              <a:t>.</a:t>
            </a:r>
            <a:r>
              <a:rPr lang="ar-IQ" sz="9600" b="1" dirty="0">
                <a:cs typeface="+mj-cs"/>
              </a:rPr>
              <a:t> </a:t>
            </a:r>
            <a:endParaRPr lang="ar-IQ" sz="9600" b="1" dirty="0" smtClean="0">
              <a:cs typeface="+mj-cs"/>
            </a:endParaRPr>
          </a:p>
          <a:p>
            <a:pPr marL="0" lvl="0" indent="0">
              <a:buNone/>
            </a:pPr>
            <a:r>
              <a:rPr lang="ar-IQ" sz="9600" b="1" dirty="0" smtClean="0">
                <a:cs typeface="+mj-cs"/>
              </a:rPr>
              <a:t>- موقف </a:t>
            </a:r>
            <a:r>
              <a:rPr lang="ar-IQ" sz="9600" b="1" dirty="0">
                <a:cs typeface="+mj-cs"/>
              </a:rPr>
              <a:t>الشعب العراقي من اعلان لائحة الانتداب </a:t>
            </a:r>
            <a:endParaRPr lang="en-US" sz="9600" dirty="0">
              <a:cs typeface="+mj-cs"/>
            </a:endParaRPr>
          </a:p>
          <a:p>
            <a:pPr marL="0" indent="0">
              <a:buNone/>
            </a:pPr>
            <a:r>
              <a:rPr lang="ar-IQ" sz="9600" dirty="0">
                <a:cs typeface="+mj-cs"/>
              </a:rPr>
              <a:t>اثارت هذه الائحة غضب الجماهير العراقية وحركتها الوطنية والتجأت الى العمل السري بعقد الاجتماعات وقررت حشد اهمم واتخاذ التدابير اللازمة لحماية اهدافهم في الاستقلال التام واتخذت من قدوم شهر رمضان المبارك في اتخاذ من اقامت الموالد الدينية منابر للخطابة والتنديد بساسة الاحتلال وقابلتها سلطات الاحتلال بالشدة والاعتقالات واطلاق النار وطالبوا بأنشاء مجلس تأسيسي يضع دستور للبلاد وتقرير شكل الحكم كما طالبوا اطلاق حرية الصحافة</a:t>
            </a:r>
          </a:p>
          <a:p>
            <a:pPr marL="0" indent="0">
              <a:buNone/>
            </a:pPr>
            <a:endParaRPr lang="ar-IQ" sz="2800" dirty="0"/>
          </a:p>
          <a:p>
            <a:pPr marL="0" indent="0">
              <a:buNone/>
            </a:pPr>
            <a:endParaRPr lang="en-US" sz="2800" dirty="0">
              <a:cs typeface="+mj-cs"/>
            </a:endParaRPr>
          </a:p>
          <a:p>
            <a:pPr marL="0" indent="0">
              <a:buNone/>
            </a:pPr>
            <a:r>
              <a:rPr lang="ar-IQ" sz="2800" b="1" dirty="0">
                <a:cs typeface="+mj-cs"/>
              </a:rPr>
              <a:t> </a:t>
            </a:r>
            <a:endParaRPr lang="en-US" sz="2800" dirty="0">
              <a:cs typeface="+mj-cs"/>
            </a:endParaRPr>
          </a:p>
          <a:p>
            <a:pPr marL="0" indent="0">
              <a:buNone/>
            </a:pPr>
            <a:r>
              <a:rPr lang="ar-IQ" b="1" dirty="0"/>
              <a:t> </a:t>
            </a:r>
            <a:endParaRPr lang="en-US" dirty="0"/>
          </a:p>
          <a:p>
            <a:pPr marL="0" indent="0">
              <a:buNone/>
            </a:pPr>
            <a:r>
              <a:rPr lang="ar-IQ" dirty="0" smtClean="0"/>
              <a:t> </a:t>
            </a:r>
            <a:endParaRPr lang="ar-IQ" dirty="0"/>
          </a:p>
        </p:txBody>
      </p:sp>
    </p:spTree>
    <p:extLst>
      <p:ext uri="{BB962C8B-B14F-4D97-AF65-F5344CB8AC3E}">
        <p14:creationId xmlns:p14="http://schemas.microsoft.com/office/powerpoint/2010/main" val="8757542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651</Words>
  <Application>Microsoft Office PowerPoint</Application>
  <PresentationFormat>On-screen Show (4:3)</PresentationFormat>
  <Paragraphs>37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عنوان المحاضرة / الادارة البريطانية  في العراق عام 1918</vt:lpstr>
      <vt:lpstr>اما موقف الشعب العراقي من الادارة البريطانية </vt:lpstr>
      <vt:lpstr>تاسيس جمعية العهد</vt:lpstr>
      <vt:lpstr>PowerPoint Presentation</vt:lpstr>
      <vt:lpstr>اعلان الانتداب البريطاني  على العراق</vt:lpstr>
    </vt:vector>
  </TitlesOfParts>
  <Company>Al-Qaisar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عنوان المحاضرة / الادارة البريطانية للعراق عام 1918</dc:title>
  <dc:creator>hp</dc:creator>
  <cp:lastModifiedBy>hp</cp:lastModifiedBy>
  <cp:revision>14</cp:revision>
  <dcterms:created xsi:type="dcterms:W3CDTF">2020-05-12T22:34:29Z</dcterms:created>
  <dcterms:modified xsi:type="dcterms:W3CDTF">2020-05-12T23:40:05Z</dcterms:modified>
</cp:coreProperties>
</file>