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7685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60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676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27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71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39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372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276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846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735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09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34FD7-9441-4E53-9462-BB669CE780C6}" type="datetimeFigureOut">
              <a:rPr lang="ar-IQ" smtClean="0"/>
              <a:t>29/09/1441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7C85-5C49-45DC-8D76-532B29DA4F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65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mrsal.com/post/548923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1691680" y="1124744"/>
            <a:ext cx="5544616" cy="39604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2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3200" b="1" dirty="0" smtClean="0">
                <a:solidFill>
                  <a:srgbClr val="FF0000"/>
                </a:solidFill>
              </a:rPr>
            </a:br>
            <a:r>
              <a:rPr lang="ar-IQ" sz="3200" b="1" dirty="0" smtClean="0">
                <a:solidFill>
                  <a:srgbClr val="FFFF00"/>
                </a:solidFill>
              </a:rPr>
              <a:t/>
            </a:r>
            <a:br>
              <a:rPr lang="ar-IQ" sz="3200" b="1" dirty="0" smtClean="0">
                <a:solidFill>
                  <a:srgbClr val="FFFF0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r>
              <a:rPr lang="ar-IQ" sz="32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3200" b="1" dirty="0" smtClean="0">
                <a:solidFill>
                  <a:srgbClr val="7030A0"/>
                </a:solidFill>
              </a:rPr>
            </a:b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1164108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Rounded Rectangle 1"/>
          <p:cNvSpPr/>
          <p:nvPr/>
        </p:nvSpPr>
        <p:spPr>
          <a:xfrm>
            <a:off x="1115616" y="203528"/>
            <a:ext cx="6912768" cy="11772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200" b="1" dirty="0" smtClean="0">
                <a:solidFill>
                  <a:srgbClr val="7030A0"/>
                </a:solidFill>
              </a:rPr>
              <a:t> المادة : (اللغة العربية)                         كلية الهندسة/ قسم الميكانيك</a:t>
            </a:r>
            <a:br>
              <a:rPr lang="ar-IQ" sz="2200" b="1" dirty="0" smtClean="0">
                <a:solidFill>
                  <a:srgbClr val="7030A0"/>
                </a:solidFill>
              </a:rPr>
            </a:br>
            <a:r>
              <a:rPr lang="ar-IQ" sz="2200" b="1" dirty="0" smtClean="0">
                <a:solidFill>
                  <a:srgbClr val="7030A0"/>
                </a:solidFill>
              </a:rPr>
              <a:t> الفصل الثاني</a:t>
            </a:r>
            <a:br>
              <a:rPr lang="ar-IQ" sz="2200" b="1" dirty="0" smtClean="0">
                <a:solidFill>
                  <a:srgbClr val="7030A0"/>
                </a:solidFill>
              </a:rPr>
            </a:br>
            <a:r>
              <a:rPr lang="ar-IQ" sz="2200" b="1" dirty="0" smtClean="0">
                <a:solidFill>
                  <a:srgbClr val="7030A0"/>
                </a:solidFill>
              </a:rPr>
              <a:t>       </a:t>
            </a:r>
            <a:r>
              <a:rPr lang="ar-IQ" sz="2200" b="1" u="sng" dirty="0" smtClean="0">
                <a:solidFill>
                  <a:srgbClr val="0070C0"/>
                </a:solidFill>
              </a:rPr>
              <a:t>المحاضرة الثالثة: </a:t>
            </a:r>
            <a:r>
              <a:rPr lang="ar-IQ" sz="2200" b="1" u="sng" dirty="0" smtClean="0">
                <a:solidFill>
                  <a:srgbClr val="FF0000"/>
                </a:solidFill>
              </a:rPr>
              <a:t>نائب </a:t>
            </a:r>
            <a:r>
              <a:rPr lang="ar-IQ" sz="2200" b="1" dirty="0" smtClean="0">
                <a:solidFill>
                  <a:srgbClr val="FF0000"/>
                </a:solidFill>
              </a:rPr>
              <a:t>الفـاعــل</a:t>
            </a:r>
            <a:endParaRPr lang="ar-IQ" sz="22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79512" y="1652032"/>
            <a:ext cx="8784976" cy="48965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تتكون </a:t>
            </a:r>
            <a:r>
              <a:rPr lang="ar-IQ" sz="2800" dirty="0">
                <a:solidFill>
                  <a:srgbClr val="FF0000"/>
                </a:solidFill>
              </a:rPr>
              <a:t>الجملة الفعلية </a:t>
            </a:r>
            <a:r>
              <a:rPr lang="ar-IQ" sz="2800" dirty="0">
                <a:solidFill>
                  <a:schemeClr val="tx1"/>
                </a:solidFill>
              </a:rPr>
              <a:t>من </a:t>
            </a:r>
            <a:r>
              <a:rPr lang="ar-IQ" sz="2800" dirty="0">
                <a:solidFill>
                  <a:srgbClr val="FF0000"/>
                </a:solidFill>
              </a:rPr>
              <a:t>فعل وفاعل</a:t>
            </a:r>
            <a:r>
              <a:rPr lang="ar-IQ" sz="2800" dirty="0">
                <a:solidFill>
                  <a:schemeClr val="tx1"/>
                </a:solidFill>
              </a:rPr>
              <a:t>، و</a:t>
            </a:r>
            <a:r>
              <a:rPr lang="ar-IQ" sz="2800" u="sng" dirty="0">
                <a:solidFill>
                  <a:srgbClr val="FF0000"/>
                </a:solidFill>
              </a:rPr>
              <a:t>الفاعل </a:t>
            </a:r>
            <a:r>
              <a:rPr lang="ar-IQ" sz="2800" dirty="0">
                <a:solidFill>
                  <a:schemeClr val="tx1"/>
                </a:solidFill>
              </a:rPr>
              <a:t>هو من يقوم بالفعل وهو مرفوع دائمًا. ولكن في بعض الأحيان يتعذر ذكر الفاعل لعدم معرفته، وفي هذه الحالة، يعمل </a:t>
            </a:r>
            <a:r>
              <a:rPr lang="ar-IQ" sz="2800" dirty="0">
                <a:solidFill>
                  <a:schemeClr val="tx1"/>
                </a:solidFill>
                <a:hlinkClick r:id="rId3" tooltip="شرح درس المفعول به بالأمثلة"/>
              </a:rPr>
              <a:t>المفعول به</a:t>
            </a:r>
            <a:r>
              <a:rPr lang="ar-IQ" sz="2800" dirty="0">
                <a:solidFill>
                  <a:schemeClr val="tx1"/>
                </a:solidFill>
              </a:rPr>
              <a:t> عمل الفاعل فيصبح </a:t>
            </a:r>
            <a:r>
              <a:rPr lang="ar-IQ" sz="2800" u="sng" dirty="0">
                <a:solidFill>
                  <a:srgbClr val="FF0000"/>
                </a:solidFill>
              </a:rPr>
              <a:t>نائبًا للفاعل</a:t>
            </a:r>
            <a:r>
              <a:rPr lang="ar-IQ" sz="2800" dirty="0">
                <a:solidFill>
                  <a:schemeClr val="tx1"/>
                </a:solidFill>
              </a:rPr>
              <a:t>، وهو ما سنتناوله </a:t>
            </a:r>
            <a:r>
              <a:rPr lang="ar-IQ" sz="2800" dirty="0" smtClean="0">
                <a:solidFill>
                  <a:schemeClr val="tx1"/>
                </a:solidFill>
              </a:rPr>
              <a:t>في </a:t>
            </a:r>
            <a:r>
              <a:rPr lang="ar-IQ" sz="2800" dirty="0">
                <a:solidFill>
                  <a:schemeClr val="tx1"/>
                </a:solidFill>
              </a:rPr>
              <a:t>هذا </a:t>
            </a:r>
            <a:r>
              <a:rPr lang="ar-IQ" sz="2800" dirty="0" smtClean="0">
                <a:solidFill>
                  <a:schemeClr val="tx1"/>
                </a:solidFill>
              </a:rPr>
              <a:t>المحاضرة.</a:t>
            </a:r>
          </a:p>
          <a:p>
            <a:r>
              <a:rPr lang="ar-IQ" sz="2800" dirty="0" smtClean="0">
                <a:solidFill>
                  <a:srgbClr val="FF0000"/>
                </a:solidFill>
              </a:rPr>
              <a:t>نائب الفاعل</a:t>
            </a:r>
            <a:r>
              <a:rPr lang="ar-IQ" sz="2800" dirty="0" smtClean="0">
                <a:solidFill>
                  <a:schemeClr val="tx1"/>
                </a:solidFill>
              </a:rPr>
              <a:t>: </a:t>
            </a:r>
            <a:r>
              <a:rPr lang="ar-IQ" sz="2800" dirty="0">
                <a:solidFill>
                  <a:schemeClr val="tx1"/>
                </a:solidFill>
              </a:rPr>
              <a:t>هو من الأسماء المرفوعة في </a:t>
            </a:r>
            <a:r>
              <a:rPr lang="ar-IQ" sz="2800" dirty="0" smtClean="0">
                <a:solidFill>
                  <a:schemeClr val="tx1"/>
                </a:solidFill>
              </a:rPr>
              <a:t>اللغة العربية، </a:t>
            </a:r>
            <a:r>
              <a:rPr lang="ar-IQ" sz="2800" dirty="0">
                <a:solidFill>
                  <a:schemeClr val="tx1"/>
                </a:solidFill>
              </a:rPr>
              <a:t>وهو يحل محل الفاعل ويسبقه فعل مبني للمجهول، وقد سُمي بنائب الفاعل لأنه ينوب عن الفاعل عند حذفه.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س/ متى يتم حذف الفاعل من الجملة؟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ج/ عندما </a:t>
            </a:r>
            <a:r>
              <a:rPr lang="ar-IQ" sz="2800" dirty="0">
                <a:solidFill>
                  <a:schemeClr val="tx1"/>
                </a:solidFill>
              </a:rPr>
              <a:t>يكون الفعل </a:t>
            </a:r>
            <a:r>
              <a:rPr lang="ar-IQ" sz="2800" dirty="0">
                <a:solidFill>
                  <a:srgbClr val="FF0000"/>
                </a:solidFill>
              </a:rPr>
              <a:t>مبني للمجهول </a:t>
            </a:r>
            <a:r>
              <a:rPr lang="ar-IQ" sz="2800" dirty="0">
                <a:solidFill>
                  <a:schemeClr val="tx1"/>
                </a:solidFill>
              </a:rPr>
              <a:t>أي يكون الفاعل </a:t>
            </a:r>
            <a:r>
              <a:rPr lang="ar-IQ" sz="2800" dirty="0">
                <a:solidFill>
                  <a:srgbClr val="FF0000"/>
                </a:solidFill>
              </a:rPr>
              <a:t>مجهولًا</a:t>
            </a:r>
            <a:r>
              <a:rPr lang="ar-IQ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992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51520" y="152400"/>
            <a:ext cx="8568952" cy="21964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400" dirty="0" smtClean="0">
              <a:solidFill>
                <a:schemeClr val="tx1"/>
              </a:solidFill>
            </a:endParaRPr>
          </a:p>
          <a:p>
            <a:endParaRPr lang="ar-IQ" sz="2400" dirty="0">
              <a:solidFill>
                <a:schemeClr val="tx1"/>
              </a:solidFill>
            </a:endParaRPr>
          </a:p>
          <a:p>
            <a:endParaRPr lang="ar-IQ" sz="24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نحو: </a:t>
            </a:r>
            <a:r>
              <a:rPr lang="ar-IQ" sz="2800" b="1" dirty="0" smtClean="0">
                <a:solidFill>
                  <a:schemeClr val="tx1"/>
                </a:solidFill>
              </a:rPr>
              <a:t>كتبَ </a:t>
            </a:r>
            <a:r>
              <a:rPr lang="ar-IQ" sz="2800" b="1" dirty="0" smtClean="0">
                <a:solidFill>
                  <a:srgbClr val="FF0000"/>
                </a:solidFill>
              </a:rPr>
              <a:t>أحمد</a:t>
            </a:r>
            <a:r>
              <a:rPr lang="ar-IQ" sz="2800" b="1" dirty="0" smtClean="0">
                <a:solidFill>
                  <a:schemeClr val="tx1"/>
                </a:solidFill>
              </a:rPr>
              <a:t> </a:t>
            </a:r>
            <a:r>
              <a:rPr lang="ar-IQ" sz="2800" b="1" dirty="0">
                <a:solidFill>
                  <a:schemeClr val="tx1"/>
                </a:solidFill>
              </a:rPr>
              <a:t>الدرس</a:t>
            </a:r>
            <a:r>
              <a:rPr lang="ar-IQ" sz="2800" dirty="0">
                <a:solidFill>
                  <a:schemeClr val="tx1"/>
                </a:solidFill>
              </a:rPr>
              <a:t> (جملة مبنية للمعلوم والفاعل هنا أحمد)</a:t>
            </a:r>
            <a:br>
              <a:rPr lang="ar-IQ" sz="2800" dirty="0">
                <a:solidFill>
                  <a:schemeClr val="tx1"/>
                </a:solidFill>
              </a:rPr>
            </a:br>
            <a:r>
              <a:rPr lang="ar-IQ" sz="2800" b="1" dirty="0">
                <a:solidFill>
                  <a:schemeClr val="tx1"/>
                </a:solidFill>
              </a:rPr>
              <a:t>– كُتب </a:t>
            </a:r>
            <a:r>
              <a:rPr lang="ar-IQ" sz="2800" b="1" u="sng" dirty="0" smtClean="0">
                <a:solidFill>
                  <a:srgbClr val="FF0000"/>
                </a:solidFill>
              </a:rPr>
              <a:t>الدرسُ</a:t>
            </a:r>
            <a:r>
              <a:rPr lang="ar-IQ" sz="2800" dirty="0">
                <a:solidFill>
                  <a:srgbClr val="FF0000"/>
                </a:solidFill>
              </a:rPr>
              <a:t> </a:t>
            </a:r>
            <a:r>
              <a:rPr lang="ar-IQ" sz="2800" dirty="0">
                <a:solidFill>
                  <a:schemeClr val="tx1"/>
                </a:solidFill>
              </a:rPr>
              <a:t> (جملة مبنية للمجهول والفاعل مجهول، لذا تحل كلمة الدرس محل الفاعل وتصبح نائب فاعل</a:t>
            </a:r>
            <a:r>
              <a:rPr lang="ar-IQ" sz="2800" dirty="0" smtClean="0">
                <a:solidFill>
                  <a:schemeClr val="tx1"/>
                </a:solidFill>
              </a:rPr>
              <a:t>).</a:t>
            </a:r>
          </a:p>
          <a:p>
            <a:endParaRPr lang="ar-IQ" sz="2400" b="1" dirty="0">
              <a:solidFill>
                <a:schemeClr val="tx1"/>
              </a:solidFill>
            </a:endParaRPr>
          </a:p>
          <a:p>
            <a:endParaRPr lang="ar-IQ" sz="2400" b="1" dirty="0">
              <a:solidFill>
                <a:schemeClr val="tx1"/>
              </a:solidFill>
            </a:endParaRPr>
          </a:p>
          <a:p>
            <a:r>
              <a:rPr lang="ar-IQ" sz="2400" b="1" dirty="0" smtClean="0">
                <a:solidFill>
                  <a:schemeClr val="tx1"/>
                </a:solidFill>
              </a:rPr>
              <a:t/>
            </a:r>
            <a:br>
              <a:rPr lang="ar-IQ" sz="2400" b="1" dirty="0" smtClean="0">
                <a:solidFill>
                  <a:schemeClr val="tx1"/>
                </a:solidFill>
              </a:rPr>
            </a:b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3508" y="2564904"/>
            <a:ext cx="8856984" cy="3816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Tx/>
              <a:buChar char="-"/>
            </a:pPr>
            <a:r>
              <a:rPr lang="ar-SA" sz="2500" b="1" dirty="0" smtClean="0">
                <a:solidFill>
                  <a:schemeClr val="tx1"/>
                </a:solidFill>
              </a:rPr>
              <a:t>وإِنْ قُدِّمَ ( نائب الفاعل ) على فعله صارت </a:t>
            </a:r>
            <a:r>
              <a:rPr lang="ar-SA" sz="2500" b="1" u="sng" dirty="0" smtClean="0">
                <a:solidFill>
                  <a:srgbClr val="FF0000"/>
                </a:solidFill>
              </a:rPr>
              <a:t>الجملةُ اسمية </a:t>
            </a:r>
            <a:endParaRPr lang="ar-IQ" sz="2500" b="1" u="sng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ar-IQ" sz="2500" b="1" dirty="0" smtClean="0">
                <a:solidFill>
                  <a:schemeClr val="tx1"/>
                </a:solidFill>
              </a:rPr>
              <a:t>مثل</a:t>
            </a:r>
            <a:r>
              <a:rPr lang="ar-IQ" sz="2500" u="sng" dirty="0" smtClean="0">
                <a:solidFill>
                  <a:srgbClr val="FF0000"/>
                </a:solidFill>
              </a:rPr>
              <a:t>: </a:t>
            </a:r>
            <a:r>
              <a:rPr lang="ar-SA" sz="2800" b="1" u="sng" dirty="0">
                <a:solidFill>
                  <a:srgbClr val="FF0000"/>
                </a:solidFill>
              </a:rPr>
              <a:t>(رُسِمَتِ الّلوحةُ</a:t>
            </a:r>
            <a:r>
              <a:rPr lang="ar-SA" sz="2800" b="1" u="sng" dirty="0" smtClean="0">
                <a:solidFill>
                  <a:srgbClr val="FF0000"/>
                </a:solidFill>
              </a:rPr>
              <a:t>)</a:t>
            </a:r>
            <a:r>
              <a:rPr lang="ar-IQ" sz="2800" b="1" u="sng" dirty="0" smtClean="0">
                <a:solidFill>
                  <a:srgbClr val="FF0000"/>
                </a:solidFill>
              </a:rPr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--- </a:t>
            </a:r>
            <a:r>
              <a:rPr lang="ar-IQ" sz="2800" b="1" dirty="0" smtClean="0">
                <a:solidFill>
                  <a:schemeClr val="tx1"/>
                </a:solidFill>
              </a:rPr>
              <a:t>جملة</a:t>
            </a:r>
            <a:r>
              <a:rPr lang="ar-IQ" sz="2800" b="1" dirty="0" smtClean="0">
                <a:solidFill>
                  <a:srgbClr val="FF0000"/>
                </a:solidFill>
              </a:rPr>
              <a:t> مبنية للمجهول </a:t>
            </a:r>
            <a:r>
              <a:rPr lang="ar-IQ" sz="2800" b="1" dirty="0" smtClean="0">
                <a:solidFill>
                  <a:schemeClr val="tx1"/>
                </a:solidFill>
              </a:rPr>
              <a:t>مكونة من الفعل </a:t>
            </a:r>
            <a:r>
              <a:rPr lang="ar-IQ" sz="2800" b="1" dirty="0" smtClean="0">
                <a:solidFill>
                  <a:srgbClr val="FF0000"/>
                </a:solidFill>
              </a:rPr>
              <a:t>(رسم) ونائب الفاعل ( اللوحةُ)</a:t>
            </a:r>
          </a:p>
          <a:p>
            <a:pPr marL="342900" indent="-342900">
              <a:buFontTx/>
              <a:buChar char="-"/>
            </a:pPr>
            <a:r>
              <a:rPr lang="ar-SA" sz="2500" b="1" dirty="0" smtClean="0">
                <a:solidFill>
                  <a:schemeClr val="tx1"/>
                </a:solidFill>
              </a:rPr>
              <a:t>فنقول </a:t>
            </a:r>
            <a:r>
              <a:rPr lang="ar-SA" sz="2500" b="1" u="sng" dirty="0" smtClean="0">
                <a:solidFill>
                  <a:srgbClr val="FF0000"/>
                </a:solidFill>
              </a:rPr>
              <a:t>( اللوحةُ رُسِمَتْ )، </a:t>
            </a:r>
            <a:r>
              <a:rPr lang="ar-SA" sz="2500" b="1" dirty="0" smtClean="0">
                <a:solidFill>
                  <a:srgbClr val="FF0000"/>
                </a:solidFill>
              </a:rPr>
              <a:t>واللوحة هنا (مبتدأ ) </a:t>
            </a:r>
            <a:r>
              <a:rPr lang="ar-SA" sz="2500" b="1" dirty="0" smtClean="0">
                <a:solidFill>
                  <a:schemeClr val="tx1"/>
                </a:solidFill>
              </a:rPr>
              <a:t>، </a:t>
            </a:r>
            <a:r>
              <a:rPr lang="ar-SA" sz="2500" b="1" dirty="0" smtClean="0">
                <a:solidFill>
                  <a:srgbClr val="FF0000"/>
                </a:solidFill>
              </a:rPr>
              <a:t>والضمير المستتر </a:t>
            </a:r>
            <a:r>
              <a:rPr lang="ar-SA" sz="2500" b="1" dirty="0" smtClean="0">
                <a:solidFill>
                  <a:schemeClr val="tx1"/>
                </a:solidFill>
              </a:rPr>
              <a:t>في الفعل المبني للمجهول </a:t>
            </a:r>
            <a:r>
              <a:rPr lang="ar-SA" sz="2500" b="1" dirty="0" smtClean="0">
                <a:solidFill>
                  <a:srgbClr val="FF0000"/>
                </a:solidFill>
              </a:rPr>
              <a:t>( رُسِمَ </a:t>
            </a:r>
            <a:r>
              <a:rPr lang="ar-SA" sz="2500" b="1" dirty="0" smtClean="0">
                <a:solidFill>
                  <a:schemeClr val="tx1"/>
                </a:solidFill>
              </a:rPr>
              <a:t>) ، في محل رفع </a:t>
            </a:r>
            <a:r>
              <a:rPr lang="ar-SA" sz="2500" b="1" u="sng" dirty="0" smtClean="0">
                <a:solidFill>
                  <a:srgbClr val="FF0000"/>
                </a:solidFill>
              </a:rPr>
              <a:t>نائب عن الفاعل </a:t>
            </a:r>
            <a:r>
              <a:rPr lang="ar-SA" sz="2500" b="1" dirty="0" smtClean="0">
                <a:solidFill>
                  <a:schemeClr val="tx1"/>
                </a:solidFill>
              </a:rPr>
              <a:t>، والجملة الفعلية في محل رفع ( خبر ) .</a:t>
            </a:r>
            <a:endParaRPr lang="ar-IQ" sz="25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325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79512" y="0"/>
            <a:ext cx="8712968" cy="65973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600" b="1" u="sng" dirty="0" smtClean="0">
              <a:solidFill>
                <a:srgbClr val="FF0000"/>
              </a:solidFill>
            </a:endParaRPr>
          </a:p>
          <a:p>
            <a:r>
              <a:rPr lang="ar-IQ" sz="2600" b="1" u="sng" dirty="0" smtClean="0">
                <a:solidFill>
                  <a:srgbClr val="FF0000"/>
                </a:solidFill>
              </a:rPr>
              <a:t>أشكال نائب الفاعل</a:t>
            </a:r>
            <a:r>
              <a:rPr lang="ar-IQ" sz="2600" b="1" dirty="0" smtClean="0">
                <a:solidFill>
                  <a:schemeClr val="tx1"/>
                </a:solidFill>
              </a:rPr>
              <a:t/>
            </a:r>
            <a:br>
              <a:rPr lang="ar-IQ" sz="2600" b="1" dirty="0" smtClean="0">
                <a:solidFill>
                  <a:schemeClr val="tx1"/>
                </a:solidFill>
              </a:rPr>
            </a:br>
            <a:r>
              <a:rPr lang="ar-IQ" sz="2600" b="1" dirty="0" smtClean="0">
                <a:solidFill>
                  <a:schemeClr val="tx1"/>
                </a:solidFill>
              </a:rPr>
              <a:t>يأتي نائب الفاعل في أشكال متعددة مثل ما يلي:</a:t>
            </a:r>
          </a:p>
          <a:p>
            <a:endParaRPr lang="ar-IQ" sz="2600" b="1" dirty="0" smtClean="0">
              <a:solidFill>
                <a:schemeClr val="tx1"/>
              </a:solidFill>
            </a:endParaRPr>
          </a:p>
          <a:p>
            <a:r>
              <a:rPr lang="ar-IQ" sz="2600" b="1" u="sng" dirty="0" smtClean="0">
                <a:solidFill>
                  <a:schemeClr val="tx1"/>
                </a:solidFill>
              </a:rPr>
              <a:t>1- </a:t>
            </a:r>
            <a:r>
              <a:rPr lang="ar-IQ" sz="2600" b="1" u="sng" dirty="0" smtClean="0">
                <a:solidFill>
                  <a:srgbClr val="FF0000"/>
                </a:solidFill>
              </a:rPr>
              <a:t>اسم ظاهر </a:t>
            </a:r>
            <a:r>
              <a:rPr lang="ar-IQ" sz="2600" b="1" u="sng" dirty="0" smtClean="0">
                <a:solidFill>
                  <a:schemeClr val="tx1"/>
                </a:solidFill>
              </a:rPr>
              <a:t>: </a:t>
            </a:r>
            <a:r>
              <a:rPr lang="ar-IQ" sz="2600" b="1" dirty="0" smtClean="0">
                <a:solidFill>
                  <a:schemeClr val="tx1"/>
                </a:solidFill>
              </a:rPr>
              <a:t>مثال: شُرِبَ </a:t>
            </a:r>
            <a:r>
              <a:rPr lang="ar-IQ" sz="2600" b="1" dirty="0" smtClean="0">
                <a:solidFill>
                  <a:srgbClr val="FF0000"/>
                </a:solidFill>
              </a:rPr>
              <a:t>اللبن</a:t>
            </a:r>
            <a:r>
              <a:rPr lang="ar-IQ" sz="2600" b="1" dirty="0" smtClean="0">
                <a:solidFill>
                  <a:schemeClr val="tx1"/>
                </a:solidFill>
              </a:rPr>
              <a:t>ُ</a:t>
            </a:r>
            <a:r>
              <a:rPr lang="ar-IQ" sz="2600" b="1" dirty="0" smtClean="0">
                <a:solidFill>
                  <a:schemeClr val="tx1"/>
                </a:solidFill>
              </a:rPr>
              <a:t>، </a:t>
            </a:r>
            <a:r>
              <a:rPr lang="ar-IQ" sz="2600" b="1" dirty="0" smtClean="0">
                <a:solidFill>
                  <a:schemeClr val="tx1"/>
                </a:solidFill>
              </a:rPr>
              <a:t>بُنيَ </a:t>
            </a:r>
            <a:r>
              <a:rPr lang="ar-IQ" sz="2600" b="1" dirty="0" smtClean="0">
                <a:solidFill>
                  <a:srgbClr val="FF0000"/>
                </a:solidFill>
              </a:rPr>
              <a:t>القصرُ </a:t>
            </a:r>
          </a:p>
          <a:p>
            <a:r>
              <a:rPr lang="ar-IQ" sz="2600" b="1" dirty="0" smtClean="0">
                <a:solidFill>
                  <a:schemeClr val="tx1"/>
                </a:solidFill>
              </a:rPr>
              <a:t>                (اللبن ، القصرُ) (</a:t>
            </a:r>
            <a:r>
              <a:rPr lang="ar-IQ" sz="2600" b="1" dirty="0" smtClean="0">
                <a:solidFill>
                  <a:srgbClr val="FF0000"/>
                </a:solidFill>
              </a:rPr>
              <a:t>نائب فاعل </a:t>
            </a:r>
            <a:r>
              <a:rPr lang="ar-IQ" sz="2600" b="1" dirty="0" smtClean="0">
                <a:solidFill>
                  <a:schemeClr val="tx1"/>
                </a:solidFill>
              </a:rPr>
              <a:t>وهو اسم ظاهر)   </a:t>
            </a:r>
          </a:p>
          <a:p>
            <a:r>
              <a:rPr lang="ar-IQ" sz="2600" b="1" dirty="0" smtClean="0">
                <a:solidFill>
                  <a:schemeClr val="tx1"/>
                </a:solidFill>
              </a:rPr>
              <a:t>                         </a:t>
            </a:r>
          </a:p>
          <a:p>
            <a:r>
              <a:rPr lang="ar-IQ" sz="2600" b="1" dirty="0" smtClean="0">
                <a:solidFill>
                  <a:schemeClr val="tx1"/>
                </a:solidFill>
              </a:rPr>
              <a:t>2</a:t>
            </a:r>
            <a:r>
              <a:rPr lang="ar-IQ" sz="2600" b="1" u="sng" dirty="0" smtClean="0">
                <a:solidFill>
                  <a:schemeClr val="tx1"/>
                </a:solidFill>
              </a:rPr>
              <a:t>– </a:t>
            </a:r>
            <a:r>
              <a:rPr lang="ar-IQ" sz="2600" b="1" u="sng" dirty="0" smtClean="0">
                <a:solidFill>
                  <a:srgbClr val="FF0000"/>
                </a:solidFill>
              </a:rPr>
              <a:t>ضمير متصل</a:t>
            </a:r>
            <a:r>
              <a:rPr lang="ar-IQ" sz="2600" b="1" u="sng" dirty="0" smtClean="0">
                <a:solidFill>
                  <a:schemeClr val="tx1"/>
                </a:solidFill>
              </a:rPr>
              <a:t>: </a:t>
            </a:r>
            <a:r>
              <a:rPr lang="ar-IQ" sz="2600" b="1" dirty="0" smtClean="0">
                <a:solidFill>
                  <a:schemeClr val="tx1"/>
                </a:solidFill>
              </a:rPr>
              <a:t>مثال: عُوقِب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  <a:r>
              <a:rPr lang="ar-IQ" sz="2600" b="1" dirty="0" smtClean="0">
                <a:solidFill>
                  <a:schemeClr val="tx1"/>
                </a:solidFill>
              </a:rPr>
              <a:t>ا من المعلم  (واو الجماعة في الفعل </a:t>
            </a:r>
            <a:r>
              <a:rPr lang="ar-IQ" sz="2600" b="1" u="sng" dirty="0" smtClean="0">
                <a:solidFill>
                  <a:srgbClr val="FF0000"/>
                </a:solidFill>
              </a:rPr>
              <a:t>عاقب: نائب فاعل </a:t>
            </a:r>
            <a:r>
              <a:rPr lang="ar-IQ" sz="2600" b="1" dirty="0" smtClean="0">
                <a:solidFill>
                  <a:schemeClr val="tx1"/>
                </a:solidFill>
              </a:rPr>
              <a:t>وهي ضمير متصل)</a:t>
            </a:r>
          </a:p>
          <a:p>
            <a:endParaRPr lang="ar-IQ" sz="2600" b="1" dirty="0" smtClean="0">
              <a:solidFill>
                <a:schemeClr val="tx1"/>
              </a:solidFill>
            </a:endParaRPr>
          </a:p>
          <a:p>
            <a:r>
              <a:rPr lang="ar-IQ" sz="2600" b="1" dirty="0" smtClean="0">
                <a:solidFill>
                  <a:schemeClr val="tx1"/>
                </a:solidFill>
              </a:rPr>
              <a:t>3- </a:t>
            </a:r>
            <a:r>
              <a:rPr lang="ar-IQ" sz="2600" b="1" u="sng" dirty="0" smtClean="0">
                <a:solidFill>
                  <a:srgbClr val="FF0000"/>
                </a:solidFill>
              </a:rPr>
              <a:t>ضمير منفصل</a:t>
            </a:r>
            <a:r>
              <a:rPr lang="ar-IQ" sz="2600" b="1" u="sng" dirty="0" smtClean="0">
                <a:solidFill>
                  <a:schemeClr val="tx1"/>
                </a:solidFill>
              </a:rPr>
              <a:t>: </a:t>
            </a:r>
            <a:r>
              <a:rPr lang="ar-IQ" sz="2600" b="1" dirty="0" smtClean="0">
                <a:solidFill>
                  <a:schemeClr val="tx1"/>
                </a:solidFill>
              </a:rPr>
              <a:t>مثال: ما يُستثنى إلا </a:t>
            </a:r>
            <a:r>
              <a:rPr lang="ar-IQ" sz="2600" b="1" u="sng" dirty="0" smtClean="0">
                <a:solidFill>
                  <a:srgbClr val="FF0000"/>
                </a:solidFill>
              </a:rPr>
              <a:t>هو</a:t>
            </a:r>
            <a:r>
              <a:rPr lang="ar-IQ" sz="2600" b="1" dirty="0" smtClean="0">
                <a:solidFill>
                  <a:schemeClr val="tx1"/>
                </a:solidFill>
              </a:rPr>
              <a:t>  (</a:t>
            </a:r>
            <a:r>
              <a:rPr lang="ar-IQ" sz="2600" b="1" u="sng" dirty="0" smtClean="0">
                <a:solidFill>
                  <a:srgbClr val="FF0000"/>
                </a:solidFill>
              </a:rPr>
              <a:t>هو: ضمير منفصل </a:t>
            </a:r>
            <a:r>
              <a:rPr lang="ar-IQ" sz="2600" b="1" dirty="0" smtClean="0">
                <a:solidFill>
                  <a:schemeClr val="tx1"/>
                </a:solidFill>
              </a:rPr>
              <a:t>في محل رفع نائب فاعل)</a:t>
            </a:r>
          </a:p>
          <a:p>
            <a:r>
              <a:rPr lang="ar-IQ" sz="2600" b="1" dirty="0" smtClean="0">
                <a:solidFill>
                  <a:schemeClr val="tx1"/>
                </a:solidFill>
              </a:rPr>
              <a:t>4- </a:t>
            </a:r>
            <a:r>
              <a:rPr lang="ar-IQ" sz="2600" b="1" u="sng" dirty="0" smtClean="0">
                <a:solidFill>
                  <a:srgbClr val="FF0000"/>
                </a:solidFill>
              </a:rPr>
              <a:t>ضمير مستتر</a:t>
            </a:r>
            <a:r>
              <a:rPr lang="ar-IQ" sz="2600" b="1" u="sng" dirty="0" smtClean="0">
                <a:solidFill>
                  <a:schemeClr val="tx1"/>
                </a:solidFill>
              </a:rPr>
              <a:t>: </a:t>
            </a:r>
            <a:r>
              <a:rPr lang="ar-IQ" sz="2600" b="1" dirty="0" smtClean="0">
                <a:solidFill>
                  <a:schemeClr val="tx1"/>
                </a:solidFill>
              </a:rPr>
              <a:t>مثال: لن تُضرب بعنف ، </a:t>
            </a:r>
            <a:r>
              <a:rPr lang="ar-IQ" sz="2600" b="1" dirty="0">
                <a:solidFill>
                  <a:schemeClr val="tx1"/>
                </a:solidFill>
              </a:rPr>
              <a:t>لن تُهزَم </a:t>
            </a:r>
            <a:r>
              <a:rPr lang="ar-IQ" sz="2600" b="1" dirty="0" smtClean="0">
                <a:solidFill>
                  <a:schemeClr val="tx1"/>
                </a:solidFill>
              </a:rPr>
              <a:t>بسهولة</a:t>
            </a:r>
            <a:br>
              <a:rPr lang="ar-IQ" sz="2600" b="1" dirty="0" smtClean="0">
                <a:solidFill>
                  <a:schemeClr val="tx1"/>
                </a:solidFill>
              </a:rPr>
            </a:br>
            <a:r>
              <a:rPr lang="ar-IQ" sz="2600" b="1" dirty="0" smtClean="0">
                <a:solidFill>
                  <a:schemeClr val="tx1"/>
                </a:solidFill>
              </a:rPr>
              <a:t>           (نائب الفاعل في الجملة ضمير مستتر تقديره هي)</a:t>
            </a:r>
          </a:p>
          <a:p>
            <a:r>
              <a:rPr lang="ar-IQ" sz="2600" b="1" dirty="0" smtClean="0">
                <a:solidFill>
                  <a:schemeClr val="tx1"/>
                </a:solidFill>
              </a:rPr>
              <a:t>5- </a:t>
            </a:r>
            <a:r>
              <a:rPr lang="ar-IQ" sz="2600" b="1" u="sng" dirty="0" smtClean="0">
                <a:solidFill>
                  <a:srgbClr val="FF0000"/>
                </a:solidFill>
              </a:rPr>
              <a:t>المصدر المؤول</a:t>
            </a:r>
            <a:r>
              <a:rPr lang="ar-IQ" sz="2600" b="1" u="sng" dirty="0" smtClean="0">
                <a:solidFill>
                  <a:schemeClr val="tx1"/>
                </a:solidFill>
              </a:rPr>
              <a:t>: </a:t>
            </a:r>
            <a:r>
              <a:rPr lang="ar-IQ" sz="2600" b="1" dirty="0" smtClean="0">
                <a:solidFill>
                  <a:schemeClr val="tx1"/>
                </a:solidFill>
              </a:rPr>
              <a:t>مثال: يُفضل إخلاصكم  (</a:t>
            </a:r>
            <a:r>
              <a:rPr lang="ar-IQ" sz="2600" b="1" dirty="0" smtClean="0">
                <a:solidFill>
                  <a:srgbClr val="FF0000"/>
                </a:solidFill>
              </a:rPr>
              <a:t>إخلاصكم: نائب فاعل </a:t>
            </a:r>
            <a:r>
              <a:rPr lang="ar-IQ" sz="2600" b="1" dirty="0" smtClean="0">
                <a:solidFill>
                  <a:schemeClr val="tx1"/>
                </a:solidFill>
              </a:rPr>
              <a:t>وهو عبارة عن مصدر مؤول وأصله أن تخلصوا)</a:t>
            </a:r>
          </a:p>
          <a:p>
            <a:endParaRPr lang="ar-IQ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05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51520" y="332656"/>
            <a:ext cx="8352928" cy="25922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>
                <a:solidFill>
                  <a:schemeClr val="tx1"/>
                </a:solidFill>
              </a:rPr>
              <a:t>6- </a:t>
            </a:r>
            <a:r>
              <a:rPr lang="ar-IQ" sz="2800" b="1" u="sng" dirty="0">
                <a:solidFill>
                  <a:srgbClr val="FF0000"/>
                </a:solidFill>
              </a:rPr>
              <a:t>شبه جملة من جار ومجرور</a:t>
            </a:r>
            <a:r>
              <a:rPr lang="ar-IQ" sz="2800" b="1" u="sng" dirty="0">
                <a:solidFill>
                  <a:schemeClr val="tx1"/>
                </a:solidFill>
              </a:rPr>
              <a:t>: </a:t>
            </a:r>
            <a:r>
              <a:rPr lang="ar-IQ" sz="2800" b="1" dirty="0">
                <a:solidFill>
                  <a:schemeClr val="tx1"/>
                </a:solidFill>
              </a:rPr>
              <a:t>مثال: يُكتب </a:t>
            </a:r>
            <a:r>
              <a:rPr lang="ar-IQ" sz="2800" b="1" u="sng" dirty="0">
                <a:solidFill>
                  <a:srgbClr val="FF0000"/>
                </a:solidFill>
              </a:rPr>
              <a:t>على الور</a:t>
            </a:r>
            <a:r>
              <a:rPr lang="ar-IQ" sz="2800" b="1" dirty="0">
                <a:solidFill>
                  <a:schemeClr val="tx1"/>
                </a:solidFill>
              </a:rPr>
              <a:t>ق</a:t>
            </a:r>
            <a:r>
              <a:rPr lang="ar-IQ" sz="2800" dirty="0">
                <a:solidFill>
                  <a:schemeClr val="tx1"/>
                </a:solidFill>
              </a:rPr>
              <a:t>  (</a:t>
            </a:r>
            <a:r>
              <a:rPr lang="ar-IQ" sz="2800" u="sng" dirty="0">
                <a:solidFill>
                  <a:srgbClr val="FF0000"/>
                </a:solidFill>
              </a:rPr>
              <a:t>على الورق</a:t>
            </a:r>
            <a:r>
              <a:rPr lang="ar-IQ" sz="2800" dirty="0">
                <a:solidFill>
                  <a:schemeClr val="tx1"/>
                </a:solidFill>
              </a:rPr>
              <a:t>: شبه جملة من الجار والمجرور في محل رفع </a:t>
            </a:r>
            <a:r>
              <a:rPr lang="ar-IQ" sz="2800" dirty="0" smtClean="0">
                <a:solidFill>
                  <a:schemeClr val="tx1"/>
                </a:solidFill>
              </a:rPr>
              <a:t>نائب فاعل</a:t>
            </a:r>
            <a:r>
              <a:rPr lang="ar-IQ" sz="2800" dirty="0">
                <a:solidFill>
                  <a:schemeClr val="tx1"/>
                </a:solidFill>
              </a:rPr>
              <a:t>)</a:t>
            </a:r>
          </a:p>
          <a:p>
            <a:r>
              <a:rPr lang="ar-IQ" sz="2800" dirty="0">
                <a:solidFill>
                  <a:schemeClr val="tx1"/>
                </a:solidFill>
              </a:rPr>
              <a:t>7- </a:t>
            </a:r>
            <a:r>
              <a:rPr lang="ar-IQ" sz="2800" b="1" u="sng" dirty="0">
                <a:solidFill>
                  <a:srgbClr val="FF0000"/>
                </a:solidFill>
              </a:rPr>
              <a:t>شبه جملة ظرفية:</a:t>
            </a:r>
            <a:r>
              <a:rPr lang="ar-IQ" sz="2800" b="1" u="sng" dirty="0">
                <a:solidFill>
                  <a:schemeClr val="tx1"/>
                </a:solidFill>
              </a:rPr>
              <a:t> </a:t>
            </a:r>
            <a:r>
              <a:rPr lang="ar-IQ" sz="2800" b="1" dirty="0">
                <a:solidFill>
                  <a:schemeClr val="tx1"/>
                </a:solidFill>
              </a:rPr>
              <a:t>مثال: </a:t>
            </a:r>
            <a:r>
              <a:rPr lang="ar-IQ" sz="2800" b="1" dirty="0" smtClean="0">
                <a:solidFill>
                  <a:schemeClr val="tx1"/>
                </a:solidFill>
              </a:rPr>
              <a:t>يُدرسُ </a:t>
            </a:r>
            <a:r>
              <a:rPr lang="ar-IQ" sz="2800" b="1" dirty="0">
                <a:solidFill>
                  <a:schemeClr val="tx1"/>
                </a:solidFill>
              </a:rPr>
              <a:t>عندنا</a:t>
            </a:r>
            <a:r>
              <a:rPr lang="ar-IQ" sz="2800" dirty="0">
                <a:solidFill>
                  <a:schemeClr val="tx1"/>
                </a:solidFill>
              </a:rPr>
              <a:t>  (</a:t>
            </a:r>
            <a:r>
              <a:rPr lang="ar-IQ" sz="2800" u="sng" dirty="0">
                <a:solidFill>
                  <a:srgbClr val="FF0000"/>
                </a:solidFill>
              </a:rPr>
              <a:t>عندنا:</a:t>
            </a:r>
            <a:r>
              <a:rPr lang="ar-IQ" sz="2800" dirty="0">
                <a:solidFill>
                  <a:schemeClr val="tx1"/>
                </a:solidFill>
              </a:rPr>
              <a:t> ظرف زمان مبني في محل رفع نائب فاعل</a:t>
            </a:r>
            <a:r>
              <a:rPr lang="ar-IQ" sz="2800" dirty="0" smtClean="0">
                <a:solidFill>
                  <a:schemeClr val="tx1"/>
                </a:solidFill>
              </a:rPr>
              <a:t>)</a:t>
            </a:r>
            <a:endParaRPr lang="ar-IQ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7504" y="3140968"/>
            <a:ext cx="8856984" cy="3600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u="sng" dirty="0" smtClean="0">
                <a:solidFill>
                  <a:srgbClr val="FF0000"/>
                </a:solidFill>
              </a:rPr>
              <a:t>إعراب نائب </a:t>
            </a:r>
            <a:r>
              <a:rPr lang="ar-IQ" sz="2800" b="1" u="sng" dirty="0">
                <a:solidFill>
                  <a:srgbClr val="FF0000"/>
                </a:solidFill>
              </a:rPr>
              <a:t>الفاعل</a:t>
            </a:r>
            <a:br>
              <a:rPr lang="ar-IQ" sz="2800" b="1" u="sng" dirty="0">
                <a:solidFill>
                  <a:srgbClr val="FF0000"/>
                </a:solidFill>
              </a:rPr>
            </a:br>
            <a:r>
              <a:rPr lang="ar-IQ" sz="2800" b="1" dirty="0" smtClean="0">
                <a:solidFill>
                  <a:srgbClr val="FF0000"/>
                </a:solidFill>
              </a:rPr>
              <a:t>     </a:t>
            </a:r>
            <a:r>
              <a:rPr lang="ar-IQ" sz="2800" dirty="0" smtClean="0">
                <a:solidFill>
                  <a:schemeClr val="tx1"/>
                </a:solidFill>
              </a:rPr>
              <a:t>نائب </a:t>
            </a:r>
            <a:r>
              <a:rPr lang="ar-IQ" sz="2800" dirty="0">
                <a:solidFill>
                  <a:schemeClr val="tx1"/>
                </a:solidFill>
              </a:rPr>
              <a:t>الفاعل مثل الفاعل في إعرابه، أي يكون مرفوع دائمًا ولكن تختلف علامة الإعراب حسب نوع الكلمة.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- فيُرفع </a:t>
            </a:r>
            <a:r>
              <a:rPr lang="ar-IQ" sz="2800" dirty="0">
                <a:solidFill>
                  <a:schemeClr val="tx1"/>
                </a:solidFill>
              </a:rPr>
              <a:t>نائب الفاعل </a:t>
            </a:r>
            <a:r>
              <a:rPr lang="ar-IQ" sz="2800" u="sng" dirty="0">
                <a:solidFill>
                  <a:srgbClr val="FF0000"/>
                </a:solidFill>
              </a:rPr>
              <a:t>بالضمة </a:t>
            </a:r>
            <a:r>
              <a:rPr lang="ar-IQ" sz="2800" dirty="0">
                <a:solidFill>
                  <a:schemeClr val="tx1"/>
                </a:solidFill>
              </a:rPr>
              <a:t>إذا كان </a:t>
            </a:r>
            <a:r>
              <a:rPr lang="ar-IQ" sz="2800" u="sng" dirty="0">
                <a:solidFill>
                  <a:srgbClr val="FF0000"/>
                </a:solidFill>
              </a:rPr>
              <a:t>مفردًا </a:t>
            </a:r>
            <a:endParaRPr lang="ar-IQ" sz="2800" u="sng" dirty="0" smtClean="0">
              <a:solidFill>
                <a:srgbClr val="FF0000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ويُرفع </a:t>
            </a:r>
            <a:r>
              <a:rPr lang="ar-IQ" sz="2800" u="sng" dirty="0">
                <a:solidFill>
                  <a:srgbClr val="FF0000"/>
                </a:solidFill>
              </a:rPr>
              <a:t>بالواو</a:t>
            </a:r>
            <a:r>
              <a:rPr lang="ar-IQ" sz="2800" dirty="0">
                <a:solidFill>
                  <a:schemeClr val="tx1"/>
                </a:solidFill>
              </a:rPr>
              <a:t> إذا كان </a:t>
            </a:r>
            <a:r>
              <a:rPr lang="ar-IQ" sz="2800" u="sng" dirty="0">
                <a:solidFill>
                  <a:srgbClr val="FF0000"/>
                </a:solidFill>
              </a:rPr>
              <a:t>جمع مذكر سالم </a:t>
            </a:r>
            <a:r>
              <a:rPr lang="ar-IQ" sz="2800" dirty="0">
                <a:solidFill>
                  <a:schemeClr val="tx1"/>
                </a:solidFill>
              </a:rPr>
              <a:t>أو كان </a:t>
            </a:r>
            <a:r>
              <a:rPr lang="ar-IQ" sz="2800" u="sng" dirty="0">
                <a:solidFill>
                  <a:srgbClr val="FF0000"/>
                </a:solidFill>
              </a:rPr>
              <a:t>من الأسماء الخمسة </a:t>
            </a:r>
            <a:r>
              <a:rPr lang="ar-IQ" sz="2800" dirty="0">
                <a:solidFill>
                  <a:schemeClr val="tx1"/>
                </a:solidFill>
              </a:rPr>
              <a:t>(أب، أخ، ذو، فو، حم)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ويُرفع </a:t>
            </a:r>
            <a:r>
              <a:rPr lang="ar-IQ" sz="2800" u="sng" dirty="0">
                <a:solidFill>
                  <a:srgbClr val="FF0000"/>
                </a:solidFill>
              </a:rPr>
              <a:t>بالألف</a:t>
            </a:r>
            <a:r>
              <a:rPr lang="ar-IQ" sz="2800" dirty="0">
                <a:solidFill>
                  <a:schemeClr val="tx1"/>
                </a:solidFill>
              </a:rPr>
              <a:t> إذا كان </a:t>
            </a:r>
            <a:r>
              <a:rPr lang="ar-IQ" sz="2800" u="sng" dirty="0">
                <a:solidFill>
                  <a:srgbClr val="FF0000"/>
                </a:solidFill>
              </a:rPr>
              <a:t>مثنى</a:t>
            </a:r>
            <a:r>
              <a:rPr lang="ar-IQ" sz="2800" u="sng" dirty="0" smtClean="0">
                <a:solidFill>
                  <a:srgbClr val="FF0000"/>
                </a:solidFill>
              </a:rPr>
              <a:t>.</a:t>
            </a:r>
          </a:p>
          <a:p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3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79512" y="116632"/>
            <a:ext cx="8784976" cy="67413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500" b="1" u="sng" dirty="0" smtClean="0">
                <a:solidFill>
                  <a:srgbClr val="FF0000"/>
                </a:solidFill>
              </a:rPr>
              <a:t>أمثلة:</a:t>
            </a:r>
            <a:r>
              <a:rPr lang="ar-IQ" sz="2500" b="1" dirty="0">
                <a:solidFill>
                  <a:schemeClr val="tx1"/>
                </a:solidFill>
              </a:rPr>
              <a:t/>
            </a:r>
            <a:br>
              <a:rPr lang="ar-IQ" sz="2500" b="1" dirty="0">
                <a:solidFill>
                  <a:schemeClr val="tx1"/>
                </a:solidFill>
              </a:rPr>
            </a:br>
            <a:r>
              <a:rPr lang="ar-IQ" sz="2500" b="1" dirty="0">
                <a:solidFill>
                  <a:schemeClr val="tx1"/>
                </a:solidFill>
              </a:rPr>
              <a:t>– عُوقب </a:t>
            </a:r>
            <a:r>
              <a:rPr lang="ar-IQ" sz="2500" b="1" u="sng" dirty="0" smtClean="0">
                <a:solidFill>
                  <a:srgbClr val="FF0000"/>
                </a:solidFill>
              </a:rPr>
              <a:t>المهملُ</a:t>
            </a:r>
            <a:r>
              <a:rPr lang="ar-IQ" sz="2500" u="sng" dirty="0">
                <a:solidFill>
                  <a:srgbClr val="FF0000"/>
                </a:solidFill>
              </a:rPr>
              <a:t> </a:t>
            </a:r>
            <a:r>
              <a:rPr lang="ar-IQ" sz="2500" dirty="0">
                <a:solidFill>
                  <a:schemeClr val="tx1"/>
                </a:solidFill>
              </a:rPr>
              <a:t> (</a:t>
            </a:r>
            <a:r>
              <a:rPr lang="ar-IQ" sz="2500" u="sng" dirty="0">
                <a:solidFill>
                  <a:srgbClr val="FF0000"/>
                </a:solidFill>
              </a:rPr>
              <a:t>المهمل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الضمة الظاهرة </a:t>
            </a:r>
            <a:r>
              <a:rPr lang="ar-IQ" sz="2500" dirty="0">
                <a:solidFill>
                  <a:schemeClr val="tx1"/>
                </a:solidFill>
              </a:rPr>
              <a:t>على آخره)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>
                <a:solidFill>
                  <a:schemeClr val="tx1"/>
                </a:solidFill>
              </a:rPr>
              <a:t>قيل </a:t>
            </a:r>
            <a:r>
              <a:rPr lang="ar-IQ" sz="2500" b="1" u="sng" dirty="0" smtClean="0">
                <a:solidFill>
                  <a:srgbClr val="FF0000"/>
                </a:solidFill>
              </a:rPr>
              <a:t>الحقُ</a:t>
            </a:r>
            <a:r>
              <a:rPr lang="ar-IQ" sz="2500" dirty="0">
                <a:solidFill>
                  <a:schemeClr val="tx1"/>
                </a:solidFill>
              </a:rPr>
              <a:t>  (</a:t>
            </a:r>
            <a:r>
              <a:rPr lang="ar-IQ" sz="2500" u="sng" dirty="0">
                <a:solidFill>
                  <a:srgbClr val="FF0000"/>
                </a:solidFill>
              </a:rPr>
              <a:t>الحق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الضمة الظاهرة </a:t>
            </a:r>
            <a:r>
              <a:rPr lang="ar-IQ" sz="2500" dirty="0">
                <a:solidFill>
                  <a:schemeClr val="tx1"/>
                </a:solidFill>
              </a:rPr>
              <a:t>على آخره)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 smtClean="0">
                <a:solidFill>
                  <a:schemeClr val="tx1"/>
                </a:solidFill>
              </a:rPr>
              <a:t>صينت </a:t>
            </a:r>
            <a:r>
              <a:rPr lang="ar-IQ" sz="2500" b="1" u="sng" dirty="0" smtClean="0">
                <a:solidFill>
                  <a:srgbClr val="FF0000"/>
                </a:solidFill>
              </a:rPr>
              <a:t>الأمانةً</a:t>
            </a:r>
            <a:r>
              <a:rPr lang="ar-IQ" sz="2500" u="sng" dirty="0">
                <a:solidFill>
                  <a:srgbClr val="FF0000"/>
                </a:solidFill>
              </a:rPr>
              <a:t> </a:t>
            </a:r>
            <a:r>
              <a:rPr lang="ar-IQ" sz="2500" dirty="0" smtClean="0">
                <a:solidFill>
                  <a:schemeClr val="tx1"/>
                </a:solidFill>
              </a:rPr>
              <a:t> </a:t>
            </a:r>
            <a:r>
              <a:rPr lang="ar-IQ" sz="2500" dirty="0">
                <a:solidFill>
                  <a:schemeClr val="tx1"/>
                </a:solidFill>
              </a:rPr>
              <a:t>(</a:t>
            </a:r>
            <a:r>
              <a:rPr lang="ar-IQ" sz="2500" u="sng" dirty="0">
                <a:solidFill>
                  <a:srgbClr val="FF0000"/>
                </a:solidFill>
              </a:rPr>
              <a:t>الأمانة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الضمة الظاهرة </a:t>
            </a:r>
            <a:r>
              <a:rPr lang="ar-IQ" sz="2500" dirty="0">
                <a:solidFill>
                  <a:schemeClr val="tx1"/>
                </a:solidFill>
              </a:rPr>
              <a:t>على آخره)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>
                <a:solidFill>
                  <a:schemeClr val="tx1"/>
                </a:solidFill>
              </a:rPr>
              <a:t>كُوفئ </a:t>
            </a:r>
            <a:r>
              <a:rPr lang="ar-IQ" sz="2500" b="1" u="sng" dirty="0">
                <a:solidFill>
                  <a:srgbClr val="FF0000"/>
                </a:solidFill>
              </a:rPr>
              <a:t>الفائزون</a:t>
            </a:r>
            <a:r>
              <a:rPr lang="ar-IQ" sz="2500" dirty="0">
                <a:solidFill>
                  <a:schemeClr val="tx1"/>
                </a:solidFill>
              </a:rPr>
              <a:t>  (</a:t>
            </a:r>
            <a:r>
              <a:rPr lang="ar-IQ" sz="2500" b="1" u="sng" dirty="0">
                <a:solidFill>
                  <a:srgbClr val="FF0000"/>
                </a:solidFill>
              </a:rPr>
              <a:t>الفائزون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الواو </a:t>
            </a:r>
            <a:r>
              <a:rPr lang="ar-IQ" sz="2500" dirty="0">
                <a:solidFill>
                  <a:schemeClr val="tx1"/>
                </a:solidFill>
              </a:rPr>
              <a:t>لأنه جمع مذكر سالم)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 smtClean="0">
                <a:solidFill>
                  <a:schemeClr val="tx1"/>
                </a:solidFill>
              </a:rPr>
              <a:t>يُحترمُ </a:t>
            </a:r>
            <a:r>
              <a:rPr lang="ar-IQ" sz="2500" b="1" dirty="0">
                <a:solidFill>
                  <a:schemeClr val="tx1"/>
                </a:solidFill>
              </a:rPr>
              <a:t>ذو العلم</a:t>
            </a:r>
            <a:r>
              <a:rPr lang="ar-IQ" sz="2500" dirty="0">
                <a:solidFill>
                  <a:schemeClr val="tx1"/>
                </a:solidFill>
              </a:rPr>
              <a:t>  (</a:t>
            </a:r>
            <a:r>
              <a:rPr lang="ar-IQ" sz="2500" u="sng" dirty="0">
                <a:solidFill>
                  <a:srgbClr val="FF0000"/>
                </a:solidFill>
              </a:rPr>
              <a:t>ذو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الواو</a:t>
            </a:r>
            <a:r>
              <a:rPr lang="ar-IQ" sz="2500" dirty="0">
                <a:solidFill>
                  <a:schemeClr val="tx1"/>
                </a:solidFill>
              </a:rPr>
              <a:t> لأنه من الأسماء الخمسة)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 smtClean="0">
                <a:solidFill>
                  <a:schemeClr val="tx1"/>
                </a:solidFill>
              </a:rPr>
              <a:t>شُوهِدَ </a:t>
            </a:r>
            <a:r>
              <a:rPr lang="ar-IQ" sz="2500" b="1" u="sng" dirty="0">
                <a:solidFill>
                  <a:srgbClr val="FF0000"/>
                </a:solidFill>
              </a:rPr>
              <a:t>أخوك</a:t>
            </a:r>
            <a:r>
              <a:rPr lang="ar-IQ" sz="2500" b="1" dirty="0">
                <a:solidFill>
                  <a:schemeClr val="tx1"/>
                </a:solidFill>
              </a:rPr>
              <a:t> في الحفل</a:t>
            </a:r>
            <a:r>
              <a:rPr lang="ar-IQ" sz="2500" dirty="0">
                <a:solidFill>
                  <a:schemeClr val="tx1"/>
                </a:solidFill>
              </a:rPr>
              <a:t>  (</a:t>
            </a:r>
            <a:r>
              <a:rPr lang="ar-IQ" sz="2500" u="sng" dirty="0">
                <a:solidFill>
                  <a:srgbClr val="FF0000"/>
                </a:solidFill>
              </a:rPr>
              <a:t>أخوك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الواو </a:t>
            </a:r>
            <a:r>
              <a:rPr lang="ar-IQ" sz="2500" dirty="0">
                <a:solidFill>
                  <a:schemeClr val="tx1"/>
                </a:solidFill>
              </a:rPr>
              <a:t>لأنه من الأسماء الخمسة)</a:t>
            </a:r>
            <a:br>
              <a:rPr lang="ar-IQ" sz="2500" dirty="0">
                <a:solidFill>
                  <a:schemeClr val="tx1"/>
                </a:solidFill>
              </a:rPr>
            </a:br>
            <a:r>
              <a:rPr lang="ar-IQ" sz="2500" dirty="0">
                <a:solidFill>
                  <a:schemeClr val="tx1"/>
                </a:solidFill>
              </a:rPr>
              <a:t>– </a:t>
            </a:r>
            <a:r>
              <a:rPr lang="ar-IQ" sz="2500" b="1" dirty="0" smtClean="0">
                <a:solidFill>
                  <a:schemeClr val="tx1"/>
                </a:solidFill>
              </a:rPr>
              <a:t>قُرأت </a:t>
            </a:r>
            <a:r>
              <a:rPr lang="ar-IQ" sz="2500" b="1" u="sng" dirty="0">
                <a:solidFill>
                  <a:srgbClr val="FF0000"/>
                </a:solidFill>
              </a:rPr>
              <a:t>القصتان</a:t>
            </a:r>
            <a:r>
              <a:rPr lang="ar-IQ" sz="2500" u="sng" dirty="0">
                <a:solidFill>
                  <a:srgbClr val="FF0000"/>
                </a:solidFill>
              </a:rPr>
              <a:t> </a:t>
            </a:r>
            <a:r>
              <a:rPr lang="ar-IQ" sz="2500" dirty="0">
                <a:solidFill>
                  <a:schemeClr val="tx1"/>
                </a:solidFill>
              </a:rPr>
              <a:t> (</a:t>
            </a:r>
            <a:r>
              <a:rPr lang="ar-IQ" sz="2500" dirty="0">
                <a:solidFill>
                  <a:srgbClr val="FF0000"/>
                </a:solidFill>
              </a:rPr>
              <a:t>القصتان</a:t>
            </a:r>
            <a:r>
              <a:rPr lang="ar-IQ" sz="2500" dirty="0">
                <a:solidFill>
                  <a:schemeClr val="tx1"/>
                </a:solidFill>
              </a:rPr>
              <a:t>: نائب فاعل مرفوع وعلامة رفعه </a:t>
            </a:r>
            <a:r>
              <a:rPr lang="ar-IQ" sz="2500" u="sng" dirty="0">
                <a:solidFill>
                  <a:srgbClr val="FF0000"/>
                </a:solidFill>
              </a:rPr>
              <a:t>الألف</a:t>
            </a:r>
            <a:r>
              <a:rPr lang="ar-IQ" sz="2500" dirty="0">
                <a:solidFill>
                  <a:schemeClr val="tx1"/>
                </a:solidFill>
              </a:rPr>
              <a:t> لأنه مثنى)</a:t>
            </a:r>
          </a:p>
          <a:p>
            <a:r>
              <a:rPr lang="ar-IQ" sz="2500" dirty="0" smtClean="0">
                <a:solidFill>
                  <a:schemeClr val="tx1"/>
                </a:solidFill>
              </a:rPr>
              <a:t/>
            </a:r>
            <a:br>
              <a:rPr lang="ar-IQ" sz="2500" dirty="0" smtClean="0">
                <a:solidFill>
                  <a:schemeClr val="tx1"/>
                </a:solidFill>
              </a:rPr>
            </a:br>
            <a:endParaRPr lang="ar-IQ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77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esktop\خلفيات-للتصميم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11560" y="548680"/>
            <a:ext cx="7992888" cy="60486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u="sng" dirty="0" smtClean="0">
                <a:solidFill>
                  <a:srgbClr val="FF0000"/>
                </a:solidFill>
              </a:rPr>
              <a:t>ملحوظات :</a:t>
            </a:r>
            <a:r>
              <a:rPr lang="ar-IQ" sz="2800" b="1" dirty="0">
                <a:solidFill>
                  <a:schemeClr val="tx1"/>
                </a:solidFill>
              </a:rPr>
              <a:t/>
            </a:r>
            <a:br>
              <a:rPr lang="ar-IQ" sz="2800" b="1" dirty="0">
                <a:solidFill>
                  <a:schemeClr val="tx1"/>
                </a:solidFill>
              </a:rPr>
            </a:br>
            <a:r>
              <a:rPr lang="ar-IQ" sz="2800" dirty="0">
                <a:solidFill>
                  <a:schemeClr val="tx1"/>
                </a:solidFill>
              </a:rPr>
              <a:t>عند بناء الفعل للمجهول يُراعى ما يلي</a:t>
            </a:r>
            <a:r>
              <a:rPr lang="ar-IQ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1- </a:t>
            </a:r>
            <a:r>
              <a:rPr lang="ar-IQ" sz="2800" u="sng" dirty="0">
                <a:solidFill>
                  <a:srgbClr val="FF0000"/>
                </a:solidFill>
              </a:rPr>
              <a:t>الفعل الماضي الصحيح </a:t>
            </a:r>
            <a:r>
              <a:rPr lang="ar-IQ" sz="2800" dirty="0">
                <a:solidFill>
                  <a:schemeClr val="tx1"/>
                </a:solidFill>
              </a:rPr>
              <a:t>يُضم أوله ويُكسر قبل آخره</a:t>
            </a:r>
            <a:r>
              <a:rPr lang="ar-IQ" sz="2800" dirty="0" smtClean="0">
                <a:solidFill>
                  <a:schemeClr val="tx1"/>
                </a:solidFill>
              </a:rPr>
              <a:t>،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كَتبَ                  كُتِبَ    // ضَرَبَ            ضُرِبَ</a:t>
            </a:r>
          </a:p>
          <a:p>
            <a:r>
              <a:rPr lang="ar-IQ" sz="2800" u="sng" dirty="0" smtClean="0">
                <a:solidFill>
                  <a:srgbClr val="FF0000"/>
                </a:solidFill>
              </a:rPr>
              <a:t>والمعتل </a:t>
            </a:r>
            <a:r>
              <a:rPr lang="ar-IQ" sz="2800" u="sng" dirty="0">
                <a:solidFill>
                  <a:srgbClr val="FF0000"/>
                </a:solidFill>
              </a:rPr>
              <a:t>الوسط </a:t>
            </a:r>
            <a:r>
              <a:rPr lang="ar-IQ" sz="2800" dirty="0" smtClean="0">
                <a:solidFill>
                  <a:schemeClr val="tx1"/>
                </a:solidFill>
              </a:rPr>
              <a:t>مثل: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 - </a:t>
            </a:r>
            <a:r>
              <a:rPr lang="ar-IQ" sz="2800" u="sng" dirty="0" smtClean="0">
                <a:solidFill>
                  <a:srgbClr val="FF0000"/>
                </a:solidFill>
              </a:rPr>
              <a:t>قـــال  </a:t>
            </a:r>
            <a:r>
              <a:rPr lang="ar-IQ" sz="2800" dirty="0" smtClean="0">
                <a:solidFill>
                  <a:schemeClr val="tx1"/>
                </a:solidFill>
              </a:rPr>
              <a:t>( يُقلب </a:t>
            </a:r>
            <a:r>
              <a:rPr lang="ar-IQ" sz="2800" dirty="0">
                <a:solidFill>
                  <a:schemeClr val="tx1"/>
                </a:solidFill>
              </a:rPr>
              <a:t>حرف الألف إلى </a:t>
            </a:r>
            <a:r>
              <a:rPr lang="ar-IQ" sz="2800" dirty="0" smtClean="0">
                <a:solidFill>
                  <a:schemeClr val="tx1"/>
                </a:solidFill>
              </a:rPr>
              <a:t>ياء )      فتصبح  </a:t>
            </a:r>
            <a:r>
              <a:rPr lang="ar-IQ" sz="2800" u="sng" dirty="0" smtClean="0">
                <a:solidFill>
                  <a:srgbClr val="FF0000"/>
                </a:solidFill>
              </a:rPr>
              <a:t>قِـــيـــل 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 - </a:t>
            </a:r>
            <a:r>
              <a:rPr lang="ar-IQ" sz="2800" u="sng" dirty="0" smtClean="0">
                <a:solidFill>
                  <a:srgbClr val="FF0000"/>
                </a:solidFill>
              </a:rPr>
              <a:t>كافأ</a:t>
            </a:r>
            <a:r>
              <a:rPr lang="ar-IQ" sz="2800" dirty="0" smtClean="0">
                <a:solidFill>
                  <a:schemeClr val="tx1"/>
                </a:solidFill>
              </a:rPr>
              <a:t>    ( </a:t>
            </a:r>
            <a:r>
              <a:rPr lang="ar-IQ" sz="2800" dirty="0">
                <a:solidFill>
                  <a:schemeClr val="tx1"/>
                </a:solidFill>
              </a:rPr>
              <a:t>تُقلب الألف إلى واو </a:t>
            </a:r>
            <a:r>
              <a:rPr lang="ar-IQ" sz="2800" dirty="0" smtClean="0">
                <a:solidFill>
                  <a:schemeClr val="tx1"/>
                </a:solidFill>
              </a:rPr>
              <a:t>)             فتصبح </a:t>
            </a:r>
            <a:r>
              <a:rPr lang="ar-IQ" sz="2800" u="sng" dirty="0" smtClean="0">
                <a:solidFill>
                  <a:srgbClr val="FF0000"/>
                </a:solidFill>
              </a:rPr>
              <a:t>كُوفئ</a:t>
            </a:r>
          </a:p>
          <a:p>
            <a:endParaRPr lang="ar-IQ" sz="2800" dirty="0">
              <a:solidFill>
                <a:schemeClr val="tx1"/>
              </a:solidFill>
            </a:endParaRPr>
          </a:p>
          <a:p>
            <a:r>
              <a:rPr lang="ar-IQ" sz="2800" dirty="0">
                <a:solidFill>
                  <a:schemeClr val="tx1"/>
                </a:solidFill>
              </a:rPr>
              <a:t>2- </a:t>
            </a:r>
            <a:r>
              <a:rPr lang="ar-IQ" sz="2800" u="sng" dirty="0">
                <a:solidFill>
                  <a:srgbClr val="FF0000"/>
                </a:solidFill>
              </a:rPr>
              <a:t>الفعل المضارع </a:t>
            </a:r>
            <a:r>
              <a:rPr lang="ar-IQ" sz="2800" dirty="0">
                <a:solidFill>
                  <a:schemeClr val="tx1"/>
                </a:solidFill>
              </a:rPr>
              <a:t>يُضم أوله ويُفتح ما قبل آخره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فإن </a:t>
            </a:r>
            <a:r>
              <a:rPr lang="ar-IQ" sz="2800" dirty="0">
                <a:solidFill>
                  <a:schemeClr val="tx1"/>
                </a:solidFill>
              </a:rPr>
              <a:t>كان </a:t>
            </a:r>
            <a:r>
              <a:rPr lang="ar-IQ" sz="2800" dirty="0">
                <a:solidFill>
                  <a:srgbClr val="FF0000"/>
                </a:solidFill>
              </a:rPr>
              <a:t>الحرف الثالث واو </a:t>
            </a:r>
            <a:r>
              <a:rPr lang="ar-IQ" sz="2800" dirty="0">
                <a:solidFill>
                  <a:schemeClr val="tx1"/>
                </a:solidFill>
              </a:rPr>
              <a:t>مثل </a:t>
            </a:r>
            <a:r>
              <a:rPr lang="ar-IQ" sz="2800" dirty="0" smtClean="0">
                <a:solidFill>
                  <a:schemeClr val="tx1"/>
                </a:solidFill>
              </a:rPr>
              <a:t>:  </a:t>
            </a:r>
            <a:r>
              <a:rPr lang="ar-IQ" sz="2800" u="sng" dirty="0" smtClean="0">
                <a:solidFill>
                  <a:srgbClr val="FF0000"/>
                </a:solidFill>
              </a:rPr>
              <a:t>يقول</a:t>
            </a:r>
            <a:r>
              <a:rPr lang="ar-IQ" sz="2800" dirty="0" smtClean="0">
                <a:solidFill>
                  <a:schemeClr val="tx1"/>
                </a:solidFill>
              </a:rPr>
              <a:t>  ( فتُقلب </a:t>
            </a:r>
            <a:r>
              <a:rPr lang="ar-IQ" sz="2800" dirty="0">
                <a:solidFill>
                  <a:schemeClr val="tx1"/>
                </a:solidFill>
              </a:rPr>
              <a:t>الواو إلى </a:t>
            </a:r>
            <a:r>
              <a:rPr lang="ar-IQ" sz="2800" dirty="0" smtClean="0">
                <a:solidFill>
                  <a:schemeClr val="tx1"/>
                </a:solidFill>
              </a:rPr>
              <a:t>ألف ) فتصبح  </a:t>
            </a:r>
            <a:r>
              <a:rPr lang="ar-IQ" sz="2800" u="sng" dirty="0" smtClean="0">
                <a:solidFill>
                  <a:srgbClr val="FF0000"/>
                </a:solidFill>
              </a:rPr>
              <a:t>يُقال</a:t>
            </a:r>
            <a:endParaRPr lang="ar-IQ" sz="2800" u="sng" dirty="0">
              <a:solidFill>
                <a:srgbClr val="FF000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6473912" y="2587762"/>
            <a:ext cx="978408" cy="1211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Left Arrow 4"/>
          <p:cNvSpPr/>
          <p:nvPr/>
        </p:nvSpPr>
        <p:spPr>
          <a:xfrm>
            <a:off x="3059832" y="2660543"/>
            <a:ext cx="978408" cy="1211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536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130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15</cp:revision>
  <dcterms:created xsi:type="dcterms:W3CDTF">2020-05-21T16:56:31Z</dcterms:created>
  <dcterms:modified xsi:type="dcterms:W3CDTF">2020-05-21T19:50:09Z</dcterms:modified>
</cp:coreProperties>
</file>