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6" r:id="rId3"/>
    <p:sldId id="258" r:id="rId4"/>
    <p:sldId id="274" r:id="rId5"/>
    <p:sldId id="272" r:id="rId6"/>
    <p:sldId id="275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F377-0611-40EA-814F-B11540F843CC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835A-C300-4C6C-9B01-3A6043BE9B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91807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F377-0611-40EA-814F-B11540F843CC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835A-C300-4C6C-9B01-3A6043BE9B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950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F377-0611-40EA-814F-B11540F843CC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835A-C300-4C6C-9B01-3A6043BE9B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3705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F377-0611-40EA-814F-B11540F843CC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835A-C300-4C6C-9B01-3A6043BE9B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02495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F377-0611-40EA-814F-B11540F843CC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835A-C300-4C6C-9B01-3A6043BE9B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4988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F377-0611-40EA-814F-B11540F843CC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835A-C300-4C6C-9B01-3A6043BE9B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9844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F377-0611-40EA-814F-B11540F843CC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835A-C300-4C6C-9B01-3A6043BE9B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26326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F377-0611-40EA-814F-B11540F843CC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835A-C300-4C6C-9B01-3A6043BE9B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9537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F377-0611-40EA-814F-B11540F843CC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835A-C300-4C6C-9B01-3A6043BE9B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5343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F377-0611-40EA-814F-B11540F843CC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835A-C300-4C6C-9B01-3A6043BE9B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65403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F377-0611-40EA-814F-B11540F843CC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835A-C300-4C6C-9B01-3A6043BE9B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3766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9F377-0611-40EA-814F-B11540F843CC}" type="datetimeFigureOut">
              <a:rPr lang="ar-IQ" smtClean="0"/>
              <a:t>21/09/1441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1835A-C300-4C6C-9B01-3A6043BE9B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6013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r.wikipedia.org/wiki/%D8%AC%D9%85%D8%B9_%D9%85%D8%B0%D9%83%D8%B1_%D8%B3%D8%A7%D9%84%D9%85" TargetMode="External"/><Relationship Id="rId7" Type="http://schemas.openxmlformats.org/officeDocument/2006/relationships/hyperlink" Target="https://ar.wikipedia.org/wiki/%D9%85%D8%A8%D9%86%D9%89_(%D9%86%D8%AD%D9%88)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ar.wikipedia.org/wiki/%D8%A5%D8%B9%D8%B1%D8%A7%D8%A8" TargetMode="External"/><Relationship Id="rId5" Type="http://schemas.openxmlformats.org/officeDocument/2006/relationships/hyperlink" Target="https://ar.wikipedia.org/wiki/%D8%AC%D9%85%D8%B9_%D8%AA%D9%83%D8%B3%D9%8A%D8%B1" TargetMode="External"/><Relationship Id="rId4" Type="http://schemas.openxmlformats.org/officeDocument/2006/relationships/hyperlink" Target="https://ar.wikipedia.org/wiki/%D8%AC%D9%85%D8%B9_%D9%85%D8%A4%D9%86%D8%AB_%D8%B3%D8%A7%D9%84%D9%85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esktop\خلفيات بوربوينت 2019 HD ناعمة وهادئة بدون حقوق _ مصراوى الشامل_files\2-16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2051720" y="1196752"/>
            <a:ext cx="5234880" cy="3600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200" b="1" dirty="0" smtClean="0">
                <a:solidFill>
                  <a:srgbClr val="FF0000"/>
                </a:solidFill>
              </a:rPr>
              <a:t>المستنصرية</a:t>
            </a:r>
            <a:br>
              <a:rPr lang="ar-IQ" sz="3200" b="1" dirty="0" smtClean="0">
                <a:solidFill>
                  <a:srgbClr val="FF0000"/>
                </a:solidFill>
              </a:rPr>
            </a:br>
            <a:r>
              <a:rPr lang="ar-IQ" sz="3200" b="1" dirty="0" smtClean="0">
                <a:solidFill>
                  <a:srgbClr val="FF0000"/>
                </a:solidFill>
              </a:rPr>
              <a:t>كلية الهندسة</a:t>
            </a:r>
            <a:br>
              <a:rPr lang="ar-IQ" sz="3200" b="1" dirty="0" smtClean="0">
                <a:solidFill>
                  <a:srgbClr val="FF0000"/>
                </a:solidFill>
              </a:rPr>
            </a:br>
            <a:r>
              <a:rPr lang="ar-IQ" sz="3200" b="1" dirty="0" smtClean="0">
                <a:solidFill>
                  <a:srgbClr val="FF0000"/>
                </a:solidFill>
              </a:rPr>
              <a:t>قسم الميكانيك</a:t>
            </a:r>
            <a:br>
              <a:rPr lang="ar-IQ" sz="3200" b="1" dirty="0" smtClean="0">
                <a:solidFill>
                  <a:srgbClr val="FF0000"/>
                </a:solidFill>
              </a:rPr>
            </a:br>
            <a:r>
              <a:rPr lang="ar-IQ" sz="3200" b="1" dirty="0" smtClean="0">
                <a:solidFill>
                  <a:srgbClr val="FFFF00"/>
                </a:solidFill>
              </a:rPr>
              <a:t/>
            </a:r>
            <a:br>
              <a:rPr lang="ar-IQ" sz="3200" b="1" dirty="0" smtClean="0">
                <a:solidFill>
                  <a:srgbClr val="FFFF00"/>
                </a:solidFill>
              </a:rPr>
            </a:br>
            <a:r>
              <a:rPr lang="ar-IQ" sz="3200" b="1" dirty="0" smtClean="0">
                <a:solidFill>
                  <a:srgbClr val="7030A0"/>
                </a:solidFill>
              </a:rPr>
              <a:t>مادة: اللغة العربية</a:t>
            </a:r>
            <a:br>
              <a:rPr lang="ar-IQ" sz="3200" b="1" dirty="0" smtClean="0">
                <a:solidFill>
                  <a:srgbClr val="7030A0"/>
                </a:solidFill>
              </a:rPr>
            </a:br>
            <a:r>
              <a:rPr lang="ar-IQ" sz="3200" b="1" dirty="0" smtClean="0">
                <a:solidFill>
                  <a:srgbClr val="7030A0"/>
                </a:solidFill>
              </a:rPr>
              <a:t>م. سفانة طارق ابراهيم</a:t>
            </a:r>
            <a:br>
              <a:rPr lang="ar-IQ" sz="3200" b="1" dirty="0" smtClean="0">
                <a:solidFill>
                  <a:srgbClr val="7030A0"/>
                </a:solidFill>
              </a:rPr>
            </a:br>
            <a:endParaRPr lang="ar-IQ" sz="3200" b="1" dirty="0"/>
          </a:p>
        </p:txBody>
      </p:sp>
    </p:spTree>
    <p:extLst>
      <p:ext uri="{BB962C8B-B14F-4D97-AF65-F5344CB8AC3E}">
        <p14:creationId xmlns:p14="http://schemas.microsoft.com/office/powerpoint/2010/main" val="1305025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خلفيات بوربوينت 2019 HD ناعمة وهادئة بدون حقوق _ مصراوى الشامل_files\7eab506c89a3538d8296ae17fb6f8d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1385392" y="188640"/>
            <a:ext cx="7200800" cy="1152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rgbClr val="7030A0"/>
                </a:solidFill>
              </a:rPr>
              <a:t> المادة : (اللغة العربية)                                    كلية الهندسة/ قسم الميكانيك</a:t>
            </a:r>
            <a:br>
              <a:rPr lang="ar-IQ" sz="2000" b="1" dirty="0" smtClean="0">
                <a:solidFill>
                  <a:srgbClr val="7030A0"/>
                </a:solidFill>
              </a:rPr>
            </a:br>
            <a:r>
              <a:rPr lang="ar-IQ" sz="2000" b="1" dirty="0" smtClean="0">
                <a:solidFill>
                  <a:srgbClr val="7030A0"/>
                </a:solidFill>
              </a:rPr>
              <a:t> الفصل الثاني</a:t>
            </a:r>
            <a:br>
              <a:rPr lang="ar-IQ" sz="2000" b="1" dirty="0" smtClean="0">
                <a:solidFill>
                  <a:srgbClr val="7030A0"/>
                </a:solidFill>
              </a:rPr>
            </a:br>
            <a:r>
              <a:rPr lang="ar-IQ" sz="2000" b="1" dirty="0" smtClean="0">
                <a:solidFill>
                  <a:srgbClr val="7030A0"/>
                </a:solidFill>
              </a:rPr>
              <a:t>       </a:t>
            </a:r>
            <a:r>
              <a:rPr lang="ar-IQ" sz="2000" b="1" u="sng" dirty="0" smtClean="0">
                <a:solidFill>
                  <a:srgbClr val="0070C0"/>
                </a:solidFill>
              </a:rPr>
              <a:t>المحاضرة الثانية: </a:t>
            </a:r>
            <a:r>
              <a:rPr lang="ar-IQ" sz="2000" b="1" dirty="0" smtClean="0">
                <a:solidFill>
                  <a:srgbClr val="FF0000"/>
                </a:solidFill>
              </a:rPr>
              <a:t>الفـاعــل</a:t>
            </a:r>
            <a:endParaRPr lang="ar-IQ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827584" y="1484784"/>
            <a:ext cx="8316416" cy="53732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Rounded Rectangle 3"/>
          <p:cNvSpPr/>
          <p:nvPr/>
        </p:nvSpPr>
        <p:spPr>
          <a:xfrm>
            <a:off x="1264568" y="1700808"/>
            <a:ext cx="7321624" cy="151216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>
                <a:solidFill>
                  <a:schemeClr val="tx1"/>
                </a:solidFill>
              </a:rPr>
              <a:t/>
            </a:r>
            <a:br>
              <a:rPr lang="ar-IQ" sz="2400" b="1" dirty="0">
                <a:solidFill>
                  <a:schemeClr val="tx1"/>
                </a:solidFill>
              </a:rPr>
            </a:br>
            <a:r>
              <a:rPr lang="ar-IQ" sz="2400" b="1" dirty="0">
                <a:solidFill>
                  <a:schemeClr val="tx1"/>
                </a:solidFill>
              </a:rPr>
              <a:t>التعريف: </a:t>
            </a:r>
            <a:r>
              <a:rPr lang="ar-IQ" sz="2400" b="1" u="sng" dirty="0">
                <a:solidFill>
                  <a:srgbClr val="FF0000"/>
                </a:solidFill>
              </a:rPr>
              <a:t>الفاعل</a:t>
            </a:r>
            <a:r>
              <a:rPr lang="ar-IQ" sz="2400" b="1" dirty="0">
                <a:solidFill>
                  <a:schemeClr val="tx1"/>
                </a:solidFill>
              </a:rPr>
              <a:t> اسم مرفوع يأتي بعد الفعل ليدل على فعل الفعل.</a:t>
            </a:r>
          </a:p>
          <a:p>
            <a:r>
              <a:rPr lang="ar-IQ" sz="2400" b="1" dirty="0">
                <a:solidFill>
                  <a:schemeClr val="tx1"/>
                </a:solidFill>
              </a:rPr>
              <a:t>• مثال: قام </a:t>
            </a:r>
            <a:r>
              <a:rPr lang="ar-IQ" sz="2400" b="1" u="sng" dirty="0">
                <a:solidFill>
                  <a:srgbClr val="FF0000"/>
                </a:solidFill>
              </a:rPr>
              <a:t>الولد</a:t>
            </a:r>
            <a:r>
              <a:rPr lang="ar-IQ" sz="2400" b="1" u="sng" dirty="0" smtClean="0">
                <a:solidFill>
                  <a:srgbClr val="FF0000"/>
                </a:solidFill>
              </a:rPr>
              <a:t>.</a:t>
            </a:r>
          </a:p>
          <a:p>
            <a:r>
              <a:rPr lang="ar-IQ" sz="2400" b="1" dirty="0">
                <a:solidFill>
                  <a:srgbClr val="FF0000"/>
                </a:solidFill>
              </a:rPr>
              <a:t> </a:t>
            </a:r>
            <a:r>
              <a:rPr lang="ar-IQ" sz="2400" b="1" dirty="0" smtClean="0">
                <a:solidFill>
                  <a:srgbClr val="FF0000"/>
                </a:solidFill>
              </a:rPr>
              <a:t>         فعل+ فاعل</a:t>
            </a:r>
            <a:endParaRPr lang="ar-IQ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43608" y="3429000"/>
            <a:ext cx="7781800" cy="324036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>
                <a:solidFill>
                  <a:schemeClr val="tx1"/>
                </a:solidFill>
              </a:rPr>
              <a:t> </a:t>
            </a:r>
            <a:endParaRPr lang="ar-IQ" sz="2400" b="1" dirty="0" smtClean="0">
              <a:solidFill>
                <a:schemeClr val="tx1"/>
              </a:solidFill>
            </a:endParaRPr>
          </a:p>
          <a:p>
            <a:endParaRPr lang="ar-IQ" sz="2400" b="1" dirty="0">
              <a:solidFill>
                <a:schemeClr val="tx1"/>
              </a:solidFill>
            </a:endParaRPr>
          </a:p>
          <a:p>
            <a:endParaRPr lang="ar-IQ" sz="2400" b="1" dirty="0" smtClean="0">
              <a:solidFill>
                <a:schemeClr val="tx1"/>
              </a:solidFill>
            </a:endParaRPr>
          </a:p>
          <a:p>
            <a:r>
              <a:rPr lang="ar-IQ" sz="2400" b="1" dirty="0" smtClean="0">
                <a:solidFill>
                  <a:schemeClr val="tx1"/>
                </a:solidFill>
              </a:rPr>
              <a:t>- </a:t>
            </a:r>
            <a:r>
              <a:rPr lang="ar-IQ" sz="2400" b="1" u="sng" dirty="0" smtClean="0">
                <a:solidFill>
                  <a:srgbClr val="FF0000"/>
                </a:solidFill>
              </a:rPr>
              <a:t>الفاعل</a:t>
            </a:r>
            <a:r>
              <a:rPr lang="ar-IQ" sz="2400" b="1" dirty="0" smtClean="0">
                <a:solidFill>
                  <a:schemeClr val="tx1"/>
                </a:solidFill>
              </a:rPr>
              <a:t> هو الركن الثاني من أركان الجملة الفعلية، حيث يكوّن مع الفعل جملة كاملة الأركان.</a:t>
            </a:r>
          </a:p>
          <a:p>
            <a:endParaRPr lang="ar-IQ" sz="2400" b="1" dirty="0">
              <a:solidFill>
                <a:schemeClr val="tx1"/>
              </a:solidFill>
            </a:endParaRPr>
          </a:p>
          <a:p>
            <a:r>
              <a:rPr lang="ar-IQ" sz="2400" b="1" dirty="0" smtClean="0">
                <a:solidFill>
                  <a:schemeClr val="tx1"/>
                </a:solidFill>
              </a:rPr>
              <a:t>- </a:t>
            </a:r>
            <a:r>
              <a:rPr lang="ar-SA" sz="2400" b="1" dirty="0" smtClean="0">
                <a:solidFill>
                  <a:schemeClr val="tx1"/>
                </a:solidFill>
              </a:rPr>
              <a:t>الجملة </a:t>
            </a:r>
            <a:r>
              <a:rPr lang="ar-SA" sz="2400" b="1" dirty="0">
                <a:solidFill>
                  <a:schemeClr val="tx1"/>
                </a:solidFill>
              </a:rPr>
              <a:t>الفعلية التي تبدأ </a:t>
            </a:r>
            <a:r>
              <a:rPr lang="ar-SA" sz="2400" b="1" u="sng" dirty="0">
                <a:solidFill>
                  <a:srgbClr val="FF0000"/>
                </a:solidFill>
              </a:rPr>
              <a:t>بفعل تام مبني للمعلوم </a:t>
            </a:r>
            <a:r>
              <a:rPr lang="ar-SA" sz="2400" b="1" dirty="0">
                <a:solidFill>
                  <a:schemeClr val="tx1"/>
                </a:solidFill>
              </a:rPr>
              <a:t>فعلها يرفع اسماً يسمَّى بـ(الفاعل) والفاعل هو الذي يُحدِث الفعل ، أو يقوم </a:t>
            </a:r>
            <a:r>
              <a:rPr lang="ar-SA" sz="2400" b="1" dirty="0" smtClean="0">
                <a:solidFill>
                  <a:schemeClr val="tx1"/>
                </a:solidFill>
              </a:rPr>
              <a:t>به، </a:t>
            </a:r>
            <a:endParaRPr lang="ar-IQ" sz="2400" b="1" dirty="0" smtClean="0">
              <a:solidFill>
                <a:schemeClr val="tx1"/>
              </a:solidFill>
            </a:endParaRPr>
          </a:p>
          <a:p>
            <a:r>
              <a:rPr lang="ar-IQ" sz="2400" b="1" dirty="0" smtClean="0">
                <a:solidFill>
                  <a:schemeClr val="tx1"/>
                </a:solidFill>
              </a:rPr>
              <a:t>- </a:t>
            </a:r>
            <a:r>
              <a:rPr lang="ar-SA" sz="2400" b="1" dirty="0" smtClean="0">
                <a:solidFill>
                  <a:schemeClr val="tx1"/>
                </a:solidFill>
              </a:rPr>
              <a:t>كقوله </a:t>
            </a:r>
            <a:r>
              <a:rPr lang="ar-SA" sz="2400" b="1" dirty="0">
                <a:solidFill>
                  <a:schemeClr val="tx1"/>
                </a:solidFill>
              </a:rPr>
              <a:t>تعالى : </a:t>
            </a:r>
            <a:r>
              <a:rPr lang="ar-IQ" sz="2400" b="1" dirty="0" smtClean="0">
                <a:solidFill>
                  <a:schemeClr val="tx1"/>
                </a:solidFill>
              </a:rPr>
              <a:t>{وَإِذْ </a:t>
            </a:r>
            <a:r>
              <a:rPr lang="ar-IQ" sz="2400" b="1" dirty="0">
                <a:solidFill>
                  <a:schemeClr val="tx1"/>
                </a:solidFill>
              </a:rPr>
              <a:t>قَالَ </a:t>
            </a:r>
            <a:r>
              <a:rPr lang="ar-IQ" sz="2400" b="1" u="sng" dirty="0">
                <a:solidFill>
                  <a:srgbClr val="FF0000"/>
                </a:solidFill>
              </a:rPr>
              <a:t>إِبْرَاهِيمُ</a:t>
            </a:r>
            <a:r>
              <a:rPr lang="ar-IQ" sz="2400" b="1" dirty="0">
                <a:solidFill>
                  <a:schemeClr val="tx1"/>
                </a:solidFill>
              </a:rPr>
              <a:t> رَبِّ اجْعَلْ هَٰذَا بَلَدًا </a:t>
            </a:r>
            <a:r>
              <a:rPr lang="ar-IQ" sz="2400" b="1" dirty="0" smtClean="0">
                <a:solidFill>
                  <a:schemeClr val="tx1"/>
                </a:solidFill>
              </a:rPr>
              <a:t>آمِنًا} [البقرة: 126].</a:t>
            </a:r>
            <a:r>
              <a:rPr lang="ar-IQ" sz="2400" b="1" dirty="0">
                <a:solidFill>
                  <a:schemeClr val="tx1"/>
                </a:solidFill>
              </a:rPr>
              <a:t> </a:t>
            </a:r>
            <a:endParaRPr lang="ar-IQ" sz="2400" b="1" dirty="0" smtClean="0">
              <a:solidFill>
                <a:schemeClr val="tx1"/>
              </a:solidFill>
            </a:endParaRPr>
          </a:p>
          <a:p>
            <a:endParaRPr lang="ar-IQ" sz="2400" b="1" dirty="0" smtClean="0">
              <a:solidFill>
                <a:schemeClr val="tx1"/>
              </a:solidFill>
            </a:endParaRPr>
          </a:p>
          <a:p>
            <a:pPr algn="ctr"/>
            <a:endParaRPr lang="ar-IQ" sz="2400" b="1" dirty="0">
              <a:solidFill>
                <a:schemeClr val="tx1"/>
              </a:solidFill>
            </a:endParaRPr>
          </a:p>
          <a:p>
            <a:pPr algn="ctr"/>
            <a:endParaRPr lang="ar-IQ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42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خلفيات بوربوينت 2019 HD ناعمة وهادئة بدون حقوق _ مصراوى الشامل_files\7eab506c89a3538d8296ae17fb6f8d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2483768" y="188640"/>
            <a:ext cx="5112568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u="sng" dirty="0" smtClean="0">
                <a:solidFill>
                  <a:srgbClr val="FF0000"/>
                </a:solidFill>
              </a:rPr>
              <a:t> شروط الفاعل في الجملة الفعلية</a:t>
            </a:r>
            <a:endParaRPr lang="ar-IQ" sz="2800" u="sng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52424" y="1700808"/>
            <a:ext cx="7512064" cy="2520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IQ" sz="2400" b="1" u="sng" dirty="0" smtClean="0">
              <a:solidFill>
                <a:schemeClr val="tx1"/>
              </a:solidFill>
            </a:endParaRPr>
          </a:p>
          <a:p>
            <a:endParaRPr lang="ar-IQ" sz="2400" b="1" u="sng" dirty="0" smtClean="0">
              <a:solidFill>
                <a:schemeClr val="tx1"/>
              </a:solidFill>
            </a:endParaRPr>
          </a:p>
          <a:p>
            <a:endParaRPr lang="ar-IQ" sz="2400" b="1" u="sng" dirty="0" smtClean="0">
              <a:solidFill>
                <a:schemeClr val="tx1"/>
              </a:solidFill>
            </a:endParaRPr>
          </a:p>
          <a:p>
            <a:endParaRPr lang="ar-IQ" sz="2400" b="1" u="sng" dirty="0" smtClean="0">
              <a:solidFill>
                <a:schemeClr val="tx1"/>
              </a:solidFill>
            </a:endParaRPr>
          </a:p>
          <a:p>
            <a:pPr algn="ctr"/>
            <a:endParaRPr lang="ar-IQ" sz="2400" b="1" u="sng" dirty="0" smtClean="0">
              <a:solidFill>
                <a:schemeClr val="tx1"/>
              </a:solidFill>
            </a:endParaRPr>
          </a:p>
          <a:p>
            <a:endParaRPr lang="ar-IQ" sz="2400" b="1" u="sng" dirty="0" smtClean="0">
              <a:solidFill>
                <a:schemeClr val="tx1"/>
              </a:solidFill>
            </a:endParaRPr>
          </a:p>
          <a:p>
            <a:pPr algn="ctr"/>
            <a:endParaRPr lang="ar-IQ" sz="2400" b="1" u="sng" dirty="0" smtClean="0">
              <a:solidFill>
                <a:schemeClr val="tx1"/>
              </a:solidFill>
            </a:endParaRPr>
          </a:p>
          <a:p>
            <a:endParaRPr lang="ar-IQ" sz="2400" b="1" u="sng" dirty="0" smtClean="0">
              <a:solidFill>
                <a:schemeClr val="tx1"/>
              </a:solidFill>
            </a:endParaRPr>
          </a:p>
          <a:p>
            <a:endParaRPr lang="ar-IQ" sz="2400" b="1" u="sng" dirty="0" smtClean="0">
              <a:solidFill>
                <a:schemeClr val="tx1"/>
              </a:solidFill>
            </a:endParaRPr>
          </a:p>
          <a:p>
            <a:r>
              <a:rPr lang="ar-IQ" sz="2400" b="1" u="sng" dirty="0" smtClean="0">
                <a:solidFill>
                  <a:schemeClr val="tx1"/>
                </a:solidFill>
              </a:rPr>
              <a:t>- </a:t>
            </a:r>
            <a:r>
              <a:rPr lang="ar-SA" sz="2400" b="1" u="sng" dirty="0" smtClean="0">
                <a:solidFill>
                  <a:schemeClr val="tx1"/>
                </a:solidFill>
              </a:rPr>
              <a:t>ويُشترط </a:t>
            </a:r>
            <a:r>
              <a:rPr lang="ar-SA" sz="2400" b="1" dirty="0" smtClean="0">
                <a:solidFill>
                  <a:schemeClr val="tx1"/>
                </a:solidFill>
              </a:rPr>
              <a:t>في الفعل المسند إِلى ( فاعل ) أن يكون </a:t>
            </a:r>
            <a:r>
              <a:rPr lang="ar-SA" sz="2400" b="1" u="sng" dirty="0" smtClean="0">
                <a:solidFill>
                  <a:srgbClr val="FF0000"/>
                </a:solidFill>
              </a:rPr>
              <a:t>مبنياً للمعلوم</a:t>
            </a:r>
            <a:endParaRPr lang="ar-IQ" sz="2400" b="1" u="sng" dirty="0" smtClean="0">
              <a:solidFill>
                <a:srgbClr val="FF0000"/>
              </a:solidFill>
            </a:endParaRPr>
          </a:p>
          <a:p>
            <a:r>
              <a:rPr lang="ar-SA" sz="2400" b="1" dirty="0" smtClean="0">
                <a:solidFill>
                  <a:schemeClr val="tx1"/>
                </a:solidFill>
              </a:rPr>
              <a:t>إِذ لو بُنِي للمجهول لرفع نائباً عن الفاعل ، نحو (</a:t>
            </a:r>
            <a:r>
              <a:rPr lang="ar-IQ" sz="2400" b="1" dirty="0" smtClean="0">
                <a:solidFill>
                  <a:schemeClr val="tx1"/>
                </a:solidFill>
              </a:rPr>
              <a:t>ضُرِبَ </a:t>
            </a:r>
            <a:r>
              <a:rPr lang="ar-IQ" sz="2400" b="1" u="sng" dirty="0" smtClean="0">
                <a:solidFill>
                  <a:srgbClr val="FF0000"/>
                </a:solidFill>
              </a:rPr>
              <a:t>صَالِحٌ</a:t>
            </a:r>
            <a:r>
              <a:rPr lang="ar-SA" sz="2400" b="1" dirty="0" smtClean="0">
                <a:solidFill>
                  <a:schemeClr val="tx1"/>
                </a:solidFill>
              </a:rPr>
              <a:t>) .</a:t>
            </a:r>
            <a:endParaRPr lang="ar-IQ" sz="2400" b="1" dirty="0" smtClean="0">
              <a:solidFill>
                <a:schemeClr val="tx1"/>
              </a:solidFill>
            </a:endParaRPr>
          </a:p>
          <a:p>
            <a:r>
              <a:rPr lang="ar-IQ" sz="2400" b="1" dirty="0" smtClean="0">
                <a:solidFill>
                  <a:schemeClr val="tx1"/>
                </a:solidFill>
              </a:rPr>
              <a:t>- </a:t>
            </a:r>
            <a:r>
              <a:rPr lang="ar-SA" sz="2400" b="1" dirty="0" smtClean="0">
                <a:solidFill>
                  <a:schemeClr val="tx1"/>
                </a:solidFill>
              </a:rPr>
              <a:t>أن يتأخَّر الفاعل عن فعله ، وإِن تقدَّمَ عليه صارت </a:t>
            </a:r>
            <a:r>
              <a:rPr lang="ar-IQ" sz="2400" b="1" dirty="0" smtClean="0">
                <a:solidFill>
                  <a:schemeClr val="tx1"/>
                </a:solidFill>
              </a:rPr>
              <a:t>الفاعل مبتدأ، والفعل الذي بعده ( الذي يتكون من الفعل والفاعل في محل رفع خبر)</a:t>
            </a:r>
          </a:p>
          <a:p>
            <a:r>
              <a:rPr lang="ar-IQ" sz="2400" b="1" dirty="0" smtClean="0">
                <a:solidFill>
                  <a:schemeClr val="tx1"/>
                </a:solidFill>
              </a:rPr>
              <a:t> نحو: حضرَ ا</a:t>
            </a:r>
            <a:r>
              <a:rPr lang="ar-IQ" sz="2400" b="1" u="sng" dirty="0" smtClean="0">
                <a:solidFill>
                  <a:srgbClr val="FF0000"/>
                </a:solidFill>
              </a:rPr>
              <a:t>لطالبُ </a:t>
            </a:r>
            <a:r>
              <a:rPr lang="ar-IQ" sz="2400" b="1" dirty="0" smtClean="0">
                <a:solidFill>
                  <a:schemeClr val="tx1"/>
                </a:solidFill>
              </a:rPr>
              <a:t> الدرسَ               </a:t>
            </a:r>
            <a:r>
              <a:rPr lang="ar-IQ" sz="2400" b="1" u="sng" dirty="0" smtClean="0">
                <a:solidFill>
                  <a:srgbClr val="FF0000"/>
                </a:solidFill>
              </a:rPr>
              <a:t>الطالب</a:t>
            </a:r>
            <a:r>
              <a:rPr lang="ar-IQ" sz="2400" b="1" u="sng" dirty="0" smtClean="0">
                <a:solidFill>
                  <a:schemeClr val="tx1"/>
                </a:solidFill>
              </a:rPr>
              <a:t>ُ</a:t>
            </a:r>
            <a:r>
              <a:rPr lang="ar-IQ" sz="2400" b="1" dirty="0" smtClean="0">
                <a:solidFill>
                  <a:schemeClr val="tx1"/>
                </a:solidFill>
              </a:rPr>
              <a:t> حضرَ الدرسَ</a:t>
            </a:r>
            <a:endParaRPr lang="en-US" sz="2400" b="1" dirty="0" smtClean="0">
              <a:solidFill>
                <a:schemeClr val="tx1"/>
              </a:solidFill>
            </a:endParaRPr>
          </a:p>
          <a:p>
            <a:endParaRPr lang="ar-IQ" sz="2400" b="1" u="sng" dirty="0" smtClean="0">
              <a:solidFill>
                <a:schemeClr val="tx1"/>
              </a:solidFill>
            </a:endParaRPr>
          </a:p>
          <a:p>
            <a:pPr algn="ctr"/>
            <a:endParaRPr lang="ar-IQ" sz="2400" b="1" u="sng" dirty="0" smtClean="0">
              <a:solidFill>
                <a:schemeClr val="tx1"/>
              </a:solidFill>
            </a:endParaRPr>
          </a:p>
          <a:p>
            <a:pPr algn="ctr"/>
            <a:r>
              <a:rPr lang="ar-IQ" sz="2400" b="1" u="sng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ar-IQ" sz="2400" b="1" u="sng" dirty="0" smtClean="0">
              <a:solidFill>
                <a:schemeClr val="tx1"/>
              </a:solidFill>
            </a:endParaRPr>
          </a:p>
          <a:p>
            <a:pPr algn="ctr"/>
            <a:endParaRPr lang="ar-IQ" sz="2400" b="1" u="sng" dirty="0" smtClean="0">
              <a:solidFill>
                <a:schemeClr val="tx1"/>
              </a:solidFill>
            </a:endParaRPr>
          </a:p>
          <a:p>
            <a:pPr algn="ctr"/>
            <a:endParaRPr lang="ar-IQ" sz="2400" b="1" u="sng" dirty="0" smtClean="0">
              <a:solidFill>
                <a:schemeClr val="tx1"/>
              </a:solidFill>
            </a:endParaRPr>
          </a:p>
          <a:p>
            <a:pPr algn="ctr"/>
            <a:endParaRPr lang="ar-IQ" sz="2400" b="1" u="sng" dirty="0" smtClean="0">
              <a:solidFill>
                <a:schemeClr val="tx1"/>
              </a:solidFill>
            </a:endParaRPr>
          </a:p>
          <a:p>
            <a:pPr algn="ctr"/>
            <a:endParaRPr lang="ar-IQ" sz="2400" b="1" u="sng" dirty="0" smtClean="0">
              <a:solidFill>
                <a:schemeClr val="tx1"/>
              </a:solidFill>
            </a:endParaRPr>
          </a:p>
          <a:p>
            <a:pPr algn="ctr"/>
            <a:endParaRPr lang="ar-IQ" sz="2400" b="1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27584" y="4437112"/>
            <a:ext cx="8136904" cy="2304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u="sng" dirty="0">
                <a:solidFill>
                  <a:srgbClr val="FF0000"/>
                </a:solidFill>
              </a:rPr>
              <a:t> </a:t>
            </a:r>
            <a:r>
              <a:rPr lang="ar-IQ" sz="2400" b="1" u="sng" dirty="0" smtClean="0">
                <a:solidFill>
                  <a:srgbClr val="FF0000"/>
                </a:solidFill>
              </a:rPr>
              <a:t> ملحوظات:</a:t>
            </a:r>
          </a:p>
          <a:p>
            <a:r>
              <a:rPr lang="ar-IQ" sz="2400" b="1" dirty="0" smtClean="0">
                <a:solidFill>
                  <a:schemeClr val="tx1"/>
                </a:solidFill>
              </a:rPr>
              <a:t>- الفاعل يمكن </a:t>
            </a:r>
            <a:r>
              <a:rPr lang="ar-IQ" sz="2400" b="1" dirty="0">
                <a:solidFill>
                  <a:schemeClr val="tx1"/>
                </a:solidFill>
              </a:rPr>
              <a:t>أن </a:t>
            </a:r>
            <a:r>
              <a:rPr lang="ar-IQ" sz="2400" b="1" dirty="0" smtClean="0">
                <a:solidFill>
                  <a:schemeClr val="tx1"/>
                </a:solidFill>
              </a:rPr>
              <a:t>يُذَكَّر </a:t>
            </a:r>
            <a:r>
              <a:rPr lang="ar-IQ" sz="2400" b="1" dirty="0">
                <a:solidFill>
                  <a:schemeClr val="tx1"/>
                </a:solidFill>
              </a:rPr>
              <a:t>أو يُؤَنَّث أو أنْ يؤتى به مفرداً أو مثنّى أو </a:t>
            </a:r>
            <a:r>
              <a:rPr lang="ar-IQ" sz="2400" b="1" dirty="0">
                <a:solidFill>
                  <a:schemeClr val="tx1"/>
                </a:solidFill>
                <a:hlinkClick r:id="rId3" tooltip="جمع مذكر سالم"/>
              </a:rPr>
              <a:t>جمع مذكر سالم</a:t>
            </a:r>
            <a:r>
              <a:rPr lang="ar-IQ" sz="2400" b="1" dirty="0">
                <a:solidFill>
                  <a:schemeClr val="tx1"/>
                </a:solidFill>
              </a:rPr>
              <a:t> أو </a:t>
            </a:r>
            <a:r>
              <a:rPr lang="ar-IQ" sz="2400" b="1" dirty="0">
                <a:solidFill>
                  <a:schemeClr val="tx1"/>
                </a:solidFill>
                <a:hlinkClick r:id="rId4" tooltip="جمع مؤنث سالم"/>
              </a:rPr>
              <a:t>مؤنث سالم</a:t>
            </a:r>
            <a:r>
              <a:rPr lang="ar-IQ" sz="2400" b="1" dirty="0">
                <a:solidFill>
                  <a:schemeClr val="tx1"/>
                </a:solidFill>
              </a:rPr>
              <a:t> أو </a:t>
            </a:r>
            <a:r>
              <a:rPr lang="ar-IQ" sz="2400" b="1" dirty="0">
                <a:solidFill>
                  <a:schemeClr val="tx1"/>
                </a:solidFill>
                <a:hlinkClick r:id="rId5"/>
              </a:rPr>
              <a:t>جمع </a:t>
            </a:r>
            <a:r>
              <a:rPr lang="ar-IQ" sz="2400" b="1" dirty="0" smtClean="0">
                <a:solidFill>
                  <a:schemeClr val="tx1"/>
                </a:solidFill>
                <a:hlinkClick r:id="rId5"/>
              </a:rPr>
              <a:t>تكسي</a:t>
            </a:r>
            <a:r>
              <a:rPr lang="ar-IQ" sz="2400" b="1" dirty="0" smtClean="0">
                <a:solidFill>
                  <a:schemeClr val="tx1"/>
                </a:solidFill>
              </a:rPr>
              <a:t>ر.</a:t>
            </a:r>
          </a:p>
          <a:p>
            <a:r>
              <a:rPr lang="ar-IQ" sz="2400" b="1" dirty="0" smtClean="0">
                <a:solidFill>
                  <a:schemeClr val="tx1"/>
                </a:solidFill>
              </a:rPr>
              <a:t>- ويكون </a:t>
            </a:r>
            <a:r>
              <a:rPr lang="ar-IQ" sz="2400" b="1" dirty="0">
                <a:solidFill>
                  <a:schemeClr val="tx1"/>
                </a:solidFill>
              </a:rPr>
              <a:t>الفاعل اسماً </a:t>
            </a:r>
            <a:r>
              <a:rPr lang="ar-IQ" sz="2400" b="1" dirty="0">
                <a:solidFill>
                  <a:schemeClr val="tx1"/>
                </a:solidFill>
                <a:hlinkClick r:id="rId6" tooltip="إعراب"/>
              </a:rPr>
              <a:t>معرباً</a:t>
            </a:r>
            <a:r>
              <a:rPr lang="ar-IQ" sz="2400" b="1" dirty="0">
                <a:solidFill>
                  <a:schemeClr val="tx1"/>
                </a:solidFill>
              </a:rPr>
              <a:t> أو </a:t>
            </a:r>
            <a:r>
              <a:rPr lang="ar-IQ" sz="2400" b="1" dirty="0">
                <a:solidFill>
                  <a:schemeClr val="tx1"/>
                </a:solidFill>
                <a:hlinkClick r:id="rId7" tooltip="مبنى (نحو)"/>
              </a:rPr>
              <a:t>مبنياً</a:t>
            </a:r>
            <a:r>
              <a:rPr lang="ar-IQ" sz="2400" b="1" dirty="0">
                <a:solidFill>
                  <a:schemeClr val="tx1"/>
                </a:solidFill>
              </a:rPr>
              <a:t>، </a:t>
            </a:r>
            <a:endParaRPr lang="ar-IQ" sz="2400" b="1" dirty="0" smtClean="0">
              <a:solidFill>
                <a:schemeClr val="tx1"/>
              </a:solidFill>
            </a:endParaRPr>
          </a:p>
          <a:p>
            <a:r>
              <a:rPr lang="ar-IQ" sz="2400" b="1" dirty="0" smtClean="0">
                <a:solidFill>
                  <a:schemeClr val="tx1"/>
                </a:solidFill>
              </a:rPr>
              <a:t>- متى يكون الفاعل مبنياً ؟ يبنى </a:t>
            </a:r>
            <a:r>
              <a:rPr lang="ar-IQ" sz="2400" b="1" dirty="0">
                <a:solidFill>
                  <a:schemeClr val="tx1"/>
                </a:solidFill>
              </a:rPr>
              <a:t>عندما يكون </a:t>
            </a:r>
            <a:r>
              <a:rPr lang="ar-IQ" sz="2400" b="1" dirty="0">
                <a:solidFill>
                  <a:srgbClr val="FF0000"/>
                </a:solidFill>
              </a:rPr>
              <a:t>ضميراً</a:t>
            </a:r>
            <a:r>
              <a:rPr lang="ar-IQ" sz="2400" b="1" dirty="0">
                <a:solidFill>
                  <a:schemeClr val="tx1"/>
                </a:solidFill>
              </a:rPr>
              <a:t> أو </a:t>
            </a:r>
            <a:r>
              <a:rPr lang="ar-IQ" sz="2400" b="1" dirty="0">
                <a:solidFill>
                  <a:srgbClr val="FF0000"/>
                </a:solidFill>
              </a:rPr>
              <a:t>اسم إشارة </a:t>
            </a:r>
            <a:r>
              <a:rPr lang="ar-IQ" sz="2400" b="1" dirty="0">
                <a:solidFill>
                  <a:schemeClr val="tx1"/>
                </a:solidFill>
              </a:rPr>
              <a:t>أو </a:t>
            </a:r>
            <a:r>
              <a:rPr lang="ar-IQ" sz="2400" b="1" dirty="0">
                <a:solidFill>
                  <a:srgbClr val="FF0000"/>
                </a:solidFill>
              </a:rPr>
              <a:t>اسماً </a:t>
            </a:r>
            <a:r>
              <a:rPr lang="ar-IQ" sz="2400" b="1" dirty="0" smtClean="0">
                <a:solidFill>
                  <a:srgbClr val="FF0000"/>
                </a:solidFill>
              </a:rPr>
              <a:t>موصولاً.</a:t>
            </a:r>
            <a:endParaRPr lang="ar-IQ" sz="2400" b="1" dirty="0">
              <a:solidFill>
                <a:schemeClr val="tx1"/>
              </a:solidFill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035664" y="3789040"/>
            <a:ext cx="978408" cy="16440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18547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خلفيات بوربوينت 2019 HD ناعمة وهادئة بدون حقوق _ مصراوى الشامل_files\7eab506c89a3538d8296ae17fb6f8d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971600" y="0"/>
            <a:ext cx="7920880" cy="22048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2400" b="1" u="sng" dirty="0" smtClean="0">
              <a:solidFill>
                <a:srgbClr val="FF0000"/>
              </a:solidFill>
            </a:endParaRPr>
          </a:p>
          <a:p>
            <a:pPr algn="ctr"/>
            <a:r>
              <a:rPr lang="ar-IQ" sz="2400" b="1" u="sng" dirty="0" smtClean="0">
                <a:solidFill>
                  <a:srgbClr val="FF0000"/>
                </a:solidFill>
              </a:rPr>
              <a:t>الإعراب</a:t>
            </a:r>
          </a:p>
          <a:p>
            <a:r>
              <a:rPr lang="ar-IQ" sz="2400" b="1" dirty="0" smtClean="0">
                <a:solidFill>
                  <a:schemeClr val="tx1"/>
                </a:solidFill>
              </a:rPr>
              <a:t>• يُرفَع الفاعل </a:t>
            </a:r>
            <a:r>
              <a:rPr lang="ar-IQ" sz="2400" b="1" u="sng" dirty="0" smtClean="0">
                <a:solidFill>
                  <a:srgbClr val="FF0000"/>
                </a:solidFill>
              </a:rPr>
              <a:t>بالضمة الظاهرة </a:t>
            </a:r>
            <a:r>
              <a:rPr lang="ar-IQ" sz="2400" b="1" dirty="0" smtClean="0">
                <a:solidFill>
                  <a:schemeClr val="tx1"/>
                </a:solidFill>
              </a:rPr>
              <a:t>إذا كان الاسم ظاهراً مفرد</a:t>
            </a:r>
            <a:r>
              <a:rPr lang="ar-IQ" sz="2400" b="1" dirty="0" smtClean="0">
                <a:solidFill>
                  <a:schemeClr val="tx1"/>
                </a:solidFill>
              </a:rPr>
              <a:t>، مثال: </a:t>
            </a:r>
            <a:r>
              <a:rPr lang="ar-IQ" sz="2400" b="1" dirty="0" smtClean="0">
                <a:solidFill>
                  <a:schemeClr val="tx1"/>
                </a:solidFill>
              </a:rPr>
              <a:t>سارَ </a:t>
            </a:r>
            <a:r>
              <a:rPr lang="ar-IQ" sz="2400" b="1" u="sng" dirty="0" smtClean="0">
                <a:solidFill>
                  <a:srgbClr val="FF0000"/>
                </a:solidFill>
              </a:rPr>
              <a:t>الولدُ</a:t>
            </a:r>
            <a:r>
              <a:rPr lang="ar-IQ" sz="2400" b="1" dirty="0" smtClean="0">
                <a:solidFill>
                  <a:schemeClr val="tx1"/>
                </a:solidFill>
              </a:rPr>
              <a:t> على الطريق الصحيح.</a:t>
            </a:r>
            <a:br>
              <a:rPr lang="ar-IQ" sz="2400" b="1" dirty="0" smtClean="0">
                <a:solidFill>
                  <a:schemeClr val="tx1"/>
                </a:solidFill>
              </a:rPr>
            </a:br>
            <a:r>
              <a:rPr lang="ar-IQ" sz="2400" b="1" dirty="0" smtClean="0">
                <a:solidFill>
                  <a:schemeClr val="tx1"/>
                </a:solidFill>
              </a:rPr>
              <a:t>• ويرفع </a:t>
            </a:r>
            <a:r>
              <a:rPr lang="ar-IQ" sz="2400" b="1" u="sng" dirty="0" smtClean="0">
                <a:solidFill>
                  <a:srgbClr val="FF0000"/>
                </a:solidFill>
              </a:rPr>
              <a:t>بالألف</a:t>
            </a:r>
            <a:r>
              <a:rPr lang="ar-IQ" sz="2400" b="1" dirty="0" smtClean="0">
                <a:solidFill>
                  <a:schemeClr val="tx1"/>
                </a:solidFill>
              </a:rPr>
              <a:t> إذا كان مثنى، مثال: جاءَ </a:t>
            </a:r>
            <a:r>
              <a:rPr lang="ar-IQ" sz="2400" b="1" u="sng" dirty="0" smtClean="0">
                <a:solidFill>
                  <a:srgbClr val="FF0000"/>
                </a:solidFill>
              </a:rPr>
              <a:t>الرجلانِ</a:t>
            </a:r>
            <a:r>
              <a:rPr lang="ar-IQ" sz="24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ar-IQ" sz="2400" b="1" dirty="0" smtClean="0">
                <a:solidFill>
                  <a:schemeClr val="tx1"/>
                </a:solidFill>
              </a:rPr>
              <a:t>• ويُرفَع </a:t>
            </a:r>
            <a:r>
              <a:rPr lang="ar-IQ" sz="2400" b="1" u="sng" dirty="0" smtClean="0">
                <a:solidFill>
                  <a:srgbClr val="FF0000"/>
                </a:solidFill>
              </a:rPr>
              <a:t>بالواو</a:t>
            </a:r>
            <a:r>
              <a:rPr lang="ar-IQ" sz="2400" b="1" dirty="0" smtClean="0">
                <a:solidFill>
                  <a:schemeClr val="tx1"/>
                </a:solidFill>
              </a:rPr>
              <a:t> إذا كان جمعًا مذكرًا سالمًا، مثال: صلى </a:t>
            </a:r>
            <a:r>
              <a:rPr lang="ar-IQ" sz="2400" b="1" u="sng" dirty="0" smtClean="0">
                <a:solidFill>
                  <a:srgbClr val="FF0000"/>
                </a:solidFill>
              </a:rPr>
              <a:t>المؤمنون</a:t>
            </a:r>
            <a:r>
              <a:rPr lang="ar-IQ" sz="2400" b="1" dirty="0" smtClean="0">
                <a:solidFill>
                  <a:schemeClr val="tx1"/>
                </a:solidFill>
              </a:rPr>
              <a:t>َ.</a:t>
            </a:r>
          </a:p>
          <a:p>
            <a:r>
              <a:rPr lang="ar-IQ" sz="2400" b="1" dirty="0">
                <a:solidFill>
                  <a:schemeClr val="tx1"/>
                </a:solidFill>
              </a:rPr>
              <a:t> </a:t>
            </a:r>
            <a:r>
              <a:rPr lang="ar-IQ" sz="2400" b="1" dirty="0" smtClean="0">
                <a:solidFill>
                  <a:schemeClr val="tx1"/>
                </a:solidFill>
              </a:rPr>
              <a:t>  ويرفع بالضمة الظاهرة إذا كان جمع مؤنث سالم، مثل: نجحت </a:t>
            </a:r>
            <a:r>
              <a:rPr lang="ar-IQ" sz="2400" b="1" u="sng" dirty="0" smtClean="0">
                <a:solidFill>
                  <a:srgbClr val="FF0000"/>
                </a:solidFill>
              </a:rPr>
              <a:t>الطالباتُ. </a:t>
            </a:r>
            <a:endParaRPr lang="ar-IQ" sz="2400" b="1" u="sng" dirty="0" smtClean="0">
              <a:solidFill>
                <a:srgbClr val="FF0000"/>
              </a:solidFill>
            </a:endParaRPr>
          </a:p>
          <a:p>
            <a:endParaRPr lang="ar-IQ" b="1" dirty="0" smtClean="0">
              <a:solidFill>
                <a:schemeClr val="tx1"/>
              </a:solidFill>
            </a:endParaRPr>
          </a:p>
          <a:p>
            <a:pPr algn="ctr"/>
            <a:endParaRPr lang="ar-IQ" dirty="0"/>
          </a:p>
        </p:txBody>
      </p:sp>
      <p:sp>
        <p:nvSpPr>
          <p:cNvPr id="3" name="Rectangle 2"/>
          <p:cNvSpPr/>
          <p:nvPr/>
        </p:nvSpPr>
        <p:spPr>
          <a:xfrm>
            <a:off x="827584" y="2348880"/>
            <a:ext cx="8316416" cy="4509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u="sng" dirty="0" smtClean="0">
                <a:solidFill>
                  <a:srgbClr val="FF0000"/>
                </a:solidFill>
              </a:rPr>
              <a:t>حالاتــه:</a:t>
            </a:r>
            <a:endParaRPr lang="ar-IQ" sz="2400" b="1" dirty="0" smtClean="0">
              <a:solidFill>
                <a:schemeClr val="tx1"/>
              </a:solidFill>
            </a:endParaRPr>
          </a:p>
          <a:p>
            <a:r>
              <a:rPr lang="ar-IQ" sz="2400" b="1" dirty="0" smtClean="0">
                <a:solidFill>
                  <a:schemeClr val="tx1"/>
                </a:solidFill>
              </a:rPr>
              <a:t>• يكون الفاعل </a:t>
            </a:r>
            <a:r>
              <a:rPr lang="ar-IQ" sz="2400" b="1" u="sng" dirty="0" smtClean="0">
                <a:solidFill>
                  <a:srgbClr val="FF0000"/>
                </a:solidFill>
              </a:rPr>
              <a:t>اسمًا ظاهرًا</a:t>
            </a:r>
            <a:r>
              <a:rPr lang="ar-IQ" sz="2400" b="1" dirty="0" smtClean="0">
                <a:solidFill>
                  <a:schemeClr val="tx1"/>
                </a:solidFill>
              </a:rPr>
              <a:t>، نجحَ ا</a:t>
            </a:r>
            <a:r>
              <a:rPr lang="ar-IQ" sz="2400" b="1" u="sng" dirty="0" smtClean="0">
                <a:solidFill>
                  <a:srgbClr val="FF0000"/>
                </a:solidFill>
              </a:rPr>
              <a:t>لطالب</a:t>
            </a:r>
            <a:r>
              <a:rPr lang="ar-IQ" sz="2400" b="1" dirty="0" smtClean="0">
                <a:solidFill>
                  <a:schemeClr val="tx1"/>
                </a:solidFill>
              </a:rPr>
              <a:t>ُ في الامتحانِ</a:t>
            </a:r>
          </a:p>
          <a:p>
            <a:r>
              <a:rPr lang="ar-IQ" sz="2400" b="1" dirty="0" smtClean="0">
                <a:solidFill>
                  <a:schemeClr val="tx1"/>
                </a:solidFill>
              </a:rPr>
              <a:t>• ويكون </a:t>
            </a:r>
            <a:r>
              <a:rPr lang="ar-IQ" sz="2400" b="1" u="sng" dirty="0" smtClean="0">
                <a:solidFill>
                  <a:srgbClr val="FF0000"/>
                </a:solidFill>
              </a:rPr>
              <a:t>ضميرًا مستترًا</a:t>
            </a:r>
            <a:r>
              <a:rPr lang="ar-IQ" sz="2400" b="1" dirty="0" smtClean="0">
                <a:solidFill>
                  <a:schemeClr val="tx1"/>
                </a:solidFill>
              </a:rPr>
              <a:t>، مثال: مدرسك جاء [فاعل جاء ضمير مستتر].</a:t>
            </a:r>
          </a:p>
          <a:p>
            <a:r>
              <a:rPr lang="ar-IQ" sz="2400" b="1" dirty="0" smtClean="0">
                <a:solidFill>
                  <a:schemeClr val="tx1"/>
                </a:solidFill>
              </a:rPr>
              <a:t>• ويكون </a:t>
            </a:r>
            <a:r>
              <a:rPr lang="ar-IQ" sz="2400" b="1" u="sng" dirty="0" smtClean="0">
                <a:solidFill>
                  <a:srgbClr val="FF0000"/>
                </a:solidFill>
              </a:rPr>
              <a:t>ضميرًا متصلاً</a:t>
            </a:r>
            <a:r>
              <a:rPr lang="ar-IQ" sz="2400" b="1" dirty="0" smtClean="0">
                <a:solidFill>
                  <a:schemeClr val="tx1"/>
                </a:solidFill>
              </a:rPr>
              <a:t>، مثال: آمنت</a:t>
            </a:r>
            <a:r>
              <a:rPr lang="ar-IQ" sz="2400" b="1" u="sng" dirty="0" smtClean="0">
                <a:solidFill>
                  <a:srgbClr val="FF0000"/>
                </a:solidFill>
              </a:rPr>
              <a:t>ُ</a:t>
            </a:r>
            <a:r>
              <a:rPr lang="ar-IQ" sz="2400" b="1" dirty="0" smtClean="0">
                <a:solidFill>
                  <a:schemeClr val="tx1"/>
                </a:solidFill>
              </a:rPr>
              <a:t> بالله، [التاء ضمير متَّصِل].</a:t>
            </a:r>
          </a:p>
          <a:p>
            <a:r>
              <a:rPr lang="ar-IQ" sz="2400" b="1" dirty="0" smtClean="0">
                <a:solidFill>
                  <a:schemeClr val="tx1"/>
                </a:solidFill>
              </a:rPr>
              <a:t>• ويكون </a:t>
            </a:r>
            <a:r>
              <a:rPr lang="ar-IQ" sz="2400" b="1" u="sng" dirty="0" smtClean="0">
                <a:solidFill>
                  <a:srgbClr val="FF0000"/>
                </a:solidFill>
              </a:rPr>
              <a:t>اسمًا موصولاً</a:t>
            </a:r>
            <a:r>
              <a:rPr lang="ar-IQ" sz="2400" b="1" dirty="0" smtClean="0">
                <a:solidFill>
                  <a:schemeClr val="tx1"/>
                </a:solidFill>
              </a:rPr>
              <a:t>، مثال: حضرَ </a:t>
            </a:r>
            <a:r>
              <a:rPr lang="ar-IQ" sz="2400" b="1" u="sng" dirty="0" smtClean="0">
                <a:solidFill>
                  <a:srgbClr val="FF0000"/>
                </a:solidFill>
              </a:rPr>
              <a:t>الذين</a:t>
            </a:r>
            <a:r>
              <a:rPr lang="ar-IQ" sz="2400" b="1" dirty="0" smtClean="0">
                <a:solidFill>
                  <a:schemeClr val="tx1"/>
                </a:solidFill>
              </a:rPr>
              <a:t> أحبَهم.</a:t>
            </a:r>
          </a:p>
          <a:p>
            <a:r>
              <a:rPr lang="ar-IQ" sz="2400" b="1" dirty="0" smtClean="0">
                <a:solidFill>
                  <a:schemeClr val="tx1"/>
                </a:solidFill>
              </a:rPr>
              <a:t>• ويكون </a:t>
            </a:r>
            <a:r>
              <a:rPr lang="ar-IQ" sz="2400" b="1" u="sng" dirty="0" smtClean="0">
                <a:solidFill>
                  <a:srgbClr val="FF0000"/>
                </a:solidFill>
              </a:rPr>
              <a:t>اسم إشارة</a:t>
            </a:r>
            <a:r>
              <a:rPr lang="ar-IQ" sz="2400" b="1" dirty="0" smtClean="0">
                <a:solidFill>
                  <a:schemeClr val="tx1"/>
                </a:solidFill>
              </a:rPr>
              <a:t>، مثال: جاء </a:t>
            </a:r>
            <a:r>
              <a:rPr lang="ar-IQ" sz="2400" b="1" u="sng" dirty="0" smtClean="0">
                <a:solidFill>
                  <a:srgbClr val="FF0000"/>
                </a:solidFill>
              </a:rPr>
              <a:t>هذا</a:t>
            </a:r>
            <a:r>
              <a:rPr lang="ar-IQ" sz="2400" b="1" dirty="0" smtClean="0">
                <a:solidFill>
                  <a:schemeClr val="tx1"/>
                </a:solidFill>
              </a:rPr>
              <a:t> من قبل.</a:t>
            </a:r>
          </a:p>
          <a:p>
            <a:r>
              <a:rPr lang="ar-IQ" sz="2400" b="1" dirty="0" smtClean="0">
                <a:solidFill>
                  <a:schemeClr val="tx1"/>
                </a:solidFill>
              </a:rPr>
              <a:t>• </a:t>
            </a:r>
            <a:r>
              <a:rPr lang="ar-SA" sz="2400" b="1" dirty="0" smtClean="0">
                <a:solidFill>
                  <a:schemeClr val="tx1"/>
                </a:solidFill>
              </a:rPr>
              <a:t>يكون </a:t>
            </a:r>
            <a:r>
              <a:rPr lang="ar-SA" sz="2400" b="1" u="sng" dirty="0" smtClean="0">
                <a:solidFill>
                  <a:srgbClr val="FF0000"/>
                </a:solidFill>
              </a:rPr>
              <a:t>مصدراً مؤولاً</a:t>
            </a:r>
            <a:r>
              <a:rPr lang="ar-IQ" sz="2400" b="1" dirty="0" smtClean="0">
                <a:solidFill>
                  <a:schemeClr val="tx1"/>
                </a:solidFill>
              </a:rPr>
              <a:t>، أما أن يكون من (أن والفعل)، مثال: </a:t>
            </a:r>
            <a:r>
              <a:rPr lang="ar-SA" sz="2400" b="1" dirty="0" smtClean="0">
                <a:solidFill>
                  <a:schemeClr val="tx1"/>
                </a:solidFill>
              </a:rPr>
              <a:t>( يَسُرُّنا </a:t>
            </a:r>
            <a:r>
              <a:rPr lang="ar-SA" sz="2400" b="1" u="sng" dirty="0" smtClean="0">
                <a:solidFill>
                  <a:srgbClr val="FF0000"/>
                </a:solidFill>
              </a:rPr>
              <a:t>أَنَّكَ ناجِحٌ </a:t>
            </a:r>
            <a:r>
              <a:rPr lang="ar-SA" sz="2400" b="1" dirty="0" smtClean="0">
                <a:solidFill>
                  <a:schemeClr val="tx1"/>
                </a:solidFill>
              </a:rPr>
              <a:t>) أي ( نَجاحُكَ ) </a:t>
            </a:r>
            <a:r>
              <a:rPr lang="ar-IQ" sz="24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ar-IQ" sz="2400" b="1" dirty="0" smtClean="0">
                <a:solidFill>
                  <a:schemeClr val="tx1"/>
                </a:solidFill>
              </a:rPr>
              <a:t>أو أن يكون المصدر المؤول من (أنّ ومعموليها)،  مثال: راق لي </a:t>
            </a:r>
            <a:r>
              <a:rPr lang="ar-IQ" sz="2400" b="1" u="sng" dirty="0" smtClean="0">
                <a:solidFill>
                  <a:srgbClr val="FF0000"/>
                </a:solidFill>
              </a:rPr>
              <a:t>أنّ الطعامَ لذيذٌ</a:t>
            </a:r>
            <a:r>
              <a:rPr lang="ar-IQ" sz="2400" b="1" dirty="0" smtClean="0">
                <a:solidFill>
                  <a:schemeClr val="tx1"/>
                </a:solidFill>
              </a:rPr>
              <a:t>. والتقدير لذة الطعام.</a:t>
            </a:r>
            <a:endParaRPr lang="ar-IQ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42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خلفيات بوربوينت 2019 HD ناعمة وهادئة بدون حقوق _ مصراوى الشامل_files\7eab506c89a3538d8296ae17fb6f8d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1259632" y="188640"/>
            <a:ext cx="7200800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2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أحكام الفاعل</a:t>
            </a:r>
            <a:endParaRPr lang="en-US" sz="32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00808"/>
            <a:ext cx="8316416" cy="51571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 smtClean="0">
                <a:solidFill>
                  <a:schemeClr val="tx1"/>
                </a:solidFill>
              </a:rPr>
              <a:t>1- </a:t>
            </a:r>
            <a:r>
              <a:rPr lang="ar-SA" sz="2800" b="1" dirty="0">
                <a:solidFill>
                  <a:schemeClr val="tx1"/>
                </a:solidFill>
              </a:rPr>
              <a:t>حكم الفاعل أن يكون مرفوعاً ، وقد يُجَرُّ بحرف جرٍّ زائد ، فيكون مجروراً لفظاً ، </a:t>
            </a:r>
            <a:r>
              <a:rPr lang="ar-IQ" sz="2800" b="1" dirty="0" smtClean="0">
                <a:solidFill>
                  <a:schemeClr val="tx1"/>
                </a:solidFill>
              </a:rPr>
              <a:t>مرفوع محلاً</a:t>
            </a:r>
            <a:r>
              <a:rPr lang="ar-SA" sz="2800" b="1" dirty="0" smtClean="0">
                <a:solidFill>
                  <a:schemeClr val="tx1"/>
                </a:solidFill>
              </a:rPr>
              <a:t> فاعل، </a:t>
            </a:r>
            <a:r>
              <a:rPr lang="ar-IQ" sz="2800" b="1" dirty="0" smtClean="0">
                <a:solidFill>
                  <a:schemeClr val="tx1"/>
                </a:solidFill>
              </a:rPr>
              <a:t>قوله تعالى:{ </a:t>
            </a:r>
            <a:r>
              <a:rPr lang="ar-IQ" sz="2800" b="1" dirty="0" smtClean="0">
                <a:solidFill>
                  <a:schemeClr val="tx1"/>
                </a:solidFill>
              </a:rPr>
              <a:t>كَفى </a:t>
            </a:r>
            <a:r>
              <a:rPr lang="ar-IQ" sz="2800" b="1" dirty="0">
                <a:solidFill>
                  <a:srgbClr val="FF0000"/>
                </a:solidFill>
              </a:rPr>
              <a:t>ب</a:t>
            </a:r>
            <a:r>
              <a:rPr lang="ar-IQ" sz="2800" b="1" u="sng" dirty="0">
                <a:solidFill>
                  <a:srgbClr val="FF0000"/>
                </a:solidFill>
              </a:rPr>
              <a:t>ِاللَّه</a:t>
            </a:r>
            <a:r>
              <a:rPr lang="ar-IQ" sz="2800" b="1" dirty="0">
                <a:solidFill>
                  <a:schemeClr val="tx1"/>
                </a:solidFill>
              </a:rPr>
              <a:t>ِ شَهِيداً </a:t>
            </a:r>
            <a:r>
              <a:rPr lang="ar-IQ" sz="2800" b="1" dirty="0" smtClean="0">
                <a:solidFill>
                  <a:schemeClr val="tx1"/>
                </a:solidFill>
              </a:rPr>
              <a:t>} [الإسراء: 96].</a:t>
            </a:r>
          </a:p>
          <a:p>
            <a:r>
              <a:rPr lang="ar-IQ" sz="2800" b="1" dirty="0" smtClean="0">
                <a:solidFill>
                  <a:schemeClr val="tx1"/>
                </a:solidFill>
              </a:rPr>
              <a:t>2- </a:t>
            </a:r>
            <a:r>
              <a:rPr lang="ar-SA" sz="2800" b="1" dirty="0" smtClean="0">
                <a:solidFill>
                  <a:schemeClr val="tx1"/>
                </a:solidFill>
              </a:rPr>
              <a:t>الذي </a:t>
            </a:r>
            <a:r>
              <a:rPr lang="ar-SA" sz="2800" b="1" dirty="0">
                <a:solidFill>
                  <a:schemeClr val="tx1"/>
                </a:solidFill>
              </a:rPr>
              <a:t>يرفع الفاعل يكون فعلاً متصرفاً – كما سبق - ، وقد يكون فعلاً </a:t>
            </a:r>
            <a:r>
              <a:rPr lang="ar-SA" sz="2800" b="1" dirty="0" smtClean="0">
                <a:solidFill>
                  <a:schemeClr val="tx1"/>
                </a:solidFill>
              </a:rPr>
              <a:t>جامداً،</a:t>
            </a:r>
            <a:r>
              <a:rPr lang="ar-IQ" sz="2800" b="1" dirty="0" smtClean="0">
                <a:solidFill>
                  <a:schemeClr val="tx1"/>
                </a:solidFill>
              </a:rPr>
              <a:t> قوله تعالى:{نِعْمَ </a:t>
            </a:r>
            <a:r>
              <a:rPr lang="ar-IQ" sz="2800" b="1" dirty="0" smtClean="0">
                <a:solidFill>
                  <a:srgbClr val="FF0000"/>
                </a:solidFill>
              </a:rPr>
              <a:t>الْعَبْد</a:t>
            </a:r>
            <a:r>
              <a:rPr lang="ar-IQ" sz="2800" b="1" dirty="0" smtClean="0">
                <a:solidFill>
                  <a:schemeClr val="tx1"/>
                </a:solidFill>
              </a:rPr>
              <a:t>ُ إِنَّهُ أَوَّابٌ } [ص: 30].</a:t>
            </a:r>
          </a:p>
          <a:p>
            <a:r>
              <a:rPr lang="ar-IQ" sz="2800" b="1" dirty="0" smtClean="0">
                <a:solidFill>
                  <a:schemeClr val="tx1"/>
                </a:solidFill>
              </a:rPr>
              <a:t>3- </a:t>
            </a:r>
            <a:r>
              <a:rPr lang="ar-SA" sz="2800" b="1" dirty="0">
                <a:solidFill>
                  <a:schemeClr val="tx1"/>
                </a:solidFill>
              </a:rPr>
              <a:t>لا يجوز تثنية الفعل والفاعل في آنٍ </a:t>
            </a:r>
            <a:r>
              <a:rPr lang="ar-SA" sz="2800" b="1" dirty="0" smtClean="0">
                <a:solidFill>
                  <a:schemeClr val="tx1"/>
                </a:solidFill>
              </a:rPr>
              <a:t>واحد</a:t>
            </a:r>
            <a:r>
              <a:rPr lang="ar-IQ" sz="2800" b="1" dirty="0" smtClean="0">
                <a:solidFill>
                  <a:schemeClr val="tx1"/>
                </a:solidFill>
              </a:rPr>
              <a:t>،</a:t>
            </a:r>
            <a:r>
              <a:rPr lang="ar-SA" sz="2800" b="1" dirty="0" smtClean="0">
                <a:solidFill>
                  <a:schemeClr val="tx1"/>
                </a:solidFill>
              </a:rPr>
              <a:t> نحو</a:t>
            </a:r>
            <a:r>
              <a:rPr lang="ar-IQ" sz="2800" b="1" dirty="0" smtClean="0">
                <a:solidFill>
                  <a:schemeClr val="tx1"/>
                </a:solidFill>
              </a:rPr>
              <a:t>:</a:t>
            </a:r>
            <a:r>
              <a:rPr lang="ar-SA" sz="2800" b="1" dirty="0" smtClean="0">
                <a:solidFill>
                  <a:schemeClr val="tx1"/>
                </a:solidFill>
              </a:rPr>
              <a:t> </a:t>
            </a:r>
            <a:endParaRPr lang="ar-IQ" sz="2800" b="1" dirty="0" smtClean="0">
              <a:solidFill>
                <a:schemeClr val="tx1"/>
              </a:solidFill>
            </a:endParaRPr>
          </a:p>
          <a:p>
            <a:r>
              <a:rPr lang="ar-IQ" sz="2800" b="1" dirty="0" smtClean="0">
                <a:solidFill>
                  <a:schemeClr val="tx1"/>
                </a:solidFill>
              </a:rPr>
              <a:t>(</a:t>
            </a:r>
            <a:r>
              <a:rPr lang="ar-SA" sz="2800" b="1" dirty="0" smtClean="0">
                <a:solidFill>
                  <a:srgbClr val="FF0000"/>
                </a:solidFill>
              </a:rPr>
              <a:t>يتعاون</a:t>
            </a:r>
            <a:r>
              <a:rPr lang="ar-SA" sz="2800" b="1" dirty="0" smtClean="0">
                <a:solidFill>
                  <a:schemeClr val="tx1"/>
                </a:solidFill>
              </a:rPr>
              <a:t> </a:t>
            </a:r>
            <a:r>
              <a:rPr lang="ar-SA" sz="2800" b="1" u="sng" dirty="0">
                <a:solidFill>
                  <a:srgbClr val="FF0000"/>
                </a:solidFill>
              </a:rPr>
              <a:t>الوالدان</a:t>
            </a:r>
            <a:r>
              <a:rPr lang="ar-SA" sz="2800" b="1" dirty="0">
                <a:solidFill>
                  <a:schemeClr val="tx1"/>
                </a:solidFill>
              </a:rPr>
              <a:t> على تربية أبنائهم ) ، و ( </a:t>
            </a:r>
            <a:r>
              <a:rPr lang="ar-SA" sz="2800" b="1" dirty="0">
                <a:solidFill>
                  <a:srgbClr val="FF0000"/>
                </a:solidFill>
              </a:rPr>
              <a:t>يخاف</a:t>
            </a:r>
            <a:r>
              <a:rPr lang="ar-SA" sz="2800" b="1" dirty="0">
                <a:solidFill>
                  <a:schemeClr val="tx1"/>
                </a:solidFill>
              </a:rPr>
              <a:t> </a:t>
            </a:r>
            <a:r>
              <a:rPr lang="ar-SA" sz="2800" b="1" u="sng" dirty="0">
                <a:solidFill>
                  <a:srgbClr val="FF0000"/>
                </a:solidFill>
              </a:rPr>
              <a:t>المؤمنون</a:t>
            </a:r>
            <a:r>
              <a:rPr lang="ar-SA" sz="2800" b="1" dirty="0">
                <a:solidFill>
                  <a:schemeClr val="tx1"/>
                </a:solidFill>
              </a:rPr>
              <a:t> اللهَ وحدَهُ ) ، و ( </a:t>
            </a:r>
            <a:r>
              <a:rPr lang="ar-SA" sz="2800" b="1" dirty="0">
                <a:solidFill>
                  <a:srgbClr val="FF0000"/>
                </a:solidFill>
              </a:rPr>
              <a:t>تقومُ</a:t>
            </a:r>
            <a:r>
              <a:rPr lang="ar-SA" sz="2800" b="1" dirty="0">
                <a:solidFill>
                  <a:schemeClr val="tx1"/>
                </a:solidFill>
              </a:rPr>
              <a:t> </a:t>
            </a:r>
            <a:r>
              <a:rPr lang="ar-SA" sz="2800" b="1" u="sng" dirty="0">
                <a:solidFill>
                  <a:srgbClr val="FF0000"/>
                </a:solidFill>
              </a:rPr>
              <a:t>الممرضاتُ</a:t>
            </a:r>
            <a:r>
              <a:rPr lang="ar-SA" sz="2800" b="1" dirty="0">
                <a:solidFill>
                  <a:schemeClr val="tx1"/>
                </a:solidFill>
              </a:rPr>
              <a:t> بعمل إنساني ) </a:t>
            </a:r>
            <a:r>
              <a:rPr lang="ar-SA" sz="2800" b="1" dirty="0" smtClean="0">
                <a:solidFill>
                  <a:schemeClr val="tx1"/>
                </a:solidFill>
              </a:rPr>
              <a:t>.</a:t>
            </a:r>
            <a:endParaRPr lang="ar-IQ" sz="2800" b="1" dirty="0" smtClean="0">
              <a:solidFill>
                <a:schemeClr val="tx1"/>
              </a:solidFill>
            </a:endParaRPr>
          </a:p>
          <a:p>
            <a:r>
              <a:rPr lang="ar-IQ" sz="2800" b="1" dirty="0" smtClean="0">
                <a:solidFill>
                  <a:schemeClr val="tx1"/>
                </a:solidFill>
              </a:rPr>
              <a:t>4- في الفاعل المؤنث يأخذ الفعل علامة التأنيث نحو: (ذهبت </a:t>
            </a:r>
            <a:r>
              <a:rPr lang="ar-IQ" sz="2800" b="1" u="sng" dirty="0" smtClean="0">
                <a:solidFill>
                  <a:srgbClr val="FF0000"/>
                </a:solidFill>
              </a:rPr>
              <a:t>فاطمة</a:t>
            </a:r>
            <a:r>
              <a:rPr lang="ar-IQ" sz="2800" b="1" dirty="0" smtClean="0">
                <a:solidFill>
                  <a:schemeClr val="tx1"/>
                </a:solidFill>
              </a:rPr>
              <a:t>).</a:t>
            </a:r>
            <a:r>
              <a:rPr lang="ar-IQ" sz="2800" b="1" dirty="0" smtClean="0">
                <a:solidFill>
                  <a:schemeClr val="tx1"/>
                </a:solidFill>
              </a:rPr>
              <a:t/>
            </a:r>
            <a:br>
              <a:rPr lang="ar-IQ" sz="2800" b="1" dirty="0" smtClean="0">
                <a:solidFill>
                  <a:schemeClr val="tx1"/>
                </a:solidFill>
              </a:rPr>
            </a:br>
            <a:r>
              <a:rPr lang="ar-IQ" sz="2800" b="1" dirty="0" smtClean="0">
                <a:solidFill>
                  <a:schemeClr val="tx1"/>
                </a:solidFill>
              </a:rPr>
              <a:t/>
            </a:r>
            <a:br>
              <a:rPr lang="ar-IQ" sz="2800" b="1" dirty="0" smtClean="0">
                <a:solidFill>
                  <a:schemeClr val="tx1"/>
                </a:solidFill>
              </a:rPr>
            </a:br>
            <a:endParaRPr lang="ar-IQ" sz="2800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9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7942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ll\Desktop\خلفيات بوربوينت 2019 HD ناعمة وهادئة بدون حقوق _ مصراوى الشامل_files\7eab506c89a3538d8296ae17fb6f8d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71600" y="1484784"/>
            <a:ext cx="8172400" cy="53732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/>
                </a:solidFill>
              </a:rPr>
              <a:t>•</a:t>
            </a:r>
            <a:r>
              <a:rPr lang="ar-IQ" sz="2400" b="1" dirty="0">
                <a:solidFill>
                  <a:schemeClr val="tx1"/>
                </a:solidFill>
              </a:rPr>
              <a:t> يزكي </a:t>
            </a:r>
            <a:r>
              <a:rPr lang="ar-IQ" sz="2400" b="1" u="sng" dirty="0">
                <a:solidFill>
                  <a:srgbClr val="FF0000"/>
                </a:solidFill>
              </a:rPr>
              <a:t>المؤمن</a:t>
            </a:r>
            <a:r>
              <a:rPr lang="ar-IQ" sz="2400" b="1" dirty="0">
                <a:solidFill>
                  <a:schemeClr val="tx1"/>
                </a:solidFill>
              </a:rPr>
              <a:t> مالَه: </a:t>
            </a:r>
            <a:r>
              <a:rPr lang="ar-IQ" sz="2400" b="1" u="sng" dirty="0">
                <a:solidFill>
                  <a:srgbClr val="FF0000"/>
                </a:solidFill>
              </a:rPr>
              <a:t>المؤمن</a:t>
            </a:r>
            <a:r>
              <a:rPr lang="ar-IQ" sz="2400" b="1" dirty="0">
                <a:solidFill>
                  <a:schemeClr val="tx1"/>
                </a:solidFill>
              </a:rPr>
              <a:t>: فاعل مرفوع بالضمة الظاهرة.</a:t>
            </a:r>
          </a:p>
          <a:p>
            <a:r>
              <a:rPr lang="ar-IQ" sz="2400" b="1" dirty="0">
                <a:solidFill>
                  <a:schemeClr val="tx1"/>
                </a:solidFill>
              </a:rPr>
              <a:t>• أدى ا</a:t>
            </a:r>
            <a:r>
              <a:rPr lang="ar-IQ" sz="2400" b="1" u="sng" dirty="0">
                <a:solidFill>
                  <a:srgbClr val="FF0000"/>
                </a:solidFill>
              </a:rPr>
              <a:t>لتلميذان</a:t>
            </a:r>
            <a:r>
              <a:rPr lang="ar-IQ" sz="2400" b="1" dirty="0">
                <a:solidFill>
                  <a:schemeClr val="tx1"/>
                </a:solidFill>
              </a:rPr>
              <a:t> واجبَهما: </a:t>
            </a:r>
            <a:r>
              <a:rPr lang="ar-IQ" sz="2400" b="1" u="sng" dirty="0">
                <a:solidFill>
                  <a:srgbClr val="FF0000"/>
                </a:solidFill>
              </a:rPr>
              <a:t>التلميذان</a:t>
            </a:r>
            <a:r>
              <a:rPr lang="ar-IQ" sz="2400" b="1" dirty="0">
                <a:solidFill>
                  <a:schemeClr val="tx1"/>
                </a:solidFill>
              </a:rPr>
              <a:t>: فاعل مرفوع بالألف؛ لأنه مثنى.</a:t>
            </a:r>
          </a:p>
          <a:p>
            <a:r>
              <a:rPr lang="ar-IQ" sz="2400" b="1" dirty="0">
                <a:solidFill>
                  <a:schemeClr val="tx1"/>
                </a:solidFill>
              </a:rPr>
              <a:t>• انتصر </a:t>
            </a:r>
            <a:r>
              <a:rPr lang="ar-IQ" sz="2400" b="1" u="sng" dirty="0">
                <a:solidFill>
                  <a:srgbClr val="FF0000"/>
                </a:solidFill>
              </a:rPr>
              <a:t>المسلمون</a:t>
            </a:r>
            <a:r>
              <a:rPr lang="ar-IQ" sz="2400" b="1" dirty="0">
                <a:solidFill>
                  <a:schemeClr val="tx1"/>
                </a:solidFill>
              </a:rPr>
              <a:t> على عدوهم: </a:t>
            </a:r>
            <a:r>
              <a:rPr lang="ar-IQ" sz="2400" b="1" u="sng" dirty="0">
                <a:solidFill>
                  <a:srgbClr val="FF0000"/>
                </a:solidFill>
              </a:rPr>
              <a:t>المسلمون</a:t>
            </a:r>
            <a:r>
              <a:rPr lang="ar-IQ" sz="2400" b="1" dirty="0">
                <a:solidFill>
                  <a:schemeClr val="tx1"/>
                </a:solidFill>
              </a:rPr>
              <a:t>: فاعل مرفوع بالواو لأنه جمع مذكر سالم.</a:t>
            </a:r>
          </a:p>
          <a:p>
            <a:r>
              <a:rPr lang="ar-IQ" sz="2400" b="1" dirty="0">
                <a:solidFill>
                  <a:schemeClr val="tx1"/>
                </a:solidFill>
              </a:rPr>
              <a:t>• المدرس </a:t>
            </a:r>
            <a:r>
              <a:rPr lang="ar-IQ" sz="2400" b="1" u="sng" dirty="0">
                <a:solidFill>
                  <a:srgbClr val="FF0000"/>
                </a:solidFill>
              </a:rPr>
              <a:t>يُخلِص</a:t>
            </a:r>
            <a:r>
              <a:rPr lang="ar-IQ" sz="2400" b="1" dirty="0">
                <a:solidFill>
                  <a:schemeClr val="tx1"/>
                </a:solidFill>
              </a:rPr>
              <a:t> في عمله: </a:t>
            </a:r>
            <a:r>
              <a:rPr lang="ar-IQ" sz="2400" b="1" u="sng" dirty="0">
                <a:solidFill>
                  <a:srgbClr val="FF0000"/>
                </a:solidFill>
              </a:rPr>
              <a:t>يخلص</a:t>
            </a:r>
            <a:r>
              <a:rPr lang="ar-IQ" sz="2400" b="1" dirty="0">
                <a:solidFill>
                  <a:schemeClr val="tx1"/>
                </a:solidFill>
              </a:rPr>
              <a:t>: فعل مضارع والفاعل ضمير مستتر تقديره هو.</a:t>
            </a:r>
          </a:p>
          <a:p>
            <a:r>
              <a:rPr lang="ar-IQ" sz="2400" b="1" dirty="0">
                <a:solidFill>
                  <a:schemeClr val="tx1"/>
                </a:solidFill>
              </a:rPr>
              <a:t>• اهتدي</a:t>
            </a:r>
            <a:r>
              <a:rPr lang="ar-IQ" sz="2400" b="1" u="sng" dirty="0">
                <a:solidFill>
                  <a:srgbClr val="FF0000"/>
                </a:solidFill>
              </a:rPr>
              <a:t>ت</a:t>
            </a:r>
            <a:r>
              <a:rPr lang="ar-IQ" sz="2400" b="1" dirty="0">
                <a:solidFill>
                  <a:schemeClr val="tx1"/>
                </a:solidFill>
              </a:rPr>
              <a:t> إلى الحق: اهتدي</a:t>
            </a:r>
            <a:r>
              <a:rPr lang="ar-IQ" sz="2400" b="1" u="sng" dirty="0">
                <a:solidFill>
                  <a:srgbClr val="FF0000"/>
                </a:solidFill>
              </a:rPr>
              <a:t>ت</a:t>
            </a:r>
            <a:r>
              <a:rPr lang="ar-IQ" sz="2400" b="1" dirty="0">
                <a:solidFill>
                  <a:schemeClr val="tx1"/>
                </a:solidFill>
              </a:rPr>
              <a:t>: التاء ضمير متَّصِل في محل رفع فاعل.</a:t>
            </a:r>
          </a:p>
          <a:p>
            <a:r>
              <a:rPr lang="ar-IQ" sz="2400" b="1" dirty="0">
                <a:solidFill>
                  <a:schemeClr val="tx1"/>
                </a:solidFill>
              </a:rPr>
              <a:t>• حضر </a:t>
            </a:r>
            <a:r>
              <a:rPr lang="ar-IQ" sz="2400" b="1" u="sng" dirty="0">
                <a:solidFill>
                  <a:srgbClr val="FF0000"/>
                </a:solidFill>
              </a:rPr>
              <a:t>الذين</a:t>
            </a:r>
            <a:r>
              <a:rPr lang="ar-IQ" sz="2400" b="1" dirty="0">
                <a:solidFill>
                  <a:schemeClr val="tx1"/>
                </a:solidFill>
              </a:rPr>
              <a:t> أحبهم: </a:t>
            </a:r>
            <a:r>
              <a:rPr lang="ar-IQ" sz="2400" b="1" u="sng" dirty="0">
                <a:solidFill>
                  <a:srgbClr val="FF0000"/>
                </a:solidFill>
              </a:rPr>
              <a:t>الذين</a:t>
            </a:r>
            <a:r>
              <a:rPr lang="ar-IQ" sz="2400" b="1" dirty="0">
                <a:solidFill>
                  <a:schemeClr val="tx1"/>
                </a:solidFill>
              </a:rPr>
              <a:t>: اسم موصول في محل رفع فاعل.</a:t>
            </a:r>
          </a:p>
          <a:p>
            <a:r>
              <a:rPr lang="ar-IQ" sz="2400" dirty="0" smtClean="0">
                <a:solidFill>
                  <a:schemeClr val="tx1"/>
                </a:solidFill>
              </a:rPr>
              <a:t/>
            </a:r>
            <a:br>
              <a:rPr lang="ar-IQ" sz="2400" dirty="0" smtClean="0">
                <a:solidFill>
                  <a:schemeClr val="tx1"/>
                </a:solidFill>
              </a:rPr>
            </a:br>
            <a:endParaRPr lang="ar-IQ" sz="24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19872" y="260648"/>
            <a:ext cx="2858616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rgbClr val="FF0000"/>
                </a:solidFill>
              </a:rPr>
              <a:t>نماذج للإعراب</a:t>
            </a:r>
            <a:endParaRPr lang="ar-IQ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736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222</Words>
  <Application>Microsoft Office PowerPoint</Application>
  <PresentationFormat>On-screen Show 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27</cp:revision>
  <dcterms:created xsi:type="dcterms:W3CDTF">2020-05-13T12:44:24Z</dcterms:created>
  <dcterms:modified xsi:type="dcterms:W3CDTF">2020-05-13T20:11:44Z</dcterms:modified>
</cp:coreProperties>
</file>