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sldIdLst>
    <p:sldId id="256" r:id="rId2"/>
    <p:sldId id="258" r:id="rId3"/>
    <p:sldId id="259" r:id="rId4"/>
    <p:sldId id="260" r:id="rId5"/>
    <p:sldId id="261" r:id="rId6"/>
    <p:sldId id="262" r:id="rId7"/>
    <p:sldId id="263"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8" name="مستطيل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عنوان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B8ABB09-4A1D-463E-8065-109CC2B7EFAA}" type="datetimeFigureOut">
              <a:rPr lang="ar-SA" smtClean="0"/>
              <a:t>23/09/1441</a:t>
            </a:fld>
            <a:endParaRPr lang="ar-SA"/>
          </a:p>
        </p:txBody>
      </p:sp>
      <p:sp>
        <p:nvSpPr>
          <p:cNvPr id="18" name="عنصر نائب للتذييل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SA"/>
          </a:p>
        </p:txBody>
      </p:sp>
      <p:sp>
        <p:nvSpPr>
          <p:cNvPr id="29" name="عنصر نائب لرقم الشريحة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23/09/1441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242816" y="6557946"/>
            <a:ext cx="2002464" cy="226902"/>
          </a:xfrm>
        </p:spPr>
        <p:txBody>
          <a:bodyPr/>
          <a:lstStyle>
            <a:extLst/>
          </a:lstStyle>
          <a:p>
            <a:fld id="{1B8ABB09-4A1D-463E-8065-109CC2B7EFAA}" type="datetimeFigureOut">
              <a:rPr lang="ar-SA" smtClean="0"/>
              <a:t>23/09/1441</a:t>
            </a:fld>
            <a:endParaRPr lang="ar-SA"/>
          </a:p>
        </p:txBody>
      </p:sp>
      <p:sp>
        <p:nvSpPr>
          <p:cNvPr id="5" name="عنصر نائب للتذييل 4"/>
          <p:cNvSpPr>
            <a:spLocks noGrp="1"/>
          </p:cNvSpPr>
          <p:nvPr>
            <p:ph type="ftr" sz="quarter" idx="11"/>
          </p:nvPr>
        </p:nvSpPr>
        <p:spPr>
          <a:xfrm>
            <a:off x="457200" y="6556248"/>
            <a:ext cx="3657600" cy="228600"/>
          </a:xfrm>
        </p:spPr>
        <p:txBody>
          <a:bodyPr/>
          <a:lstStyle>
            <a:extLst/>
          </a:lstStyle>
          <a:p>
            <a:endParaRPr lang="ar-SA"/>
          </a:p>
        </p:txBody>
      </p:sp>
      <p:sp>
        <p:nvSpPr>
          <p:cNvPr id="6" name="عنصر نائب لرقم الشريحة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B34F065-1154-456A-91E3-76DE8E75E17B}"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23/09/1441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B8ABB09-4A1D-463E-8065-109CC2B7EFAA}" type="datetimeFigureOut">
              <a:rPr lang="ar-SA" smtClean="0"/>
              <a:t>23/09/1441</a:t>
            </a:fld>
            <a:endParaRPr lang="ar-SA"/>
          </a:p>
        </p:txBody>
      </p:sp>
      <p:sp>
        <p:nvSpPr>
          <p:cNvPr id="5" name="عنصر نائب للتذييل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SA"/>
          </a:p>
        </p:txBody>
      </p:sp>
      <p:sp>
        <p:nvSpPr>
          <p:cNvPr id="6" name="عنصر نائب لرقم الشريحة 5"/>
          <p:cNvSpPr>
            <a:spLocks noGrp="1"/>
          </p:cNvSpPr>
          <p:nvPr>
            <p:ph type="sldNum" sz="quarter" idx="12"/>
          </p:nvPr>
        </p:nvSpPr>
        <p:spPr>
          <a:xfrm>
            <a:off x="6733952" y="6555112"/>
            <a:ext cx="588336" cy="228600"/>
          </a:xfrm>
        </p:spPr>
        <p:txBody>
          <a:bodyPr/>
          <a:lstStyle>
            <a:extLst/>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23/09/1441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23/09/1441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23/09/1441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1B8ABB09-4A1D-463E-8065-109CC2B7EFAA}" type="datetimeFigureOut">
              <a:rPr lang="ar-SA" smtClean="0"/>
              <a:t>23/09/1441</a:t>
            </a:fld>
            <a:endParaRPr lang="ar-SA"/>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23/09/1441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8" name="مستطيل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23/09/1441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ar-SA" smtClean="0"/>
              <a:t>انقر فوق الأيقونة لإضافة صورة</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عنوان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B8ABB09-4A1D-463E-8065-109CC2B7EFAA}" type="datetimeFigureOut">
              <a:rPr lang="ar-SA" smtClean="0"/>
              <a:t>23/09/1441</a:t>
            </a:fld>
            <a:endParaRPr lang="ar-SA"/>
          </a:p>
        </p:txBody>
      </p:sp>
      <p:sp>
        <p:nvSpPr>
          <p:cNvPr id="4" name="عنصر نائب للتذييل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SA"/>
          </a:p>
        </p:txBody>
      </p:sp>
      <p:sp>
        <p:nvSpPr>
          <p:cNvPr id="16" name="عنصر نائب لرقم الشريحة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الفنون النثرية </a:t>
            </a:r>
            <a:endParaRPr lang="en-US" dirty="0"/>
          </a:p>
        </p:txBody>
      </p:sp>
      <p:sp>
        <p:nvSpPr>
          <p:cNvPr id="3" name="عنوان فرعي 2"/>
          <p:cNvSpPr>
            <a:spLocks noGrp="1"/>
          </p:cNvSpPr>
          <p:nvPr>
            <p:ph type="subTitle" idx="1"/>
          </p:nvPr>
        </p:nvSpPr>
        <p:spPr/>
        <p:txBody>
          <a:bodyPr/>
          <a:lstStyle/>
          <a:p>
            <a:r>
              <a:rPr lang="ar-IQ" dirty="0" smtClean="0"/>
              <a:t>ثانيا – الخطابة </a:t>
            </a:r>
            <a:endParaRPr lang="en-US" dirty="0"/>
          </a:p>
        </p:txBody>
      </p:sp>
    </p:spTree>
    <p:extLst>
      <p:ext uri="{BB962C8B-B14F-4D97-AF65-F5344CB8AC3E}">
        <p14:creationId xmlns:p14="http://schemas.microsoft.com/office/powerpoint/2010/main" val="1809924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028343"/>
            <a:ext cx="4572000" cy="4801314"/>
          </a:xfrm>
          <a:prstGeom prst="rect">
            <a:avLst/>
          </a:prstGeom>
        </p:spPr>
        <p:txBody>
          <a:bodyPr>
            <a:spAutoFit/>
          </a:bodyPr>
          <a:lstStyle/>
          <a:p>
            <a:pPr algn="just"/>
            <a:r>
              <a:rPr lang="ar-SA" dirty="0">
                <a:latin typeface="Calibri"/>
                <a:ea typeface="Calibri"/>
                <a:cs typeface="Arial"/>
              </a:rPr>
              <a:t>من أقدم فنون النثر الشفوية التي تقال ارتجالا في أمر عام ، وهي لمخاطبة القريب من الناس</a:t>
            </a:r>
            <a:r>
              <a:rPr lang="ar-IQ" dirty="0">
                <a:latin typeface="Calibri"/>
                <a:ea typeface="Calibri"/>
                <a:cs typeface="Arial"/>
              </a:rPr>
              <a:t> وقد اشتهر العرب منذ عصر ما قبل الاسلام بالخطابة، وعرفوا بفصاحة اللسان وقوة البيان وبراعة التعبير وشدة التأثير وازدادت الخطابة ازدهارا في عصر الرسول </a:t>
            </a:r>
            <a:r>
              <a:rPr lang="ar-IQ" dirty="0" smtClean="0">
                <a:latin typeface="Calibri"/>
                <a:ea typeface="Calibri"/>
                <a:cs typeface="Arial"/>
              </a:rPr>
              <a:t>والخلفاء </a:t>
            </a:r>
            <a:r>
              <a:rPr lang="ar-IQ" dirty="0">
                <a:latin typeface="Calibri"/>
                <a:ea typeface="Calibri"/>
                <a:cs typeface="Arial"/>
              </a:rPr>
              <a:t>الراشدين وبلغت القمة في عصر بني امية لتوافر دواعيها الدينية والاجتماعية والسياسية، وظلت رائجة حتى العصر العباسي الاول، وبقيت المنابر قائمة تدوي بأصواتها الهادرة تدعو الناس للدولة الجديدة وتندد بالدولة السابقة وتزري برجالها، وقد اشتهر الخليفة الاول ابو العباس السفاح بالقدرة الفائقة على اثارة الناس والهاب مشاعرهم في خطبه، من ذلك قوله حين بويع بالخلافة </a:t>
            </a:r>
            <a:r>
              <a:rPr lang="ar-IQ" b="1" dirty="0">
                <a:solidFill>
                  <a:srgbClr val="C00000"/>
                </a:solidFill>
                <a:latin typeface="Calibri"/>
                <a:ea typeface="Calibri"/>
                <a:cs typeface="Arial"/>
              </a:rPr>
              <a:t>" الحمد لله الذي اصطفى الاسلام لنفسه وكرمه وشرفه وعظمه واختاره لنا وايده بنا وجعلنا أهله وكهفه وحصنه والقوام به والذابين عنه، والناصرين له وخصنا برحم رسول الله صلى الله عليه واله وانبتنا من شجرته واشتقنا من نبعته وانزل بذلك كتابا يتلى فقال سبحانه " قل لا أسالكم عليه اجرا الا المودة في القربى " </a:t>
            </a:r>
            <a:r>
              <a:rPr lang="ar-IQ" dirty="0">
                <a:latin typeface="Calibri"/>
                <a:ea typeface="Calibri"/>
                <a:cs typeface="Arial"/>
              </a:rPr>
              <a:t>.... </a:t>
            </a:r>
            <a:endParaRPr lang="en-US" dirty="0"/>
          </a:p>
        </p:txBody>
      </p:sp>
    </p:spTree>
    <p:extLst>
      <p:ext uri="{BB962C8B-B14F-4D97-AF65-F5344CB8AC3E}">
        <p14:creationId xmlns:p14="http://schemas.microsoft.com/office/powerpoint/2010/main" val="1657438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أنواع الخطب </a:t>
            </a:r>
            <a:endParaRPr lang="en-US" dirty="0"/>
          </a:p>
        </p:txBody>
      </p:sp>
      <p:sp>
        <p:nvSpPr>
          <p:cNvPr id="3" name="عنصر نائب للنص 2"/>
          <p:cNvSpPr>
            <a:spLocks noGrp="1"/>
          </p:cNvSpPr>
          <p:nvPr>
            <p:ph type="body" idx="1"/>
          </p:nvPr>
        </p:nvSpPr>
        <p:spPr/>
        <p:txBody>
          <a:bodyPr/>
          <a:lstStyle/>
          <a:p>
            <a:r>
              <a:rPr lang="ar-IQ" dirty="0" smtClean="0"/>
              <a:t>الخطب في العصر العباسي على أربعة أنواع : </a:t>
            </a:r>
            <a:endParaRPr lang="en-US" dirty="0"/>
          </a:p>
        </p:txBody>
      </p:sp>
    </p:spTree>
    <p:extLst>
      <p:ext uri="{BB962C8B-B14F-4D97-AF65-F5344CB8AC3E}">
        <p14:creationId xmlns:p14="http://schemas.microsoft.com/office/powerpoint/2010/main" val="606478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885244"/>
            <a:ext cx="4572000" cy="3087512"/>
          </a:xfrm>
          <a:prstGeom prst="rect">
            <a:avLst/>
          </a:prstGeom>
        </p:spPr>
        <p:txBody>
          <a:bodyPr>
            <a:spAutoFit/>
          </a:bodyPr>
          <a:lstStyle/>
          <a:p>
            <a:pPr>
              <a:lnSpc>
                <a:spcPct val="115000"/>
              </a:lnSpc>
              <a:spcAft>
                <a:spcPts val="1000"/>
              </a:spcAft>
            </a:pPr>
            <a:r>
              <a:rPr lang="ar-IQ" b="1" dirty="0">
                <a:solidFill>
                  <a:srgbClr val="FF0000"/>
                </a:solidFill>
                <a:latin typeface="Calibri"/>
                <a:ea typeface="Calibri"/>
                <a:cs typeface="Arial"/>
              </a:rPr>
              <a:t>اولا : الخطب السياسية </a:t>
            </a:r>
            <a:r>
              <a:rPr lang="ar-IQ" dirty="0">
                <a:latin typeface="Calibri"/>
                <a:ea typeface="Calibri"/>
                <a:cs typeface="Arial"/>
              </a:rPr>
              <a:t>: شهدت الخطب السياسية ازدهارا ملحوظا في مطلع العصر العباسي لإثبات أحقية بني العباس في الخلافة، فقد كانت السلاح الاول لبني العباس لتثبيت سلطانهم وتوطيد حكمهم ومن اللافت للنظر أن الخلفاء كانوا من رواد الخطابة في هذا العصر ومن أشهرهم ابو العباس السفاح، وابو جعفر المنصور وهارون الرشيد والمأمون .</a:t>
            </a:r>
            <a:endParaRPr lang="en-US" dirty="0">
              <a:latin typeface="Calibri"/>
              <a:ea typeface="Calibri"/>
              <a:cs typeface="Arial"/>
            </a:endParaRPr>
          </a:p>
          <a:p>
            <a:pPr>
              <a:lnSpc>
                <a:spcPct val="115000"/>
              </a:lnSpc>
              <a:spcAft>
                <a:spcPts val="1000"/>
              </a:spcAft>
            </a:pPr>
            <a:r>
              <a:rPr lang="ar-IQ" dirty="0">
                <a:latin typeface="Calibri"/>
                <a:ea typeface="Calibri"/>
                <a:cs typeface="Arial"/>
              </a:rPr>
              <a:t>وظلت الخطابة السياسية نشطة قرابة قرن من الزمن في البيت العباسي وبعد ذلك ضعفت ولا سيما بعد ذهاب هيبة خلافة بني العباس .</a:t>
            </a:r>
            <a:endParaRPr lang="en-US" dirty="0">
              <a:effectLst/>
              <a:latin typeface="Calibri"/>
              <a:ea typeface="Calibri"/>
              <a:cs typeface="Arial"/>
            </a:endParaRPr>
          </a:p>
        </p:txBody>
      </p:sp>
    </p:spTree>
    <p:extLst>
      <p:ext uri="{BB962C8B-B14F-4D97-AF65-F5344CB8AC3E}">
        <p14:creationId xmlns:p14="http://schemas.microsoft.com/office/powerpoint/2010/main" val="243644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443841"/>
            <a:ext cx="4572000" cy="3416320"/>
          </a:xfrm>
          <a:prstGeom prst="rect">
            <a:avLst/>
          </a:prstGeom>
        </p:spPr>
        <p:txBody>
          <a:bodyPr>
            <a:spAutoFit/>
          </a:bodyPr>
          <a:lstStyle/>
          <a:p>
            <a:pPr algn="just"/>
            <a:r>
              <a:rPr lang="ar-IQ" b="1" dirty="0">
                <a:solidFill>
                  <a:srgbClr val="FF0000"/>
                </a:solidFill>
                <a:latin typeface="Calibri"/>
                <a:ea typeface="Calibri"/>
                <a:cs typeface="Arial"/>
              </a:rPr>
              <a:t>ثانيا </a:t>
            </a:r>
            <a:r>
              <a:rPr lang="ar-IQ" b="1" dirty="0" smtClean="0">
                <a:solidFill>
                  <a:srgbClr val="FF0000"/>
                </a:solidFill>
                <a:latin typeface="Calibri"/>
                <a:ea typeface="Calibri"/>
                <a:cs typeface="Arial"/>
              </a:rPr>
              <a:t>: الخطب </a:t>
            </a:r>
            <a:r>
              <a:rPr lang="ar-IQ" b="1" dirty="0">
                <a:solidFill>
                  <a:srgbClr val="FF0000"/>
                </a:solidFill>
                <a:latin typeface="Calibri"/>
                <a:ea typeface="Calibri"/>
                <a:cs typeface="Arial"/>
              </a:rPr>
              <a:t>الدينية </a:t>
            </a:r>
            <a:r>
              <a:rPr lang="ar-IQ" dirty="0">
                <a:latin typeface="Calibri"/>
                <a:ea typeface="Calibri"/>
                <a:cs typeface="Arial"/>
              </a:rPr>
              <a:t>: فقد كانت الخطب الدينية تفيض بالوعظ والارشاد وتلقى في الغالب ايام الجمع والاعياد وقد شارك فيها عدد من الخلفاء منهم المأمون في قوله بخطبة له في يوم جمعة </a:t>
            </a:r>
            <a:r>
              <a:rPr lang="ar-IQ" dirty="0" smtClean="0">
                <a:solidFill>
                  <a:srgbClr val="C00000"/>
                </a:solidFill>
                <a:latin typeface="Calibri"/>
                <a:ea typeface="Calibri"/>
                <a:cs typeface="Arial"/>
              </a:rPr>
              <a:t>«</a:t>
            </a:r>
            <a:r>
              <a:rPr lang="ar-SA" b="1" dirty="0" smtClean="0">
                <a:solidFill>
                  <a:srgbClr val="C00000"/>
                </a:solidFill>
                <a:latin typeface="Calibri"/>
                <a:ea typeface="Calibri"/>
                <a:cs typeface="Arial"/>
              </a:rPr>
              <a:t>الحمد </a:t>
            </a:r>
            <a:r>
              <a:rPr lang="ar-SA" b="1" dirty="0">
                <a:solidFill>
                  <a:srgbClr val="C00000"/>
                </a:solidFill>
                <a:latin typeface="Calibri"/>
                <a:ea typeface="Calibri"/>
                <a:cs typeface="Arial"/>
              </a:rPr>
              <a:t>لله مُستخلِص الحمدِ لنفسه ومُستوجِبه على خَلْقه أحمده وأستعينه وأُومنِ به وأتوكّل عليه وأشهد أن لا إله إلا الله وحدَه لا شريكَ له وأشهد أنّ محمداً عبدُه ورسولُه أرسله بالهُدى ودِين الحق ليُظهره على الدِّين كلِّه ولو كَره المشركون أُوصيكم عبادَ اللهّ ونَفْسي بتَقْوى الله وحدَه والعمل لما عنده والتنجّز لِوَعْده والخوفِ لوَعِيده فإنه لا يَسلم إلا مَن اتقاه ورَجاه وعَمل لَه وأرضاه. فاتقُوا الله عباد اللهّ وبادِرُوا آجالَكم بأعمالكم وابتاعًوا ما يَبقى بما يَزُول عنكم </a:t>
            </a:r>
            <a:r>
              <a:rPr lang="ar-SA" b="1" dirty="0" smtClean="0">
                <a:solidFill>
                  <a:srgbClr val="C00000"/>
                </a:solidFill>
                <a:latin typeface="Calibri"/>
                <a:ea typeface="Calibri"/>
                <a:cs typeface="Arial"/>
              </a:rPr>
              <a:t>ويَفْنى</a:t>
            </a:r>
            <a:r>
              <a:rPr lang="ar-IQ" b="1" dirty="0" smtClean="0">
                <a:solidFill>
                  <a:srgbClr val="C00000"/>
                </a:solidFill>
                <a:latin typeface="Calibri"/>
                <a:ea typeface="Calibri"/>
                <a:cs typeface="Arial"/>
              </a:rPr>
              <a:t> «</a:t>
            </a:r>
            <a:endParaRPr lang="en-US" dirty="0">
              <a:solidFill>
                <a:srgbClr val="C00000"/>
              </a:solidFill>
            </a:endParaRPr>
          </a:p>
        </p:txBody>
      </p:sp>
    </p:spTree>
    <p:extLst>
      <p:ext uri="{BB962C8B-B14F-4D97-AF65-F5344CB8AC3E}">
        <p14:creationId xmlns:p14="http://schemas.microsoft.com/office/powerpoint/2010/main" val="2175694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2108639"/>
            <a:ext cx="4572000" cy="2901115"/>
          </a:xfrm>
          <a:prstGeom prst="rect">
            <a:avLst/>
          </a:prstGeom>
        </p:spPr>
        <p:txBody>
          <a:bodyPr>
            <a:spAutoFit/>
          </a:bodyPr>
          <a:lstStyle/>
          <a:p>
            <a:pPr algn="just">
              <a:lnSpc>
                <a:spcPct val="115000"/>
              </a:lnSpc>
              <a:spcAft>
                <a:spcPts val="1000"/>
              </a:spcAft>
            </a:pPr>
            <a:r>
              <a:rPr lang="ar-SA" sz="2000" b="1" dirty="0" smtClean="0">
                <a:solidFill>
                  <a:srgbClr val="FF0000"/>
                </a:solidFill>
                <a:latin typeface="Calibri"/>
                <a:ea typeface="Calibri"/>
                <a:cs typeface="Arial"/>
              </a:rPr>
              <a:t>ثالثا</a:t>
            </a:r>
            <a:r>
              <a:rPr lang="ar-IQ" sz="2000" b="1" dirty="0">
                <a:solidFill>
                  <a:srgbClr val="FF0000"/>
                </a:solidFill>
                <a:latin typeface="Calibri"/>
                <a:ea typeface="Calibri"/>
                <a:cs typeface="Arial"/>
              </a:rPr>
              <a:t> </a:t>
            </a:r>
            <a:r>
              <a:rPr lang="ar-IQ" sz="2000" b="1" dirty="0" smtClean="0">
                <a:solidFill>
                  <a:srgbClr val="FF0000"/>
                </a:solidFill>
                <a:latin typeface="Calibri"/>
                <a:ea typeface="Calibri"/>
                <a:cs typeface="Arial"/>
              </a:rPr>
              <a:t>:</a:t>
            </a:r>
            <a:r>
              <a:rPr lang="ar-SA" sz="2000" b="1" dirty="0" smtClean="0">
                <a:solidFill>
                  <a:srgbClr val="FF0000"/>
                </a:solidFill>
                <a:latin typeface="Calibri"/>
                <a:ea typeface="Calibri"/>
                <a:cs typeface="Arial"/>
              </a:rPr>
              <a:t> </a:t>
            </a:r>
            <a:r>
              <a:rPr lang="ar-SA" sz="2000" b="1" dirty="0">
                <a:solidFill>
                  <a:srgbClr val="FF0000"/>
                </a:solidFill>
                <a:latin typeface="Calibri"/>
                <a:ea typeface="Calibri"/>
                <a:cs typeface="Arial"/>
              </a:rPr>
              <a:t>الخطب الجهادية </a:t>
            </a:r>
            <a:r>
              <a:rPr lang="ar-SA" sz="2000" dirty="0">
                <a:latin typeface="Calibri"/>
                <a:ea typeface="Calibri"/>
                <a:cs typeface="Arial"/>
              </a:rPr>
              <a:t>: وكانت الخطب الجهادية او الحربية تأخذ طابع الاستنهاض والاستبسال وشحذ الهمم وبذل النفوس مثل خطبة عبد الله بن طاهر في تحريض الجند ساعة القتال " </a:t>
            </a:r>
            <a:r>
              <a:rPr lang="ar-SA" sz="2000" dirty="0">
                <a:solidFill>
                  <a:srgbClr val="C00000"/>
                </a:solidFill>
                <a:latin typeface="Calibri"/>
                <a:ea typeface="Calibri"/>
                <a:cs typeface="Arial"/>
              </a:rPr>
              <a:t>إ</a:t>
            </a:r>
            <a:r>
              <a:rPr lang="ar-SA" sz="2000" b="1" dirty="0">
                <a:solidFill>
                  <a:srgbClr val="C00000"/>
                </a:solidFill>
                <a:latin typeface="Calibri"/>
                <a:ea typeface="Calibri"/>
                <a:cs typeface="Arial"/>
              </a:rPr>
              <a:t>نكم فئة الله المجاهدون عن حقه، </a:t>
            </a:r>
            <a:r>
              <a:rPr lang="ar-SA" sz="2000" b="1" dirty="0" err="1">
                <a:solidFill>
                  <a:srgbClr val="C00000"/>
                </a:solidFill>
                <a:latin typeface="Calibri"/>
                <a:ea typeface="Calibri"/>
                <a:cs typeface="Arial"/>
              </a:rPr>
              <a:t>الذابّون</a:t>
            </a:r>
            <a:r>
              <a:rPr lang="ar-SA" sz="2000" b="1" dirty="0">
                <a:solidFill>
                  <a:srgbClr val="C00000"/>
                </a:solidFill>
                <a:latin typeface="Calibri"/>
                <a:ea typeface="Calibri"/>
                <a:cs typeface="Arial"/>
              </a:rPr>
              <a:t> عن دينه، </a:t>
            </a:r>
            <a:r>
              <a:rPr lang="ar-SA" sz="2000" b="1" dirty="0" err="1">
                <a:solidFill>
                  <a:srgbClr val="C00000"/>
                </a:solidFill>
                <a:latin typeface="Calibri"/>
                <a:ea typeface="Calibri"/>
                <a:cs typeface="Arial"/>
              </a:rPr>
              <a:t>الذائدون</a:t>
            </a:r>
            <a:r>
              <a:rPr lang="ar-SA" sz="2000" b="1" dirty="0">
                <a:solidFill>
                  <a:srgbClr val="C00000"/>
                </a:solidFill>
                <a:latin typeface="Calibri"/>
                <a:ea typeface="Calibri"/>
                <a:cs typeface="Arial"/>
              </a:rPr>
              <a:t> عن محارمه، الداعون إلى ما أمر به من الاعتصام بحبله، والطاعة لولاة أمره، الذين جعلهم رعاة الدين، ونظام المسلمين فاستنجزوا موعود الله ونصره بمجاهدة عدوّه وأهل معصيته</a:t>
            </a:r>
            <a:r>
              <a:rPr lang="ar-SA" sz="2000" b="1" dirty="0">
                <a:latin typeface="Calibri"/>
                <a:ea typeface="Calibri"/>
                <a:cs typeface="Arial"/>
              </a:rPr>
              <a:t>" </a:t>
            </a:r>
            <a:endParaRPr lang="en-US" sz="2000" dirty="0">
              <a:effectLst/>
              <a:latin typeface="Calibri"/>
              <a:ea typeface="Calibri"/>
              <a:cs typeface="Arial"/>
            </a:endParaRPr>
          </a:p>
        </p:txBody>
      </p:sp>
    </p:spTree>
    <p:extLst>
      <p:ext uri="{BB962C8B-B14F-4D97-AF65-F5344CB8AC3E}">
        <p14:creationId xmlns:p14="http://schemas.microsoft.com/office/powerpoint/2010/main" val="377726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949364"/>
            <a:ext cx="4572000" cy="3255058"/>
          </a:xfrm>
          <a:prstGeom prst="rect">
            <a:avLst/>
          </a:prstGeom>
        </p:spPr>
        <p:txBody>
          <a:bodyPr>
            <a:spAutoFit/>
          </a:bodyPr>
          <a:lstStyle/>
          <a:p>
            <a:pPr algn="just">
              <a:lnSpc>
                <a:spcPct val="115000"/>
              </a:lnSpc>
              <a:spcAft>
                <a:spcPts val="1000"/>
              </a:spcAft>
            </a:pPr>
            <a:r>
              <a:rPr lang="ar-SA" sz="2000" b="1" dirty="0" smtClean="0">
                <a:solidFill>
                  <a:srgbClr val="FF0000"/>
                </a:solidFill>
                <a:latin typeface="Calibri"/>
                <a:ea typeface="Calibri"/>
                <a:cs typeface="Arial"/>
              </a:rPr>
              <a:t>رابعا</a:t>
            </a:r>
            <a:r>
              <a:rPr lang="ar-IQ" sz="2000" b="1" dirty="0" smtClean="0">
                <a:solidFill>
                  <a:srgbClr val="FF0000"/>
                </a:solidFill>
                <a:latin typeface="Calibri"/>
                <a:ea typeface="Calibri"/>
                <a:cs typeface="Arial"/>
              </a:rPr>
              <a:t>: </a:t>
            </a:r>
            <a:r>
              <a:rPr lang="ar-SA" sz="2000" b="1" dirty="0" smtClean="0">
                <a:solidFill>
                  <a:srgbClr val="FF0000"/>
                </a:solidFill>
                <a:latin typeface="Calibri"/>
                <a:ea typeface="Calibri"/>
                <a:cs typeface="Arial"/>
              </a:rPr>
              <a:t>الخطب </a:t>
            </a:r>
            <a:r>
              <a:rPr lang="ar-SA" sz="2000" b="1" dirty="0">
                <a:solidFill>
                  <a:srgbClr val="FF0000"/>
                </a:solidFill>
                <a:latin typeface="Calibri"/>
                <a:ea typeface="Calibri"/>
                <a:cs typeface="Arial"/>
              </a:rPr>
              <a:t>الحفلية </a:t>
            </a:r>
            <a:r>
              <a:rPr lang="ar-SA" sz="2000" dirty="0">
                <a:latin typeface="Calibri"/>
                <a:ea typeface="Calibri"/>
                <a:cs typeface="Arial"/>
              </a:rPr>
              <a:t>: وهذا النوع من الخطب يلقى في المناسبات كإعلان البيعة للخليفة أو ولي العهد والمآتم والافراح والمواسم والوفود وهي في الغالب قصيرة ومؤثرة على نحو ما قالته احدى الاعرابيات وقد تعرضت للخليفة المنصور في طريق مكة بعد وفاة ابي العباس السفاح</a:t>
            </a:r>
            <a:r>
              <a:rPr lang="ar-SA" sz="2000" b="1" dirty="0">
                <a:latin typeface="Calibri"/>
                <a:ea typeface="Calibri"/>
                <a:cs typeface="Arial"/>
              </a:rPr>
              <a:t> " </a:t>
            </a:r>
            <a:r>
              <a:rPr lang="ar-SA" sz="2000" b="1" dirty="0">
                <a:solidFill>
                  <a:srgbClr val="C00000"/>
                </a:solidFill>
                <a:latin typeface="Calibri"/>
                <a:ea typeface="Calibri"/>
                <a:cs typeface="Arial"/>
              </a:rPr>
              <a:t>يا أمير المؤمنين احتسب الصبر وقدم الشكر فقد اجزل الله لك الثواب في الحالين واعظم عليك المنة في الحادثين : سلبك خليفة الله، وافادك خلافة الله، فسلم فيما سلبك، واشكر فيما منحك ..." </a:t>
            </a:r>
            <a:endParaRPr lang="en-US" sz="2000" dirty="0">
              <a:solidFill>
                <a:srgbClr val="C00000"/>
              </a:solidFill>
              <a:effectLst/>
              <a:latin typeface="Calibri"/>
              <a:ea typeface="Calibri"/>
              <a:cs typeface="Arial"/>
            </a:endParaRPr>
          </a:p>
        </p:txBody>
      </p:sp>
    </p:spTree>
    <p:extLst>
      <p:ext uri="{BB962C8B-B14F-4D97-AF65-F5344CB8AC3E}">
        <p14:creationId xmlns:p14="http://schemas.microsoft.com/office/powerpoint/2010/main" val="3935531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19</TotalTime>
  <Words>523</Words>
  <Application>Microsoft Office PowerPoint</Application>
  <PresentationFormat>عرض على الشاشة (3:4)‏</PresentationFormat>
  <Paragraphs>10</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وافر</vt:lpstr>
      <vt:lpstr>الفنون النثرية </vt:lpstr>
      <vt:lpstr>عرض تقديمي في PowerPoint</vt:lpstr>
      <vt:lpstr>أنواع الخطب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الفنون النثرية </dc:title>
  <dc:creator>ALSHOWI</dc:creator>
  <cp:lastModifiedBy>DR.Ahmed Saker 2O11</cp:lastModifiedBy>
  <cp:revision>6</cp:revision>
  <dcterms:created xsi:type="dcterms:W3CDTF">2020-05-14T13:03:55Z</dcterms:created>
  <dcterms:modified xsi:type="dcterms:W3CDTF">2020-05-15T00:42:25Z</dcterms:modified>
</cp:coreProperties>
</file>