
<file path=[Content_Types].xml><?xml version="1.0" encoding="utf-8"?>
<Types xmlns="http://schemas.openxmlformats.org/package/2006/content-types">
  <Default Extension="png" ContentType="image/png"/>
  <Default Extension="jpeg" ContentType="image/jpeg"/>
  <Default Extension="wma" ContentType="audio/x-ms-wm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CD4989FB-4AEE-4CDD-AEFC-54435419BDD8}" type="datetimeFigureOut">
              <a:rPr lang="ar-IQ" smtClean="0"/>
              <a:t>28/09/1441</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F3FCD9B6-9224-4186-98D2-07BEF606F42B}"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CD4989FB-4AEE-4CDD-AEFC-54435419BDD8}" type="datetimeFigureOut">
              <a:rPr lang="ar-IQ" smtClean="0"/>
              <a:t>28/09/1441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FCD9B6-9224-4186-98D2-07BEF606F42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CD4989FB-4AEE-4CDD-AEFC-54435419BDD8}" type="datetimeFigureOut">
              <a:rPr lang="ar-IQ" smtClean="0"/>
              <a:t>28/09/1441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FCD9B6-9224-4186-98D2-07BEF606F42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CD4989FB-4AEE-4CDD-AEFC-54435419BDD8}" type="datetimeFigureOut">
              <a:rPr lang="ar-IQ" smtClean="0"/>
              <a:t>28/09/1441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FCD9B6-9224-4186-98D2-07BEF606F42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CD4989FB-4AEE-4CDD-AEFC-54435419BDD8}" type="datetimeFigureOut">
              <a:rPr lang="ar-IQ" smtClean="0"/>
              <a:t>28/09/1441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FCD9B6-9224-4186-98D2-07BEF606F42B}"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CD4989FB-4AEE-4CDD-AEFC-54435419BDD8}" type="datetimeFigureOut">
              <a:rPr lang="ar-IQ" smtClean="0"/>
              <a:t>28/09/1441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3FCD9B6-9224-4186-98D2-07BEF606F42B}"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CD4989FB-4AEE-4CDD-AEFC-54435419BDD8}" type="datetimeFigureOut">
              <a:rPr lang="ar-IQ" smtClean="0"/>
              <a:t>28/09/1441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3FCD9B6-9224-4186-98D2-07BEF606F42B}"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CD4989FB-4AEE-4CDD-AEFC-54435419BDD8}" type="datetimeFigureOut">
              <a:rPr lang="ar-IQ" smtClean="0"/>
              <a:t>28/09/1441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3FCD9B6-9224-4186-98D2-07BEF606F42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4989FB-4AEE-4CDD-AEFC-54435419BDD8}" type="datetimeFigureOut">
              <a:rPr lang="ar-IQ" smtClean="0"/>
              <a:t>28/09/1441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3FCD9B6-9224-4186-98D2-07BEF606F42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CD4989FB-4AEE-4CDD-AEFC-54435419BDD8}" type="datetimeFigureOut">
              <a:rPr lang="ar-IQ" smtClean="0"/>
              <a:t>28/09/1441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3FCD9B6-9224-4186-98D2-07BEF606F42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CD4989FB-4AEE-4CDD-AEFC-54435419BDD8}" type="datetimeFigureOut">
              <a:rPr lang="ar-IQ" smtClean="0"/>
              <a:t>28/09/1441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F3FCD9B6-9224-4186-98D2-07BEF606F42B}"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4989FB-4AEE-4CDD-AEFC-54435419BDD8}" type="datetimeFigureOut">
              <a:rPr lang="ar-IQ" smtClean="0"/>
              <a:t>28/09/1441</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FCD9B6-9224-4186-98D2-07BEF606F42B}"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ma"/><Relationship Id="rId1" Type="http://schemas.microsoft.com/office/2007/relationships/media" Target="../media/media1.wma"/><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wma"/><Relationship Id="rId1" Type="http://schemas.microsoft.com/office/2007/relationships/media" Target="../media/media2.wma"/><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wma"/><Relationship Id="rId1" Type="http://schemas.microsoft.com/office/2007/relationships/media" Target="../media/media3.wma"/><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wma"/><Relationship Id="rId1" Type="http://schemas.microsoft.com/office/2007/relationships/media" Target="../media/media4.wma"/><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5.wma"/><Relationship Id="rId1" Type="http://schemas.microsoft.com/office/2007/relationships/media" Target="../media/media5.wma"/><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6.wma"/><Relationship Id="rId1" Type="http://schemas.microsoft.com/office/2007/relationships/media" Target="../media/media6.wma"/><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7.wma"/><Relationship Id="rId1" Type="http://schemas.microsoft.com/office/2007/relationships/media" Target="../media/media7.wma"/><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8.wma"/><Relationship Id="rId1" Type="http://schemas.microsoft.com/office/2007/relationships/media" Target="../media/media8.wma"/><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9.wma"/><Relationship Id="rId1" Type="http://schemas.microsoft.com/office/2007/relationships/media" Target="../media/media9.wma"/><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b="1" dirty="0" smtClean="0">
                <a:solidFill>
                  <a:srgbClr val="7030A0"/>
                </a:solidFill>
              </a:rPr>
              <a:t>أدب الطفل وقصص الأطفال</a:t>
            </a:r>
            <a:br>
              <a:rPr lang="ar-IQ" b="1" dirty="0" smtClean="0">
                <a:solidFill>
                  <a:srgbClr val="7030A0"/>
                </a:solidFill>
              </a:rPr>
            </a:br>
            <a:r>
              <a:rPr lang="ar-IQ" b="1" dirty="0">
                <a:solidFill>
                  <a:srgbClr val="7030A0"/>
                </a:solidFill>
              </a:rPr>
              <a:t>3</a:t>
            </a:r>
          </a:p>
        </p:txBody>
      </p:sp>
      <p:sp>
        <p:nvSpPr>
          <p:cNvPr id="3" name="عنوان فرعي 2"/>
          <p:cNvSpPr>
            <a:spLocks noGrp="1"/>
          </p:cNvSpPr>
          <p:nvPr>
            <p:ph type="subTitle" idx="1"/>
          </p:nvPr>
        </p:nvSpPr>
        <p:spPr/>
        <p:txBody>
          <a:bodyPr>
            <a:normAutofit/>
          </a:bodyPr>
          <a:lstStyle/>
          <a:p>
            <a:r>
              <a:rPr lang="ar-IQ" b="1" dirty="0" smtClean="0">
                <a:solidFill>
                  <a:srgbClr val="FF0000"/>
                </a:solidFill>
              </a:rPr>
              <a:t>د. حيدر مجيد </a:t>
            </a:r>
          </a:p>
          <a:p>
            <a:r>
              <a:rPr lang="ar-IQ" b="1" dirty="0" err="1" smtClean="0">
                <a:solidFill>
                  <a:srgbClr val="FF0000"/>
                </a:solidFill>
              </a:rPr>
              <a:t>الآربعاء</a:t>
            </a:r>
            <a:r>
              <a:rPr lang="ar-IQ" b="1" dirty="0" smtClean="0">
                <a:solidFill>
                  <a:srgbClr val="FF0000"/>
                </a:solidFill>
              </a:rPr>
              <a:t> </a:t>
            </a:r>
            <a:r>
              <a:rPr lang="ar-IQ" b="1" dirty="0" smtClean="0">
                <a:solidFill>
                  <a:srgbClr val="FF0000"/>
                </a:solidFill>
              </a:rPr>
              <a:t>20 </a:t>
            </a:r>
            <a:r>
              <a:rPr lang="ar-IQ" b="1" dirty="0" smtClean="0">
                <a:solidFill>
                  <a:srgbClr val="FF0000"/>
                </a:solidFill>
              </a:rPr>
              <a:t>مايو 2020</a:t>
            </a:r>
            <a:endParaRPr lang="ar-IQ" b="1" dirty="0">
              <a:solidFill>
                <a:srgbClr val="FF0000"/>
              </a:solidFill>
            </a:endParaRPr>
          </a:p>
        </p:txBody>
      </p:sp>
      <p:pic>
        <p:nvPicPr>
          <p:cNvPr id="4"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547664" y="620688"/>
            <a:ext cx="609600" cy="609600"/>
          </a:xfrm>
          <a:prstGeom prst="rect">
            <a:avLst/>
          </a:prstGeom>
        </p:spPr>
      </p:pic>
    </p:spTree>
    <p:extLst>
      <p:ext uri="{BB962C8B-B14F-4D97-AF65-F5344CB8AC3E}">
        <p14:creationId xmlns:p14="http://schemas.microsoft.com/office/powerpoint/2010/main" val="224521965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2979"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C00000"/>
                </a:solidFill>
              </a:rPr>
              <a:t>رابعا : خصائص أسلوب أدب الطفل :</a:t>
            </a:r>
            <a:endParaRPr lang="ar-IQ" b="1" dirty="0">
              <a:solidFill>
                <a:srgbClr val="C00000"/>
              </a:solidFill>
            </a:endParaRPr>
          </a:p>
        </p:txBody>
      </p:sp>
      <p:sp>
        <p:nvSpPr>
          <p:cNvPr id="3" name="عنصر نائب للمحتوى 2"/>
          <p:cNvSpPr>
            <a:spLocks noGrp="1"/>
          </p:cNvSpPr>
          <p:nvPr>
            <p:ph idx="1"/>
          </p:nvPr>
        </p:nvSpPr>
        <p:spPr/>
        <p:txBody>
          <a:bodyPr/>
          <a:lstStyle/>
          <a:p>
            <a:pPr algn="just"/>
            <a:r>
              <a:rPr lang="ar-IQ" dirty="0" smtClean="0"/>
              <a:t> يقصد </a:t>
            </a:r>
            <a:r>
              <a:rPr lang="ar-IQ" dirty="0" smtClean="0"/>
              <a:t>بالأسلوب </a:t>
            </a:r>
            <a:r>
              <a:rPr lang="ar-IQ" dirty="0" smtClean="0"/>
              <a:t>طريقة المؤلف في التعبير عن أفكاره وتوصيلها إلى القارئ أو السامع من حيث اللغة التي يستخدمها ، ويتسع الأسلوب هنا ليشمل اختيار الكلمات وتركيبة الجمل والفقرات ، وكذلك شكل التعبير ونبرات الكتابة التي يستخدمها المؤلف في قصته .</a:t>
            </a:r>
          </a:p>
          <a:p>
            <a:pPr algn="just"/>
            <a:r>
              <a:rPr lang="ar-IQ" dirty="0" smtClean="0"/>
              <a:t>     ويشمل الحديث عن الأسلوب عدة عناصر هي : الكلمات ، والجمل، نوع اللغة من حيث كونها عامية أو فصحى </a:t>
            </a:r>
            <a:endParaRPr lang="ar-IQ" dirty="0"/>
          </a:p>
        </p:txBody>
      </p:sp>
      <p:pic>
        <p:nvPicPr>
          <p:cNvPr id="4"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971600" y="404664"/>
            <a:ext cx="609600" cy="609600"/>
          </a:xfrm>
          <a:prstGeom prst="rect">
            <a:avLst/>
          </a:prstGeom>
        </p:spPr>
      </p:pic>
    </p:spTree>
    <p:extLst>
      <p:ext uri="{BB962C8B-B14F-4D97-AF65-F5344CB8AC3E}">
        <p14:creationId xmlns:p14="http://schemas.microsoft.com/office/powerpoint/2010/main" val="3503196319"/>
      </p:ext>
    </p:extLst>
  </p:cSld>
  <p:clrMapOvr>
    <a:masterClrMapping/>
  </p:clrMapOvr>
  <p:transition spd="slow">
    <p:pull dir="r"/>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9363"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002060"/>
                </a:solidFill>
              </a:rPr>
              <a:t>وفيما يلي توضيح لكلاً من هذه العناصر </a:t>
            </a:r>
            <a:endParaRPr lang="ar-IQ" b="1" dirty="0">
              <a:solidFill>
                <a:srgbClr val="002060"/>
              </a:solidFill>
            </a:endParaRPr>
          </a:p>
        </p:txBody>
      </p:sp>
      <p:sp>
        <p:nvSpPr>
          <p:cNvPr id="3" name="عنصر نائب للمحتوى 2"/>
          <p:cNvSpPr>
            <a:spLocks noGrp="1"/>
          </p:cNvSpPr>
          <p:nvPr>
            <p:ph idx="1"/>
          </p:nvPr>
        </p:nvSpPr>
        <p:spPr/>
        <p:txBody>
          <a:bodyPr>
            <a:normAutofit fontScale="92500"/>
          </a:bodyPr>
          <a:lstStyle/>
          <a:p>
            <a:pPr algn="just"/>
            <a:r>
              <a:rPr lang="ar-IQ" b="1" dirty="0" smtClean="0">
                <a:solidFill>
                  <a:srgbClr val="FF0000"/>
                </a:solidFill>
              </a:rPr>
              <a:t>أ - الكلمة :- </a:t>
            </a:r>
          </a:p>
          <a:p>
            <a:pPr algn="just"/>
            <a:r>
              <a:rPr lang="ar-IQ" dirty="0" smtClean="0"/>
              <a:t>وهى أول عنصر من عناصر السهولة أو الصعوبة ، ويمكن الحكم عليها بالمعايير الآتية: </a:t>
            </a:r>
          </a:p>
          <a:p>
            <a:pPr algn="just"/>
            <a:r>
              <a:rPr lang="ar-IQ" dirty="0" smtClean="0"/>
              <a:t>(1)	هل توجد الكلمة في قاموس الطفل ؟ ويتحدد هذا في ضوء الكلمات الخاصة بكل مرحلة عمرية . وقد وجد أن الكلمة غير المألوفة للطفل تضيف صعوبة في تعليمه ، كما أنها تعوق عملية الفهم لديه ، فضلاً عن أنها تشعره بالعجز . لذلك ينبغي استخدام  الكلمات السهلة المألوفة دون الإضرار بطبيعة اللغة . وليس معنى ذلك عدم إضافة كلمات  جديدة في النص المكتوب للطفل، وإنما ينبغي إضافة كلمات جديدة وبقدر معقول بالتدريج مع تكرارها ، تكرارا طبيعيا وليس مفتعلاً في عدة مواقف مختلفة ، وبذلك تصبح الكلمات الجديدة مألوفة لدى الطفل فيدركها ويسيطر عليها ويستسهل استعمالها .</a:t>
            </a:r>
          </a:p>
          <a:p>
            <a:endParaRPr lang="ar-IQ" dirty="0"/>
          </a:p>
        </p:txBody>
      </p:sp>
      <p:pic>
        <p:nvPicPr>
          <p:cNvPr id="4"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971600" y="404664"/>
            <a:ext cx="609600" cy="609600"/>
          </a:xfrm>
          <a:prstGeom prst="rect">
            <a:avLst/>
          </a:prstGeom>
        </p:spPr>
      </p:pic>
    </p:spTree>
    <p:extLst>
      <p:ext uri="{BB962C8B-B14F-4D97-AF65-F5344CB8AC3E}">
        <p14:creationId xmlns:p14="http://schemas.microsoft.com/office/powerpoint/2010/main" val="3159795511"/>
      </p:ext>
    </p:extLst>
  </p:cSld>
  <p:clrMapOvr>
    <a:masterClrMapping/>
  </p:clrMapOvr>
  <p:transition spd="slow">
    <p:pull dir="r"/>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86483"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1"/>
            <a:ext cx="8229600" cy="4176464"/>
          </a:xfrm>
        </p:spPr>
        <p:txBody>
          <a:bodyPr>
            <a:normAutofit/>
          </a:bodyPr>
          <a:lstStyle/>
          <a:p>
            <a:pPr algn="just"/>
            <a:r>
              <a:rPr lang="ar-IQ" sz="3600" dirty="0" smtClean="0"/>
              <a:t>(2)	طول الكلمة أو قصرها ، فكلما كانت الكلمات أقصر كانت أكثر ملائمة للطفل القارئ وبخاصة في مرحلته التعليمية الأولى ، كما أن صعوبة الكلمة تزداد تبعاً لزيادة عدد حروفها ، وبذلك تصبح الكلمة القصيرة أسهل من الكلمة الطويلة ، لأن الكلمة الطويلة ثقيلة في النطق والهجاء والاستعمال ، ولذا شاعت الكلمات القصيرة وازدادت سهولتها تبعاً لزيادة شيوعها .</a:t>
            </a:r>
            <a:endParaRPr lang="ar-IQ" sz="3600" dirty="0"/>
          </a:p>
        </p:txBody>
      </p:sp>
      <p:pic>
        <p:nvPicPr>
          <p:cNvPr id="2"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331640" y="692696"/>
            <a:ext cx="609600" cy="609600"/>
          </a:xfrm>
          <a:prstGeom prst="rect">
            <a:avLst/>
          </a:prstGeom>
        </p:spPr>
      </p:pic>
    </p:spTree>
    <p:extLst>
      <p:ext uri="{BB962C8B-B14F-4D97-AF65-F5344CB8AC3E}">
        <p14:creationId xmlns:p14="http://schemas.microsoft.com/office/powerpoint/2010/main" val="3606771458"/>
      </p:ext>
    </p:extLst>
  </p:cSld>
  <p:clrMapOvr>
    <a:masterClrMapping/>
  </p:clrMapOvr>
  <p:transition spd="slow">
    <p:pull dir="r"/>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0195"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a:bodyPr>
          <a:lstStyle/>
          <a:p>
            <a:pPr algn="just"/>
            <a:r>
              <a:rPr lang="ar-IQ" sz="3200" dirty="0" smtClean="0"/>
              <a:t>(3)	نوع الكلمة ، يحدد مستوى سهولتها ، فأكثر الكلمات تكراراً هي الأسماء ، تليها الأفعال كما تدل على ذلك قوائم الكلمات الشائعة والأساسية فالأسماء أقرب إلى الواقع من الأفعال، لذلك ينبغي أن تكون نسبة الأسماء المستخدمة في أدب الأطفال في المراحل الأولى من التعليم كثيرة ثم تزداد نسبة الأفعال بعد ذلك تدريجيا . </a:t>
            </a:r>
          </a:p>
          <a:p>
            <a:pPr algn="just"/>
            <a:r>
              <a:rPr lang="ar-IQ" sz="3200" dirty="0" smtClean="0"/>
              <a:t>(4)	معنى الكلمة ، يحدد مستوى سهولتها ، فالكلمات ينبغي أن تكون ذات معنى وأن تتصل بحاجات الأطفال ، لإشعارهم بقيمة اللغة  كوسيلة هامة للاتصال والتعبير عن حاجاتهم ومطالبهم . </a:t>
            </a:r>
          </a:p>
          <a:p>
            <a:endParaRPr lang="ar-IQ" dirty="0"/>
          </a:p>
        </p:txBody>
      </p:sp>
      <p:pic>
        <p:nvPicPr>
          <p:cNvPr id="2"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259632" y="188640"/>
            <a:ext cx="609600" cy="609600"/>
          </a:xfrm>
          <a:prstGeom prst="rect">
            <a:avLst/>
          </a:prstGeom>
        </p:spPr>
      </p:pic>
    </p:spTree>
    <p:extLst>
      <p:ext uri="{BB962C8B-B14F-4D97-AF65-F5344CB8AC3E}">
        <p14:creationId xmlns:p14="http://schemas.microsoft.com/office/powerpoint/2010/main" val="3492946179"/>
      </p:ext>
    </p:extLst>
  </p:cSld>
  <p:clrMapOvr>
    <a:masterClrMapping/>
  </p:clrMapOvr>
  <p:transition spd="slow">
    <p:pull dir="r"/>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9043"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solidFill>
                  <a:srgbClr val="C00000"/>
                </a:solidFill>
              </a:rPr>
              <a:t>ب- الجملة :</a:t>
            </a:r>
            <a:endParaRPr lang="ar-IQ" b="1" dirty="0">
              <a:solidFill>
                <a:srgbClr val="C00000"/>
              </a:solidFill>
            </a:endParaRPr>
          </a:p>
        </p:txBody>
      </p:sp>
      <p:sp>
        <p:nvSpPr>
          <p:cNvPr id="3" name="عنصر نائب للمحتوى 2"/>
          <p:cNvSpPr>
            <a:spLocks noGrp="1"/>
          </p:cNvSpPr>
          <p:nvPr>
            <p:ph idx="1"/>
          </p:nvPr>
        </p:nvSpPr>
        <p:spPr/>
        <p:txBody>
          <a:bodyPr>
            <a:normAutofit fontScale="92500"/>
          </a:bodyPr>
          <a:lstStyle/>
          <a:p>
            <a:pPr algn="just"/>
            <a:r>
              <a:rPr lang="ar-IQ" dirty="0" smtClean="0"/>
              <a:t> الجمل المناسبة تؤثر على بساطة الأسلوب وسرعة فهم الفكرة ، وتقسم الجملة العربية من حيث بساطتها وتعقيدها إلى ثلاثة مستويات هي :- </a:t>
            </a:r>
          </a:p>
          <a:p>
            <a:pPr algn="just"/>
            <a:r>
              <a:rPr lang="ar-IQ" dirty="0" smtClean="0"/>
              <a:t>الجمل البسيطة :  وتتكون من مسند ، ومسند إليه  وإسناد ضمني مثل : أزدهر البستان ، البستان مزدهر ، كان البستان مزدهراً ، وهكذا .</a:t>
            </a:r>
          </a:p>
          <a:p>
            <a:pPr algn="just"/>
            <a:r>
              <a:rPr lang="ar-IQ" dirty="0" smtClean="0"/>
              <a:t>الجملة المركبة : وهى التي تتكون من مقطع رئيسي ، ومقاطع تابعة، ويربط  بينهما قواعد الوصل أو الانقطاع  ، وفى الحالة الثانية يكون المقطع الأساسي تأثير على المقطع التابع ، بروابط الواو والضمير وغيرها مثل : جاء حسن وغاب القمر </a:t>
            </a:r>
          </a:p>
          <a:p>
            <a:pPr algn="just"/>
            <a:r>
              <a:rPr lang="ar-IQ" dirty="0" smtClean="0"/>
              <a:t>الجملة المعقدة : وهى التي تتكون من سلسلة طويلة من الكلام المتتابع المعبر عن المعنى المطلوب ،كقولنا: لما جاء الإسلام ،وخرجت الجيوش من الجزيرة العربية لفتح البلاد التي كانت تحت حكم الفرس والروم استقر كثير من الصحابة في تلك البلاد.</a:t>
            </a:r>
            <a:endParaRPr lang="ar-IQ" dirty="0"/>
          </a:p>
        </p:txBody>
      </p:sp>
      <p:pic>
        <p:nvPicPr>
          <p:cNvPr id="5"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835696" y="620688"/>
            <a:ext cx="609600" cy="609600"/>
          </a:xfrm>
          <a:prstGeom prst="rect">
            <a:avLst/>
          </a:prstGeom>
        </p:spPr>
      </p:pic>
    </p:spTree>
    <p:extLst>
      <p:ext uri="{BB962C8B-B14F-4D97-AF65-F5344CB8AC3E}">
        <p14:creationId xmlns:p14="http://schemas.microsoft.com/office/powerpoint/2010/main" val="3973291857"/>
      </p:ext>
    </p:extLst>
  </p:cSld>
  <p:clrMapOvr>
    <a:masterClrMapping/>
  </p:clrMapOvr>
  <p:transition spd="slow">
    <p:pull dir="r"/>
  </p:transition>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3635" fill="hold"/>
                                        <p:tgtEl>
                                          <p:spTgt spid="5"/>
                                        </p:tgtEl>
                                      </p:cBhvr>
                                    </p:cmd>
                                  </p:childTnLst>
                                </p:cTn>
                              </p:par>
                            </p:childTnLst>
                          </p:cTn>
                        </p:par>
                      </p:childTnLst>
                    </p:cTn>
                  </p:par>
                </p:childTnLst>
              </p:cTn>
              <p:nextCondLst>
                <p:cond evt="onClick" delay="0">
                  <p:tgtEl>
                    <p:spTgt spid="5"/>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b="1" dirty="0" smtClean="0">
                <a:solidFill>
                  <a:srgbClr val="002060"/>
                </a:solidFill>
              </a:rPr>
              <a:t>ويمكن الحكم على سهولة  الجملة وصعوبتها بالمعايير الآتية : </a:t>
            </a:r>
            <a:endParaRPr lang="ar-IQ" b="1" dirty="0">
              <a:solidFill>
                <a:srgbClr val="002060"/>
              </a:solidFill>
            </a:endParaRPr>
          </a:p>
        </p:txBody>
      </p:sp>
      <p:sp>
        <p:nvSpPr>
          <p:cNvPr id="3" name="عنصر نائب للمحتوى 2"/>
          <p:cNvSpPr>
            <a:spLocks noGrp="1"/>
          </p:cNvSpPr>
          <p:nvPr>
            <p:ph idx="1"/>
          </p:nvPr>
        </p:nvSpPr>
        <p:spPr/>
        <p:txBody>
          <a:bodyPr>
            <a:normAutofit lnSpcReduction="10000"/>
          </a:bodyPr>
          <a:lstStyle/>
          <a:p>
            <a:pPr algn="just"/>
            <a:r>
              <a:rPr lang="ar-IQ" dirty="0" smtClean="0"/>
              <a:t>(1)	البساطة الفكرية للجملة ، فالجملة الكاملة تؤدى معنى ، ويختلف مستوى صعوبة الجملة أو سهولتها تبعاً لعدد الأفكار التي تشتمل عليها ، ولذا يجب أن تحتوى الجملة على جزء  محدود  من الفكرة التي تقوم عليها الفقرة . </a:t>
            </a:r>
          </a:p>
          <a:p>
            <a:pPr algn="just"/>
            <a:r>
              <a:rPr lang="ar-IQ" dirty="0" smtClean="0"/>
              <a:t>(2)	طول الجملة أو قصرها، قد يكون مصدر الصعوبة أو السهولة، فالجملة القصيرة جداً قد تؤدى إلى الإيجاز مما يعوق فهم المعنى ، والجملة الطويلة  جداً تؤدى إلى  الإطناب ، والإطناب يؤدى إلى  الخلط ، وبالتالي يؤدي ذلك إلى  تشتت الانتباه لذا ينبغي أن تكون الجملة مناسبة لمستوى الطفل في المرحلة العمرية التي يكتب لها ، وأن تكون قصيرة بقدر الإمكان لأن الطفل يريد من الجملة النتيجة السريعة فهو قليل الصبر لا يحتمل الانتظار ، فضلاً عن أن الجملة القصيرة يفهمها الطفل بسرعة . </a:t>
            </a:r>
          </a:p>
          <a:p>
            <a:endParaRPr lang="ar-IQ" dirty="0"/>
          </a:p>
        </p:txBody>
      </p:sp>
      <p:pic>
        <p:nvPicPr>
          <p:cNvPr id="4"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99592" y="188640"/>
            <a:ext cx="609600" cy="609600"/>
          </a:xfrm>
          <a:prstGeom prst="rect">
            <a:avLst/>
          </a:prstGeom>
        </p:spPr>
      </p:pic>
    </p:spTree>
    <p:extLst>
      <p:ext uri="{BB962C8B-B14F-4D97-AF65-F5344CB8AC3E}">
        <p14:creationId xmlns:p14="http://schemas.microsoft.com/office/powerpoint/2010/main" val="3472125891"/>
      </p:ext>
    </p:extLst>
  </p:cSld>
  <p:clrMapOvr>
    <a:masterClrMapping/>
  </p:clrMapOvr>
  <p:transition spd="slow">
    <p:pull dir="r"/>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0115"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976664"/>
          </a:xfrm>
        </p:spPr>
        <p:txBody>
          <a:bodyPr>
            <a:normAutofit/>
          </a:bodyPr>
          <a:lstStyle/>
          <a:p>
            <a:pPr algn="just"/>
            <a:r>
              <a:rPr lang="ar-IQ" sz="3200" dirty="0" smtClean="0"/>
              <a:t>(3)	التقديم والتأخير يزيد في صعوبة  الجملة، فالإسراف في التقديم والتأخير دون مبرر يجعل الجملة صعبة على أطفال هذه </a:t>
            </a:r>
            <a:r>
              <a:rPr lang="ar-IQ" sz="3200" dirty="0" err="1" smtClean="0"/>
              <a:t>المرحلة،كما</a:t>
            </a:r>
            <a:r>
              <a:rPr lang="ar-IQ" sz="3200" dirty="0" smtClean="0"/>
              <a:t> أن التباعد بين مكونات الجملة يزيد من صعوبتها. </a:t>
            </a:r>
          </a:p>
          <a:p>
            <a:pPr algn="just"/>
            <a:r>
              <a:rPr lang="ar-IQ" sz="3200" dirty="0" smtClean="0"/>
              <a:t>(4)	نوع الجملة ، يؤثر في سهولتها ، فالجملة الاسمية أسهل من الجمل الفعلية لأنها تبدأ بالاسم الذي هو في الأغلب والأعم أسهل من الفعل لأن له صفة الثابت وعدم التغيير </a:t>
            </a:r>
          </a:p>
          <a:p>
            <a:pPr algn="just"/>
            <a:r>
              <a:rPr lang="ar-IQ" sz="3200" dirty="0" smtClean="0"/>
              <a:t>(5)	المبنى للمعلوم أسهل من المبنى للمجهول في الجملة لأن الجملة المبنية للمعلوم توضح الفعل والفاعل ، إذاً فهي أيسر على الفهم من الجملة المبنية للمجهول. </a:t>
            </a:r>
          </a:p>
          <a:p>
            <a:endParaRPr lang="ar-IQ" dirty="0"/>
          </a:p>
        </p:txBody>
      </p:sp>
      <p:pic>
        <p:nvPicPr>
          <p:cNvPr id="2"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971600" y="0"/>
            <a:ext cx="609600" cy="609600"/>
          </a:xfrm>
          <a:prstGeom prst="rect">
            <a:avLst/>
          </a:prstGeom>
        </p:spPr>
      </p:pic>
    </p:spTree>
    <p:extLst>
      <p:ext uri="{BB962C8B-B14F-4D97-AF65-F5344CB8AC3E}">
        <p14:creationId xmlns:p14="http://schemas.microsoft.com/office/powerpoint/2010/main" val="186577275"/>
      </p:ext>
    </p:extLst>
  </p:cSld>
  <p:clrMapOvr>
    <a:masterClrMapping/>
  </p:clrMapOvr>
  <p:transition spd="slow">
    <p:pull dir="r"/>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451"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solidFill>
                  <a:srgbClr val="C00000"/>
                </a:solidFill>
              </a:rPr>
              <a:t>جـ -  من حيث العامية والفصحى </a:t>
            </a:r>
            <a:r>
              <a:rPr lang="ar-IQ" b="1" dirty="0" smtClean="0">
                <a:solidFill>
                  <a:srgbClr val="C00000"/>
                </a:solidFill>
              </a:rPr>
              <a:t>:</a:t>
            </a:r>
            <a:endParaRPr lang="ar-IQ" b="1" dirty="0">
              <a:solidFill>
                <a:srgbClr val="C00000"/>
              </a:solidFill>
            </a:endParaRPr>
          </a:p>
        </p:txBody>
      </p:sp>
      <p:sp>
        <p:nvSpPr>
          <p:cNvPr id="3" name="عنصر نائب للمحتوى 2"/>
          <p:cNvSpPr>
            <a:spLocks noGrp="1"/>
          </p:cNvSpPr>
          <p:nvPr>
            <p:ph idx="1"/>
          </p:nvPr>
        </p:nvSpPr>
        <p:spPr/>
        <p:txBody>
          <a:bodyPr>
            <a:normAutofit/>
          </a:bodyPr>
          <a:lstStyle/>
          <a:p>
            <a:pPr algn="just"/>
            <a:r>
              <a:rPr lang="ar-IQ" sz="4000" dirty="0" smtClean="0"/>
              <a:t>إن كل ما يقدم ينبغي أن يستخدم فيه اللغة الفصحى المبسطة المستقلة بقدر الإمكان من قاموسه اللغوي مع تهذيبها إذا كانت في حاجة إلى التهذيب ، فبدلاً من أن يقول ( أكلك ) نقــول ( أقول لك ) وبدلاً من أن نقول ( ما أجة ) نقول ( ما جاء ) ..</a:t>
            </a:r>
            <a:endParaRPr lang="ar-IQ" sz="4000" dirty="0"/>
          </a:p>
        </p:txBody>
      </p:sp>
      <p:pic>
        <p:nvPicPr>
          <p:cNvPr id="4"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547664" y="476672"/>
            <a:ext cx="609600" cy="609600"/>
          </a:xfrm>
          <a:prstGeom prst="rect">
            <a:avLst/>
          </a:prstGeom>
        </p:spPr>
      </p:pic>
    </p:spTree>
    <p:extLst>
      <p:ext uri="{BB962C8B-B14F-4D97-AF65-F5344CB8AC3E}">
        <p14:creationId xmlns:p14="http://schemas.microsoft.com/office/powerpoint/2010/main" val="4140228455"/>
      </p:ext>
    </p:extLst>
  </p:cSld>
  <p:clrMapOvr>
    <a:masterClrMapping/>
  </p:clrMapOvr>
  <p:transition spd="slow">
    <p:pull dir="r"/>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8451"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98</TotalTime>
  <Words>326</Words>
  <Application>Microsoft Office PowerPoint</Application>
  <PresentationFormat>عرض على الشاشة (3:4)‏</PresentationFormat>
  <Paragraphs>26</Paragraphs>
  <Slides>9</Slides>
  <Notes>0</Notes>
  <HiddenSlides>0</HiddenSlides>
  <MMClips>9</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تدفق</vt:lpstr>
      <vt:lpstr>أدب الطفل وقصص الأطفال 3</vt:lpstr>
      <vt:lpstr>رابعا : خصائص أسلوب أدب الطفل :</vt:lpstr>
      <vt:lpstr>وفيما يلي توضيح لكلاً من هذه العناصر </vt:lpstr>
      <vt:lpstr>عرض تقديمي في PowerPoint</vt:lpstr>
      <vt:lpstr>عرض تقديمي في PowerPoint</vt:lpstr>
      <vt:lpstr>ب- الجملة :</vt:lpstr>
      <vt:lpstr>ويمكن الحكم على سهولة  الجملة وصعوبتها بالمعايير الآتية : </vt:lpstr>
      <vt:lpstr>عرض تقديمي في PowerPoint</vt:lpstr>
      <vt:lpstr>جـ -  من حيث العامية والفصحى :</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أدب الطفل وقصص الأطفال 3</dc:title>
  <dc:creator>Haedar</dc:creator>
  <cp:lastModifiedBy>Haedar</cp:lastModifiedBy>
  <cp:revision>13</cp:revision>
  <dcterms:created xsi:type="dcterms:W3CDTF">2020-05-19T19:21:12Z</dcterms:created>
  <dcterms:modified xsi:type="dcterms:W3CDTF">2020-05-20T08:53:31Z</dcterms:modified>
</cp:coreProperties>
</file>