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sldIdLst>
    <p:sldId id="271" r:id="rId3"/>
    <p:sldId id="256" r:id="rId4"/>
    <p:sldId id="257" r:id="rId5"/>
    <p:sldId id="258" r:id="rId6"/>
    <p:sldId id="259" r:id="rId7"/>
    <p:sldId id="260" r:id="rId8"/>
    <p:sldId id="261" r:id="rId9"/>
    <p:sldId id="262" r:id="rId10"/>
    <p:sldId id="263" r:id="rId11"/>
    <p:sldId id="270" r:id="rId12"/>
    <p:sldId id="264"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0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559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8124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5519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6604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2F361-B0BB-4ABC-B010-C947B8C96FAE}"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2F361-B0BB-4ABC-B010-C947B8C96FAE}"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2F361-B0BB-4ABC-B010-C947B8C96FAE}"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2F361-B0BB-4ABC-B010-C947B8C96FAE}"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127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2F361-B0BB-4ABC-B010-C947B8C96FAE}"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F91F-06C9-44E3-BEB1-FC7057F096F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522F361-B0BB-4ABC-B010-C947B8C96FAE}" type="datetimeFigureOut">
              <a:rPr lang="en-US" smtClean="0"/>
              <a:t>5/19/2020</a:t>
            </a:fld>
            <a:endParaRPr lang="en-US"/>
          </a:p>
        </p:txBody>
      </p:sp>
      <p:sp>
        <p:nvSpPr>
          <p:cNvPr id="9" name="Slide Number Placeholder 8"/>
          <p:cNvSpPr>
            <a:spLocks noGrp="1"/>
          </p:cNvSpPr>
          <p:nvPr>
            <p:ph type="sldNum" sz="quarter" idx="11"/>
          </p:nvPr>
        </p:nvSpPr>
        <p:spPr/>
        <p:txBody>
          <a:bodyPr/>
          <a:lstStyle/>
          <a:p>
            <a:fld id="{6213F91F-06C9-44E3-BEB1-FC7057F096F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2F361-B0BB-4ABC-B010-C947B8C96FA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F91F-06C9-44E3-BEB1-FC7057F096F0}" type="slidenum">
              <a:rPr lang="en-US" smtClean="0"/>
              <a:t>‹#›</a:t>
            </a:fld>
            <a:endParaRPr lang="en-US"/>
          </a:p>
        </p:txBody>
      </p:sp>
    </p:spTree>
    <p:extLst>
      <p:ext uri="{BB962C8B-B14F-4D97-AF65-F5344CB8AC3E}">
        <p14:creationId xmlns:p14="http://schemas.microsoft.com/office/powerpoint/2010/main" val="183707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5429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7218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8103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9690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99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3B89C45-7F05-450D-9FA4-30A1E4D2848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15242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74F6B3A-081A-4A88-86B2-526D71F2DE7B}" type="datetimeFigureOut">
              <a:rPr lang="en-US" smtClean="0">
                <a:solidFill>
                  <a:srgbClr val="073E87"/>
                </a:solidFill>
              </a:rPr>
              <a:pPr/>
              <a:t>5/19/2020</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3B89C45-7F05-450D-9FA4-30A1E4D2848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073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213F91F-06C9-44E3-BEB1-FC7057F096F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522F361-B0BB-4ABC-B010-C947B8C96FAE}" type="datetimeFigureOut">
              <a:rPr lang="en-US" smtClean="0"/>
              <a:t>5/19/2020</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90800"/>
            <a:ext cx="7239000" cy="2743200"/>
          </a:xfrm>
          <a:prstGeom prst="rect">
            <a:avLst/>
          </a:prstGeom>
          <a:ln>
            <a:noFill/>
          </a:ln>
          <a:effectLst>
            <a:softEdge rad="112500"/>
          </a:effectLst>
        </p:spPr>
      </p:pic>
      <p:sp>
        <p:nvSpPr>
          <p:cNvPr id="2" name="Title 1"/>
          <p:cNvSpPr>
            <a:spLocks noGrp="1"/>
          </p:cNvSpPr>
          <p:nvPr>
            <p:ph type="ctrTitle"/>
          </p:nvPr>
        </p:nvSpPr>
        <p:spPr>
          <a:xfrm>
            <a:off x="685800" y="381000"/>
            <a:ext cx="7772400" cy="2084908"/>
          </a:xfrm>
        </p:spPr>
        <p:txBody>
          <a:bodyPr>
            <a:normAutofit fontScale="90000"/>
          </a:bodyPr>
          <a:lstStyle/>
          <a:p>
            <a:pPr rtl="1"/>
            <a:r>
              <a:rPr lang="ar-IQ" sz="4800" dirty="0" smtClean="0">
                <a:ln w="18415" cmpd="sng">
                  <a:solidFill>
                    <a:srgbClr val="FFFFFF"/>
                  </a:solidFill>
                  <a:prstDash val="solid"/>
                </a:ln>
                <a:effectLst>
                  <a:outerShdw blurRad="63500" dir="3600000" algn="tl" rotWithShape="0">
                    <a:srgbClr val="000000">
                      <a:alpha val="70000"/>
                    </a:srgbClr>
                  </a:outerShdw>
                </a:effectLst>
              </a:rPr>
              <a:t>قسم الحاسبات / المرحلة الثانية </a:t>
            </a:r>
            <a:br>
              <a:rPr lang="ar-IQ" sz="4800" dirty="0" smtClean="0">
                <a:ln w="18415" cmpd="sng">
                  <a:solidFill>
                    <a:srgbClr val="FFFFFF"/>
                  </a:solidFill>
                  <a:prstDash val="solid"/>
                </a:ln>
                <a:effectLst>
                  <a:outerShdw blurRad="63500" dir="3600000" algn="tl" rotWithShape="0">
                    <a:srgbClr val="000000">
                      <a:alpha val="70000"/>
                    </a:srgbClr>
                  </a:outerShdw>
                </a:effectLst>
              </a:rPr>
            </a:br>
            <a:r>
              <a:rPr lang="ar-IQ" sz="4800" dirty="0" smtClean="0">
                <a:ln w="18415" cmpd="sng">
                  <a:solidFill>
                    <a:srgbClr val="FFFFFF"/>
                  </a:solidFill>
                  <a:prstDash val="solid"/>
                </a:ln>
                <a:effectLst>
                  <a:outerShdw blurRad="63500" dir="3600000" algn="tl" rotWithShape="0">
                    <a:srgbClr val="000000">
                      <a:alpha val="70000"/>
                    </a:srgbClr>
                  </a:outerShdw>
                </a:effectLst>
              </a:rPr>
              <a:t>التربية الصحية </a:t>
            </a:r>
            <a:br>
              <a:rPr lang="ar-IQ" sz="4800" dirty="0" smtClean="0">
                <a:ln w="18415" cmpd="sng">
                  <a:solidFill>
                    <a:srgbClr val="FFFFFF"/>
                  </a:solidFill>
                  <a:prstDash val="solid"/>
                </a:ln>
                <a:effectLst>
                  <a:outerShdw blurRad="63500" dir="3600000" algn="tl" rotWithShape="0">
                    <a:srgbClr val="000000">
                      <a:alpha val="70000"/>
                    </a:srgbClr>
                  </a:outerShdw>
                </a:effectLst>
              </a:rPr>
            </a:br>
            <a:r>
              <a:rPr lang="ar-IQ" sz="4800" smtClean="0">
                <a:ln w="18415" cmpd="sng">
                  <a:solidFill>
                    <a:srgbClr val="FFFFFF"/>
                  </a:solidFill>
                  <a:prstDash val="solid"/>
                </a:ln>
                <a:effectLst>
                  <a:outerShdw blurRad="63500" dir="3600000" algn="tl" rotWithShape="0">
                    <a:srgbClr val="000000">
                      <a:alpha val="70000"/>
                    </a:srgbClr>
                  </a:outerShdw>
                </a:effectLst>
              </a:rPr>
              <a:t>المحاضرة </a:t>
            </a:r>
            <a:r>
              <a:rPr lang="ar-IQ" sz="4800" smtClean="0">
                <a:ln w="18415" cmpd="sng">
                  <a:solidFill>
                    <a:srgbClr val="FFFFFF"/>
                  </a:solidFill>
                  <a:prstDash val="solid"/>
                </a:ln>
                <a:effectLst>
                  <a:outerShdw blurRad="63500" dir="3600000" algn="tl" rotWithShape="0">
                    <a:srgbClr val="000000">
                      <a:alpha val="70000"/>
                    </a:srgbClr>
                  </a:outerShdw>
                </a:effectLst>
              </a:rPr>
              <a:t>الرابعة</a:t>
            </a:r>
            <a:endParaRPr lang="en-US" sz="48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84691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ايض البروتينات </a:t>
            </a:r>
            <a:endParaRPr lang="en-US" dirty="0"/>
          </a:p>
        </p:txBody>
      </p:sp>
      <p:sp>
        <p:nvSpPr>
          <p:cNvPr id="3" name="Text Placeholder 2"/>
          <p:cNvSpPr>
            <a:spLocks noGrp="1"/>
          </p:cNvSpPr>
          <p:nvPr>
            <p:ph type="body" idx="1"/>
          </p:nvPr>
        </p:nvSpPr>
        <p:spPr/>
        <p:txBody>
          <a:bodyPr/>
          <a:lstStyle/>
          <a:p>
            <a:pPr marL="0" indent="0" algn="r" rtl="1">
              <a:buNone/>
            </a:pPr>
            <a:r>
              <a:rPr lang="ar-IQ" sz="3000" b="1" dirty="0">
                <a:solidFill>
                  <a:srgbClr val="4F81BD"/>
                </a:solidFill>
                <a:latin typeface="Times New Roman"/>
                <a:cs typeface="Times New Roman"/>
              </a:rPr>
              <a:t>تتحول البروتينات الى احماض امينية من خلال سلسلة معقدة من التفاعلات تحتاج الى انزيمات منها : الببسين في المعدة والتربسين في البنكرياس والانتروكينيز في الامعاء الدقيقة وبعدها تتحول الاحماض الامينية الى بروتين للخلايا  وبروتين للهيموغلوبين والانزيمات.</a:t>
            </a:r>
          </a:p>
          <a:p>
            <a:pPr marL="0" indent="0" algn="r" rtl="1">
              <a:buNone/>
            </a:pPr>
            <a:r>
              <a:rPr lang="ar-IQ" sz="3000" b="1" dirty="0">
                <a:solidFill>
                  <a:srgbClr val="4F81BD"/>
                </a:solidFill>
                <a:latin typeface="Times New Roman"/>
                <a:cs typeface="Times New Roman"/>
              </a:rPr>
              <a:t> واما الزائد فيعود للكبد ليتحول لاحماض امينية .</a:t>
            </a:r>
          </a:p>
          <a:p>
            <a:pPr marL="0" indent="0" algn="r" rtl="1">
              <a:buNone/>
            </a:pPr>
            <a:endParaRPr lang="en-US" dirty="0"/>
          </a:p>
        </p:txBody>
      </p:sp>
    </p:spTree>
    <p:extLst>
      <p:ext uri="{BB962C8B-B14F-4D97-AF65-F5344CB8AC3E}">
        <p14:creationId xmlns:p14="http://schemas.microsoft.com/office/powerpoint/2010/main" val="286992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smtClean="0">
                <a:solidFill>
                  <a:srgbClr val="365F91"/>
                </a:solidFill>
                <a:latin typeface="Times New Roman"/>
                <a:cs typeface="Times New Roman"/>
              </a:rPr>
              <a:t>فوائد البروتين</a:t>
            </a:r>
          </a:p>
        </p:txBody>
      </p:sp>
      <p:sp>
        <p:nvSpPr>
          <p:cNvPr id="3" name="Text Placeholder 2"/>
          <p:cNvSpPr>
            <a:spLocks noGrp="1"/>
          </p:cNvSpPr>
          <p:nvPr>
            <p:ph type="body" idx="1"/>
          </p:nvPr>
        </p:nvSpPr>
        <p:spPr/>
        <p:txBody>
          <a:bodyPr>
            <a:normAutofit fontScale="92500"/>
          </a:bodyPr>
          <a:lstStyle/>
          <a:p>
            <a:pPr marR="0" lvl="0" algn="r" rtl="1"/>
            <a:r>
              <a:rPr lang="ar-SA" b="1" i="0" u="none" strike="noStrike" baseline="0" dirty="0" smtClean="0">
                <a:solidFill>
                  <a:srgbClr val="4F81BD"/>
                </a:solidFill>
                <a:latin typeface="Times New Roman"/>
                <a:cs typeface="Times New Roman"/>
              </a:rPr>
              <a:t>تكوين الأنزيمات والهرمونات التي تفرزها الغدد كالغدة الدرقية والنكافية وهرمونات الانسولين</a:t>
            </a:r>
            <a:r>
              <a:rPr lang="en-US" b="1" i="0" u="none" strike="noStrike" baseline="0" dirty="0" smtClean="0">
                <a:solidFill>
                  <a:srgbClr val="4F81BD"/>
                </a:solidFill>
                <a:latin typeface="Cambria"/>
                <a:cs typeface="Times New Roman"/>
              </a:rPr>
              <a:t> .</a:t>
            </a:r>
          </a:p>
          <a:p>
            <a:pPr marR="0" lvl="0" algn="r" rtl="1"/>
            <a:r>
              <a:rPr lang="ar-SA" b="1" i="0" u="none" strike="noStrike" baseline="0" dirty="0" smtClean="0">
                <a:solidFill>
                  <a:srgbClr val="4F81BD"/>
                </a:solidFill>
                <a:latin typeface="Times New Roman"/>
                <a:cs typeface="Times New Roman"/>
              </a:rPr>
              <a:t>تكوين كريات الدم الحمراء والتي وظيفها حمل الاكسجين الى الخلايا .</a:t>
            </a:r>
          </a:p>
          <a:p>
            <a:pPr marR="0" lvl="0" algn="r" rtl="1"/>
            <a:r>
              <a:rPr lang="ar-SA" b="1" i="0" u="none" strike="noStrike" baseline="0" dirty="0" smtClean="0">
                <a:solidFill>
                  <a:srgbClr val="4F81BD"/>
                </a:solidFill>
                <a:latin typeface="Times New Roman"/>
                <a:cs typeface="Times New Roman"/>
              </a:rPr>
              <a:t>بناء الانسجة العظمية الجديدة وتجديد المستهلكة.</a:t>
            </a:r>
          </a:p>
          <a:p>
            <a:pPr marR="0" lvl="0" algn="r" rtl="1"/>
            <a:r>
              <a:rPr lang="ar-SA" b="1" i="0" u="none" strike="noStrike" baseline="0" dirty="0" smtClean="0">
                <a:solidFill>
                  <a:srgbClr val="4F81BD"/>
                </a:solidFill>
                <a:latin typeface="Times New Roman"/>
                <a:cs typeface="Times New Roman"/>
              </a:rPr>
              <a:t>تسهيل عملية الهضم.</a:t>
            </a:r>
          </a:p>
          <a:p>
            <a:pPr marR="0" lvl="0" algn="r" rtl="1"/>
            <a:r>
              <a:rPr lang="ar-SA" b="1" i="0" u="none" strike="noStrike" baseline="0" dirty="0" smtClean="0">
                <a:solidFill>
                  <a:srgbClr val="4F81BD"/>
                </a:solidFill>
                <a:latin typeface="Times New Roman"/>
                <a:cs typeface="Times New Roman"/>
              </a:rPr>
              <a:t>مصدر للسعرات الحرارية فالغرام الواحد يولد 4 سعرات حرارية.</a:t>
            </a:r>
          </a:p>
          <a:p>
            <a:pPr marR="0" lvl="0" algn="r" rtl="1"/>
            <a:r>
              <a:rPr lang="ar-SA" b="1" i="0" u="none" strike="noStrike" baseline="0" dirty="0" smtClean="0">
                <a:solidFill>
                  <a:srgbClr val="4F81BD"/>
                </a:solidFill>
                <a:latin typeface="Times New Roman"/>
                <a:cs typeface="Times New Roman"/>
              </a:rPr>
              <a:t>تسهيل عملية الهضم</a:t>
            </a:r>
            <a:r>
              <a:rPr lang="en-US" b="1" i="0" u="none" strike="noStrike" baseline="0" dirty="0" smtClean="0">
                <a:solidFill>
                  <a:srgbClr val="4F81BD"/>
                </a:solidFill>
                <a:latin typeface="Cambria"/>
                <a:cs typeface="Times New Roman"/>
              </a:rPr>
              <a:t> .</a:t>
            </a:r>
          </a:p>
        </p:txBody>
      </p:sp>
    </p:spTree>
    <p:extLst>
      <p:ext uri="{BB962C8B-B14F-4D97-AF65-F5344CB8AC3E}">
        <p14:creationId xmlns:p14="http://schemas.microsoft.com/office/powerpoint/2010/main" val="152570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algn="r" rtl="1"/>
            <a:r>
              <a:rPr lang="ar-SA" b="1" i="0" u="none" strike="noStrike" baseline="0" smtClean="0">
                <a:solidFill>
                  <a:srgbClr val="365F91"/>
                </a:solidFill>
                <a:latin typeface="Times New Roman"/>
                <a:cs typeface="Times New Roman"/>
              </a:rPr>
              <a:t>ماذا يحدث إذا لم تنظم حصولك على ما يكفيك من البروتين:</a:t>
            </a:r>
          </a:p>
        </p:txBody>
      </p:sp>
      <p:sp>
        <p:nvSpPr>
          <p:cNvPr id="3" name="Text Placeholder 2"/>
          <p:cNvSpPr>
            <a:spLocks noGrp="1"/>
          </p:cNvSpPr>
          <p:nvPr>
            <p:ph type="body" idx="1"/>
          </p:nvPr>
        </p:nvSpPr>
        <p:spPr/>
        <p:txBody>
          <a:bodyPr>
            <a:normAutofit fontScale="70000" lnSpcReduction="20000"/>
          </a:bodyPr>
          <a:lstStyle/>
          <a:p>
            <a:pPr marR="0" lvl="0" algn="r" rtl="1"/>
            <a:r>
              <a:rPr lang="ar-SA" b="1" i="0" u="none" strike="noStrike" baseline="0" smtClean="0">
                <a:solidFill>
                  <a:srgbClr val="4F81BD"/>
                </a:solidFill>
                <a:latin typeface="Times New Roman"/>
                <a:cs typeface="Times New Roman"/>
              </a:rPr>
              <a:t>1- تأخر النمو في الاطفال . </a:t>
            </a:r>
            <a:br>
              <a:rPr lang="ar-SA" b="1" i="0" u="none" strike="noStrike" baseline="0" smtClean="0">
                <a:solidFill>
                  <a:srgbClr val="4F81BD"/>
                </a:solidFill>
                <a:latin typeface="Times New Roman"/>
                <a:cs typeface="Times New Roman"/>
              </a:rPr>
            </a:br>
            <a:r>
              <a:rPr lang="ar-SA" b="1" i="0" u="none" strike="noStrike" baseline="0" smtClean="0">
                <a:solidFill>
                  <a:srgbClr val="4F81BD"/>
                </a:solidFill>
                <a:latin typeface="Times New Roman"/>
                <a:cs typeface="Times New Roman"/>
              </a:rPr>
              <a:t>2- نقص الوزن عند الكبار .</a:t>
            </a:r>
            <a:br>
              <a:rPr lang="ar-SA" b="1" i="0" u="none" strike="noStrike" baseline="0" smtClean="0">
                <a:solidFill>
                  <a:srgbClr val="4F81BD"/>
                </a:solidFill>
                <a:latin typeface="Times New Roman"/>
                <a:cs typeface="Times New Roman"/>
              </a:rPr>
            </a:br>
            <a:r>
              <a:rPr lang="ar-SA" b="1" i="0" u="none" strike="noStrike" baseline="0" smtClean="0">
                <a:solidFill>
                  <a:srgbClr val="4F81BD"/>
                </a:solidFill>
                <a:latin typeface="Times New Roman"/>
                <a:cs typeface="Times New Roman"/>
              </a:rPr>
              <a:t>3- قلة النشاط والصحة .</a:t>
            </a:r>
            <a:br>
              <a:rPr lang="ar-SA" b="1" i="0" u="none" strike="noStrike" baseline="0" smtClean="0">
                <a:solidFill>
                  <a:srgbClr val="4F81BD"/>
                </a:solidFill>
                <a:latin typeface="Times New Roman"/>
                <a:cs typeface="Times New Roman"/>
              </a:rPr>
            </a:br>
            <a:r>
              <a:rPr lang="ar-SA" b="1" i="0" u="none" strike="noStrike" baseline="0" smtClean="0">
                <a:solidFill>
                  <a:srgbClr val="4F81BD"/>
                </a:solidFill>
                <a:latin typeface="Times New Roman"/>
                <a:cs typeface="Times New Roman"/>
              </a:rPr>
              <a:t>4- فقر الدم .</a:t>
            </a:r>
            <a:br>
              <a:rPr lang="ar-SA" b="1" i="0" u="none" strike="noStrike" baseline="0" smtClean="0">
                <a:solidFill>
                  <a:srgbClr val="4F81BD"/>
                </a:solidFill>
                <a:latin typeface="Times New Roman"/>
                <a:cs typeface="Times New Roman"/>
              </a:rPr>
            </a:br>
            <a:r>
              <a:rPr lang="ar-SA" b="1" i="0" u="none" strike="noStrike" baseline="0" smtClean="0">
                <a:solidFill>
                  <a:srgbClr val="4F81BD"/>
                </a:solidFill>
                <a:latin typeface="Times New Roman"/>
                <a:cs typeface="Times New Roman"/>
              </a:rPr>
              <a:t>5- قلة مقاومة الجسم للأمراض وذلك أنقص مادة الكاما كلوبين وبصورة عامة فان قلة البروتين عند الاطفال والاقتصار على أعطائهم السكريات والنشويات فقط فان هذا يؤدي الى الاصابة بمرض مشهور يسمى الكواشركور ومن خواص هذا المرض التورم وفقر الدم مع تضخم الكبد وظهور طفح جلدي مع جفاف وانسلاخ الجلد وتقل قابلية الطفل لمقاومة الامراض.</a:t>
            </a:r>
          </a:p>
          <a:p>
            <a:pPr marR="0" lvl="0" algn="r" rtl="1"/>
            <a:endParaRPr lang="ar-SA" b="1" i="0" u="none" strike="noStrike" baseline="0" smtClean="0">
              <a:solidFill>
                <a:srgbClr val="4F81BD"/>
              </a:solidFill>
              <a:latin typeface="Times New Roman"/>
            </a:endParaRPr>
          </a:p>
          <a:p>
            <a:pPr marR="0" lvl="0" algn="r" rtl="1"/>
            <a:r>
              <a:rPr lang="ar-SA" b="0" i="0" u="none" strike="noStrike" baseline="0" smtClean="0">
                <a:solidFill>
                  <a:srgbClr val="365F91"/>
                </a:solidFill>
                <a:latin typeface="Times New Roman"/>
                <a:cs typeface="Times New Roman"/>
              </a:rPr>
              <a:t>المشاكل التي تصاحب زيادة البروتين:</a:t>
            </a:r>
            <a:r>
              <a:rPr lang="ar-SA" b="1" i="0" u="none" strike="noStrike" baseline="0" smtClean="0">
                <a:solidFill>
                  <a:srgbClr val="4F81BD"/>
                </a:solidFill>
                <a:latin typeface="Times New Roman"/>
                <a:cs typeface="Times New Roman"/>
              </a:rPr>
              <a:t> إذا كنت تملك كمية بروتين داخل جسمك أكثر من اللازم فإن البروتين الزائد سيتم تخزينه على هيئة دهون وإن لم تقم بالتمرين فان الدهون ستزيد,</a:t>
            </a:r>
          </a:p>
          <a:p>
            <a:pPr marR="0" lvl="0" algn="r" rtl="1"/>
            <a:r>
              <a:rPr lang="ar-SA" b="1" i="0" u="none" strike="noStrike" baseline="0" smtClean="0">
                <a:solidFill>
                  <a:srgbClr val="4F81BD"/>
                </a:solidFill>
                <a:latin typeface="Times New Roman"/>
                <a:cs typeface="Times New Roman"/>
              </a:rPr>
              <a:t>الزيادة الأكبر في البروتين تؤدي الى هشاشة في العظام وحصوات في الكلى.</a:t>
            </a:r>
          </a:p>
          <a:p>
            <a:pPr marR="0" lvl="0" algn="r" rtl="1"/>
            <a:endParaRPr lang="ar-SA" b="1" i="0" u="none" strike="noStrike" baseline="0" smtClean="0">
              <a:solidFill>
                <a:srgbClr val="4F81BD"/>
              </a:solidFill>
              <a:latin typeface="Times New Roman"/>
            </a:endParaRPr>
          </a:p>
        </p:txBody>
      </p:sp>
    </p:spTree>
    <p:extLst>
      <p:ext uri="{BB962C8B-B14F-4D97-AF65-F5344CB8AC3E}">
        <p14:creationId xmlns:p14="http://schemas.microsoft.com/office/powerpoint/2010/main" val="154939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smtClean="0">
                <a:solidFill>
                  <a:srgbClr val="365F91"/>
                </a:solidFill>
                <a:latin typeface="Times New Roman"/>
                <a:cs typeface="Times New Roman"/>
              </a:rPr>
              <a:t>مصادر البروتين:</a:t>
            </a:r>
          </a:p>
        </p:txBody>
      </p:sp>
      <p:sp>
        <p:nvSpPr>
          <p:cNvPr id="3" name="Text Placeholder 2"/>
          <p:cNvSpPr>
            <a:spLocks noGrp="1"/>
          </p:cNvSpPr>
          <p:nvPr>
            <p:ph type="body" idx="1"/>
          </p:nvPr>
        </p:nvSpPr>
        <p:spPr/>
        <p:txBody>
          <a:bodyPr/>
          <a:lstStyle/>
          <a:p>
            <a:pPr marR="0" lvl="0" algn="r" rtl="1"/>
            <a:r>
              <a:rPr lang="ar-SA" b="1" i="0" u="none" strike="noStrike" baseline="0" dirty="0" smtClean="0">
                <a:solidFill>
                  <a:srgbClr val="4F81BD"/>
                </a:solidFill>
                <a:latin typeface="Times New Roman"/>
                <a:cs typeface="Times New Roman"/>
              </a:rPr>
              <a:t>اللحوم بأنواعها : أ- اللحوم البيضاء مثل الأسماك </a:t>
            </a:r>
          </a:p>
          <a:p>
            <a:pPr marR="0" lvl="0" algn="r" rtl="1"/>
            <a:r>
              <a:rPr lang="ar-SA" b="1" i="0" u="none" strike="noStrike" baseline="0" dirty="0" smtClean="0">
                <a:solidFill>
                  <a:srgbClr val="4F81BD"/>
                </a:solidFill>
                <a:latin typeface="Times New Roman"/>
              </a:rPr>
              <a:t>                  </a:t>
            </a:r>
            <a:r>
              <a:rPr lang="ar-SA" b="1" i="0" u="none" strike="noStrike" baseline="0" dirty="0" smtClean="0">
                <a:solidFill>
                  <a:srgbClr val="4F81BD"/>
                </a:solidFill>
                <a:latin typeface="Times New Roman"/>
                <a:cs typeface="Times New Roman"/>
              </a:rPr>
              <a:t>ب- اللحوم الحمراء مثل الخراف والأبقار</a:t>
            </a:r>
          </a:p>
          <a:p>
            <a:pPr marR="0" lvl="0" algn="r" rtl="1"/>
            <a:endParaRPr lang="ar-SA" b="1" i="0" u="none" strike="noStrike" baseline="0" dirty="0" smtClean="0">
              <a:solidFill>
                <a:srgbClr val="4F81BD"/>
              </a:solidFill>
              <a:latin typeface="Times New Roman"/>
            </a:endParaRPr>
          </a:p>
          <a:p>
            <a:pPr marR="0" lvl="0" algn="r" rtl="1"/>
            <a:r>
              <a:rPr lang="ar-IQ" b="1" i="0" u="none" strike="noStrike" baseline="0" dirty="0" smtClean="0">
                <a:solidFill>
                  <a:srgbClr val="4F81BD"/>
                </a:solidFill>
                <a:latin typeface="Times New Roman"/>
              </a:rPr>
              <a:t>2</a:t>
            </a:r>
            <a:r>
              <a:rPr lang="ar-SA" b="1" i="0" u="none" strike="noStrike" baseline="0" dirty="0" smtClean="0">
                <a:solidFill>
                  <a:srgbClr val="4F81BD"/>
                </a:solidFill>
                <a:latin typeface="Times New Roman"/>
              </a:rPr>
              <a:t>- </a:t>
            </a:r>
            <a:r>
              <a:rPr lang="ar-SA" b="1" i="0" u="none" strike="noStrike" baseline="0" dirty="0" smtClean="0">
                <a:solidFill>
                  <a:srgbClr val="4F81BD"/>
                </a:solidFill>
                <a:latin typeface="Times New Roman"/>
                <a:cs typeface="Times New Roman"/>
              </a:rPr>
              <a:t>البيض ومنتجات الألبان</a:t>
            </a:r>
          </a:p>
          <a:p>
            <a:pPr marR="0" lvl="0" algn="r" rtl="1"/>
            <a:r>
              <a:rPr lang="ar-SA" b="1" i="0" u="none" strike="noStrike" baseline="0" dirty="0" smtClean="0">
                <a:solidFill>
                  <a:srgbClr val="4F81BD"/>
                </a:solidFill>
                <a:latin typeface="Times New Roman"/>
              </a:rPr>
              <a:t>3-</a:t>
            </a:r>
            <a:r>
              <a:rPr lang="ar-SA" b="1" i="0" u="none" strike="noStrike" baseline="0" dirty="0" smtClean="0">
                <a:solidFill>
                  <a:srgbClr val="4F81BD"/>
                </a:solidFill>
                <a:latin typeface="Times New Roman"/>
                <a:cs typeface="Times New Roman"/>
              </a:rPr>
              <a:t>الحبوب والبقوليات مثل العدس وفول الصويا.</a:t>
            </a:r>
          </a:p>
          <a:p>
            <a:pPr marR="0" lvl="0" algn="r" rtl="1"/>
            <a:r>
              <a:rPr lang="ar-SA" b="1" i="0" u="none" strike="noStrike" baseline="0" dirty="0" smtClean="0">
                <a:solidFill>
                  <a:srgbClr val="4F81BD"/>
                </a:solidFill>
                <a:latin typeface="Times New Roman"/>
              </a:rPr>
              <a:t>4-</a:t>
            </a:r>
            <a:r>
              <a:rPr lang="ar-SA" b="1" i="0" u="none" strike="noStrike" baseline="0" dirty="0" smtClean="0">
                <a:solidFill>
                  <a:srgbClr val="4F81BD"/>
                </a:solidFill>
                <a:latin typeface="Times New Roman"/>
                <a:cs typeface="Times New Roman"/>
              </a:rPr>
              <a:t> أفضل المصادر هي الأسماك لاحتوائها على الأملاح المعدنية والفيتامينات , أمــا السعرات الحرارية الناتجة فهي قياس لحجم الطاقة التي تولدها الأغذية البروتينية</a:t>
            </a:r>
            <a:r>
              <a:rPr lang="en-US" b="1" i="0" u="none" strike="noStrike" baseline="0" dirty="0" smtClean="0">
                <a:solidFill>
                  <a:srgbClr val="4F81BD"/>
                </a:solidFill>
                <a:latin typeface="Times New Roman"/>
                <a:cs typeface="Times New Roman"/>
              </a:rPr>
              <a:t>.</a:t>
            </a:r>
          </a:p>
          <a:p>
            <a:pPr marR="0" lvl="0" algn="r" rtl="1"/>
            <a:endParaRPr lang="ar-SA"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327551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0" i="0" u="none" strike="noStrike" baseline="0" dirty="0" smtClean="0">
                <a:latin typeface="Simplified Arabic"/>
                <a:cs typeface="Simplified Arabic"/>
              </a:rPr>
              <a:t>الدهنيات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05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29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dirty="0" smtClean="0">
                <a:solidFill>
                  <a:srgbClr val="365F91"/>
                </a:solidFill>
                <a:latin typeface="Times New Roman"/>
                <a:cs typeface="Times New Roman"/>
              </a:rPr>
              <a:t>الدهنيات :</a:t>
            </a:r>
          </a:p>
        </p:txBody>
      </p:sp>
      <p:sp>
        <p:nvSpPr>
          <p:cNvPr id="3" name="Text Placeholder 2"/>
          <p:cNvSpPr>
            <a:spLocks noGrp="1"/>
          </p:cNvSpPr>
          <p:nvPr>
            <p:ph type="body" idx="1"/>
          </p:nvPr>
        </p:nvSpPr>
        <p:spPr>
          <a:xfrm>
            <a:off x="76200" y="1219200"/>
            <a:ext cx="8915400" cy="5410200"/>
          </a:xfrm>
        </p:spPr>
        <p:txBody>
          <a:bodyPr>
            <a:normAutofit fontScale="92500"/>
          </a:bodyPr>
          <a:lstStyle/>
          <a:p>
            <a:pPr marL="0" marR="0" lvl="0" indent="0" algn="r" rtl="1">
              <a:buNone/>
            </a:pPr>
            <a:r>
              <a:rPr lang="ar-SA" b="1" i="0" u="none" strike="noStrike" baseline="0" dirty="0" smtClean="0">
                <a:solidFill>
                  <a:srgbClr val="4F81BD"/>
                </a:solidFill>
                <a:latin typeface="Times New Roman"/>
              </a:rPr>
              <a:t>    </a:t>
            </a:r>
            <a:r>
              <a:rPr lang="ar-SA" b="1" i="0" u="none" strike="noStrike" baseline="0" dirty="0" smtClean="0">
                <a:solidFill>
                  <a:srgbClr val="4F81BD"/>
                </a:solidFill>
                <a:latin typeface="Times New Roman"/>
                <a:cs typeface="Times New Roman"/>
              </a:rPr>
              <a:t>الدهون هي مركبات عضوية كثيرة تحتوي على عناصر الكربون والهيدروجين والأكسجين كما هو الحال في السكريات إلا أن نسبة الهيدروجين على الأكسجين فيها تختلف عن نسبتها في السكريات . يطلق مصطلح الدهن على المركبات التي توجد طبيعيا على شكل أسترات قابلة للتحول إلى أحماض دهنية طويلة السلسلة , حيث أنها عموما لا تذوب في الماء وتذوب في الكحول والايثر والبنزين والكلوروفورم وغيرها من المذيبات العضوية، وهي تتميز بتنوعها الكبير عن باقي المركبات الحيوية الأخرى، وتعتبر من أكثر المواد الغذائية إنتاجا للسعرات الحرارية</a:t>
            </a:r>
            <a:r>
              <a:rPr lang="en-US" b="1" i="0" u="none" strike="noStrike" baseline="0" dirty="0" smtClean="0">
                <a:solidFill>
                  <a:srgbClr val="4F81BD"/>
                </a:solidFill>
                <a:latin typeface="Cambria"/>
                <a:cs typeface="Times New Roman"/>
              </a:rPr>
              <a:t> .</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تعتبر الدهون من المصادر الأساسية للطاقة بالنسبة للكائن الحي حيث أن1غم منها</a:t>
            </a:r>
          </a:p>
          <a:p>
            <a:pPr marL="0" marR="0" lvl="0" indent="0" algn="r" rtl="1">
              <a:buNone/>
            </a:pPr>
            <a:r>
              <a:rPr lang="ar-SA" b="1" i="0" u="none" strike="noStrike" baseline="0" dirty="0" smtClean="0">
                <a:solidFill>
                  <a:srgbClr val="4F81BD"/>
                </a:solidFill>
                <a:latin typeface="Times New Roman"/>
                <a:cs typeface="Times New Roman"/>
              </a:rPr>
              <a:t>يعطي 9 كيلو كالوري، وهذه النسبة مرتفعة مقارنة بالبروتينات والسكريات</a:t>
            </a:r>
            <a:r>
              <a:rPr lang="en-US" b="1" i="0" u="none" strike="noStrike" baseline="0" dirty="0" smtClean="0">
                <a:solidFill>
                  <a:srgbClr val="4F81BD"/>
                </a:solidFill>
                <a:latin typeface="Cambria"/>
                <a:cs typeface="Times New Roman"/>
              </a:rPr>
              <a:t> .</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للدهون أيضا دور بنائي، حيث أن البروتينات الدهنية تدخل في تركيب الأغشية الخلوية</a:t>
            </a:r>
            <a:r>
              <a:rPr lang="en-US" b="1" i="0" u="none" strike="noStrike" baseline="0" dirty="0" smtClean="0">
                <a:solidFill>
                  <a:srgbClr val="4F81BD"/>
                </a:solidFill>
                <a:latin typeface="Times New Roman"/>
                <a:cs typeface="Times New Roman"/>
              </a:rPr>
              <a:t>.</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تعمل الدهون كعازل حراري للجسم، وكغطاء واقي لبعض الأعضاء حيث تحميها من الصدمات</a:t>
            </a:r>
            <a:r>
              <a:rPr lang="en-US" b="1" i="0" u="none" strike="noStrike" baseline="0" dirty="0" smtClean="0">
                <a:solidFill>
                  <a:srgbClr val="4F81BD"/>
                </a:solidFill>
                <a:latin typeface="Times New Roman"/>
                <a:cs typeface="Times New Roman"/>
              </a:rPr>
              <a:t>.</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تعمل الدهون اللاقطبية كعازل كهربائي يساعد على عمل بعض الأعصاب</a:t>
            </a:r>
            <a:r>
              <a:rPr lang="en-US" b="1" i="0" u="none" strike="noStrike" baseline="0" dirty="0" smtClean="0">
                <a:solidFill>
                  <a:srgbClr val="4F81BD"/>
                </a:solidFill>
                <a:latin typeface="Cambria"/>
                <a:cs typeface="Times New Roman"/>
              </a:rPr>
              <a:t> .</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تتحد الدهون مع البروتينات لتكون ليبوبروتينات، التي تساعد في نقل الدهون في الدم</a:t>
            </a:r>
            <a:r>
              <a:rPr lang="en-US" b="1" i="0" u="none" strike="noStrike" baseline="0" dirty="0" smtClean="0">
                <a:solidFill>
                  <a:srgbClr val="4F81BD"/>
                </a:solidFill>
                <a:latin typeface="Times New Roman"/>
                <a:cs typeface="Times New Roman"/>
              </a:rPr>
              <a:t>.</a:t>
            </a:r>
          </a:p>
          <a:p>
            <a:pPr marL="0" marR="0" lvl="0" indent="0" algn="r" rtl="1">
              <a:buNone/>
            </a:pPr>
            <a:r>
              <a:rPr lang="ar-SA" b="1" i="0" u="none" strike="noStrike" baseline="0" dirty="0" smtClean="0">
                <a:solidFill>
                  <a:srgbClr val="4F81BD"/>
                </a:solidFill>
                <a:latin typeface="Times New Roman"/>
                <a:cs typeface="Times New Roman"/>
              </a:rPr>
              <a:t>بعض الهرمونات عبارة عن دهون لها وظائف متخصصة، كما توجد بعض الدهون في أغشية الخلايا</a:t>
            </a:r>
            <a:r>
              <a:rPr lang="en-US" b="1" i="0" u="none" strike="noStrike" baseline="0" dirty="0" smtClean="0">
                <a:solidFill>
                  <a:srgbClr val="4F81BD"/>
                </a:solidFill>
                <a:latin typeface="Times New Roman"/>
                <a:cs typeface="Times New Roman"/>
              </a:rPr>
              <a:t>.</a:t>
            </a:r>
          </a:p>
          <a:p>
            <a:pPr marL="0" marR="0" lvl="0" indent="0" algn="r" rtl="1">
              <a:buNone/>
            </a:pPr>
            <a:r>
              <a:rPr lang="ar-SA" b="1" i="0" u="none" strike="noStrike" baseline="0" dirty="0" smtClean="0">
                <a:solidFill>
                  <a:srgbClr val="4F81BD"/>
                </a:solidFill>
                <a:latin typeface="Times New Roman"/>
                <a:cs typeface="Times New Roman"/>
              </a:rPr>
              <a:t>تساعد في إذابة بعض الفيتامينات، ويعتبر بعضها منشط لبعض الإنزيمات</a:t>
            </a:r>
            <a:r>
              <a:rPr lang="en-US" b="1" i="0" u="none" strike="noStrike" baseline="0" dirty="0" smtClean="0">
                <a:solidFill>
                  <a:srgbClr val="4F81BD"/>
                </a:solidFill>
                <a:latin typeface="Cambria"/>
                <a:cs typeface="Times New Roman"/>
              </a:rPr>
              <a:t> .</a:t>
            </a:r>
          </a:p>
          <a:p>
            <a:pPr marL="0" marR="0" lvl="0" indent="0" algn="r" rtl="1">
              <a:buNone/>
            </a:pPr>
            <a:r>
              <a:rPr lang="en-US" b="1" i="0" u="none" strike="noStrike" baseline="0" dirty="0" smtClean="0">
                <a:solidFill>
                  <a:srgbClr val="4F81BD"/>
                </a:solidFill>
                <a:latin typeface="Cambria"/>
              </a:rPr>
              <a:t> </a:t>
            </a:r>
            <a:r>
              <a:rPr lang="ar-SA" b="1" i="0" u="none" strike="noStrike" baseline="0" dirty="0" smtClean="0">
                <a:solidFill>
                  <a:srgbClr val="4F81BD"/>
                </a:solidFill>
                <a:latin typeface="Times New Roman"/>
                <a:cs typeface="Times New Roman"/>
              </a:rPr>
              <a:t>تخزن الدهون في بعض الأنسجة فتكون احتياط طاقة قوي يستغل عند الحاجة</a:t>
            </a:r>
            <a:r>
              <a:rPr lang="en-US" b="1" i="0" u="none" strike="noStrike" baseline="0" dirty="0" smtClean="0">
                <a:solidFill>
                  <a:srgbClr val="4F81BD"/>
                </a:solidFill>
                <a:latin typeface="Times New Roman"/>
                <a:cs typeface="Times New Roman"/>
              </a:rPr>
              <a:t>.</a:t>
            </a:r>
          </a:p>
        </p:txBody>
      </p:sp>
    </p:spTree>
    <p:extLst>
      <p:ext uri="{BB962C8B-B14F-4D97-AF65-F5344CB8AC3E}">
        <p14:creationId xmlns:p14="http://schemas.microsoft.com/office/powerpoint/2010/main" val="63425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dirty="0" smtClean="0">
                <a:solidFill>
                  <a:srgbClr val="365F91"/>
                </a:solidFill>
                <a:latin typeface="Times New Roman"/>
                <a:cs typeface="Times New Roman"/>
              </a:rPr>
              <a:t>الفرق بين الدهون المشبعة والغير مشبعة :</a:t>
            </a:r>
          </a:p>
        </p:txBody>
      </p:sp>
      <p:sp>
        <p:nvSpPr>
          <p:cNvPr id="3" name="Text Placeholder 2"/>
          <p:cNvSpPr>
            <a:spLocks noGrp="1"/>
          </p:cNvSpPr>
          <p:nvPr>
            <p:ph type="body" idx="1"/>
          </p:nvPr>
        </p:nvSpPr>
        <p:spPr>
          <a:xfrm>
            <a:off x="228600" y="1219200"/>
            <a:ext cx="8458200" cy="5257800"/>
          </a:xfrm>
        </p:spPr>
        <p:txBody>
          <a:bodyPr>
            <a:normAutofit fontScale="92500" lnSpcReduction="10000"/>
          </a:bodyPr>
          <a:lstStyle/>
          <a:p>
            <a:pPr marL="0" marR="0" lvl="0" indent="0" algn="r" rtl="1">
              <a:buNone/>
            </a:pPr>
            <a:r>
              <a:rPr lang="ar-SA" b="1" i="0" u="sng" strike="noStrike" baseline="0" dirty="0" smtClean="0">
                <a:solidFill>
                  <a:srgbClr val="4F81BD"/>
                </a:solidFill>
                <a:latin typeface="Times New Roman"/>
                <a:cs typeface="Times New Roman"/>
              </a:rPr>
              <a:t>الدهون المشبعة الدهون المُشبعة</a:t>
            </a:r>
            <a:r>
              <a:rPr lang="ar-SA" b="1" i="0" u="none" strike="noStrike" baseline="0" dirty="0" smtClean="0">
                <a:solidFill>
                  <a:srgbClr val="4F81BD"/>
                </a:solidFill>
                <a:latin typeface="Times New Roman"/>
                <a:cs typeface="Times New Roman"/>
              </a:rPr>
              <a:t> :</a:t>
            </a:r>
            <a:r>
              <a:rPr lang="en-US" b="1" i="0" u="none" strike="noStrike" baseline="0" dirty="0" smtClean="0">
                <a:solidFill>
                  <a:srgbClr val="4F81BD"/>
                </a:solidFill>
                <a:latin typeface="Cambria"/>
                <a:cs typeface="Times New Roman"/>
              </a:rPr>
              <a:t> </a:t>
            </a:r>
            <a:r>
              <a:rPr lang="ar-SA" b="1" i="0" u="none" strike="noStrike" baseline="0" dirty="0" smtClean="0">
                <a:solidFill>
                  <a:srgbClr val="4F81BD"/>
                </a:solidFill>
                <a:latin typeface="Times New Roman"/>
                <a:cs typeface="Times New Roman"/>
              </a:rPr>
              <a:t>هي الدهون لا تحتوي على روابط ثنائية في تركيبها الكيميائي، فهي مُشبعة بذرات الهيدروجين، وبسبب تركيبها الكيميائي فإنّها تكون في الحالة الصلبة في درجة حرارة الغرفة، ويمكن الحصول عليها من مجموعةٍ متنوّعةٍ من الأطعمة، ونذكر منها ما يأتي:</a:t>
            </a:r>
          </a:p>
          <a:p>
            <a:pPr marL="0" marR="0" lvl="0" indent="0" algn="r" rtl="1">
              <a:buNone/>
            </a:pPr>
            <a:r>
              <a:rPr lang="ar-SA" b="1" i="0" u="none" strike="noStrike" baseline="0" dirty="0" smtClean="0">
                <a:solidFill>
                  <a:srgbClr val="4F81BD"/>
                </a:solidFill>
                <a:latin typeface="Times New Roman"/>
                <a:cs typeface="Times New Roman"/>
              </a:rPr>
              <a:t>اللحوم الحيوانية مثل: لحوم البقر، والدواجن. </a:t>
            </a:r>
          </a:p>
          <a:p>
            <a:pPr marL="0" marR="0" lvl="0" indent="0" algn="r" rtl="1">
              <a:buNone/>
            </a:pPr>
            <a:r>
              <a:rPr lang="ar-SA" b="1" i="0" u="none" strike="noStrike" baseline="0" dirty="0" smtClean="0">
                <a:solidFill>
                  <a:srgbClr val="4F81BD"/>
                </a:solidFill>
                <a:latin typeface="Times New Roman"/>
                <a:cs typeface="Times New Roman"/>
              </a:rPr>
              <a:t>الزيوت النباتية مثل: زيت بذور النخيل، أو زيت جوز الهند.</a:t>
            </a:r>
          </a:p>
          <a:p>
            <a:pPr marL="0" marR="0" lvl="0" indent="0" algn="r" rtl="1">
              <a:buNone/>
            </a:pPr>
            <a:r>
              <a:rPr lang="ar-SA" b="1" i="0" u="none" strike="noStrike" baseline="0" dirty="0" smtClean="0">
                <a:solidFill>
                  <a:srgbClr val="4F81BD"/>
                </a:solidFill>
                <a:latin typeface="Times New Roman"/>
                <a:cs typeface="Times New Roman"/>
              </a:rPr>
              <a:t>منتجات الألبان؛ مثل: الحليب، والجبن، والزبدة.</a:t>
            </a:r>
          </a:p>
          <a:p>
            <a:pPr marL="0" marR="0" lvl="0" indent="0" algn="r" rtl="1">
              <a:buNone/>
            </a:pPr>
            <a:r>
              <a:rPr lang="ar-SA" b="1" i="0" u="none" strike="noStrike" baseline="0" dirty="0" smtClean="0">
                <a:solidFill>
                  <a:srgbClr val="4F81BD"/>
                </a:solidFill>
                <a:latin typeface="Times New Roman"/>
                <a:cs typeface="Times New Roman"/>
              </a:rPr>
              <a:t>اللحوم المُصنّعة؛ مثل: النقانق، واللحم المقدد.</a:t>
            </a:r>
          </a:p>
          <a:p>
            <a:pPr marL="0" marR="0" lvl="0" indent="0" algn="r" rtl="1">
              <a:buNone/>
            </a:pPr>
            <a:r>
              <a:rPr lang="ar-SA" b="1" i="0" u="none" strike="noStrike" baseline="0" dirty="0" smtClean="0">
                <a:solidFill>
                  <a:srgbClr val="4F81BD"/>
                </a:solidFill>
                <a:latin typeface="Times New Roman"/>
                <a:cs typeface="Times New Roman"/>
              </a:rPr>
              <a:t>الوجبات الخفيفة المعبأة مسبقاً؛ مثل: البسكويت، والمعجنات.</a:t>
            </a:r>
          </a:p>
          <a:p>
            <a:pPr marL="0" marR="0" lvl="0" indent="0" algn="r" rtl="1">
              <a:buNone/>
            </a:pPr>
            <a:endParaRPr lang="ar-SA" b="1" i="0" u="none" strike="noStrike" baseline="0" dirty="0" smtClean="0">
              <a:solidFill>
                <a:srgbClr val="4F81BD"/>
              </a:solidFill>
              <a:latin typeface="Times New Roman"/>
            </a:endParaRPr>
          </a:p>
          <a:p>
            <a:pPr marL="0" marR="0" lvl="0" indent="0" algn="r" rtl="1">
              <a:buNone/>
            </a:pPr>
            <a:r>
              <a:rPr lang="ar-SA" b="0" i="0" u="none" strike="noStrike" baseline="0" dirty="0" smtClean="0">
                <a:solidFill>
                  <a:srgbClr val="365F91"/>
                </a:solidFill>
                <a:latin typeface="Times New Roman"/>
                <a:cs typeface="Times New Roman"/>
              </a:rPr>
              <a:t>الدهون غير المشبعة:</a:t>
            </a:r>
            <a:r>
              <a:rPr lang="ar-SA" b="1" i="0" u="none" strike="noStrike" baseline="0" dirty="0" smtClean="0">
                <a:solidFill>
                  <a:srgbClr val="4F81BD"/>
                </a:solidFill>
                <a:latin typeface="Times New Roman"/>
                <a:cs typeface="Times New Roman"/>
              </a:rPr>
              <a:t> تتميّز الدهون غير المُشبعة بأنّها تكون في العادة سائلةً في درجة حرارة الغرفة، وتختلف عن الدهون المُشبعة في أنّ تركيبها الكيميائيّ يحتوي على واحدٍ أو أكثر من الروابط الثنائية، ويُقسم هذا النوع من الدهون إلى نوعين، وهما:</a:t>
            </a:r>
          </a:p>
          <a:p>
            <a:pPr marL="0" marR="0" lvl="0" indent="0" algn="r" rtl="1">
              <a:buNone/>
            </a:pPr>
            <a:r>
              <a:rPr lang="ar-SA" b="1" i="0" u="none" strike="noStrike" baseline="0" dirty="0" smtClean="0">
                <a:solidFill>
                  <a:srgbClr val="4F81BD"/>
                </a:solidFill>
                <a:latin typeface="Times New Roman"/>
                <a:cs typeface="Times New Roman"/>
              </a:rPr>
              <a:t>الدهون الأحادية غير المُشبعة: يحتوي هذا النوع من الدهون غير المُشبعة على رابطةٍ ثُنائيّةٍ واحدة فقط، ويكون سائلاً في درجة حرارة الغرفة، ويمكن الحصول عليه من زيت الكانولا، وزيت الزيتون. </a:t>
            </a:r>
          </a:p>
          <a:p>
            <a:pPr marL="0" marR="0" lvl="0" indent="0" algn="r" rtl="1">
              <a:buNone/>
            </a:pPr>
            <a:r>
              <a:rPr lang="ar-SA" b="1" i="0" u="none" strike="noStrike" baseline="0" dirty="0" smtClean="0">
                <a:solidFill>
                  <a:srgbClr val="4F81BD"/>
                </a:solidFill>
                <a:latin typeface="Times New Roman"/>
                <a:cs typeface="Times New Roman"/>
              </a:rPr>
              <a:t>الدهون المتعددة غير المُشبعة: يحتوي هذا النوع من الدهون غير المُشبعة على رابطتين ثنائيّتين أو أكثر، ويكون سائلاً في درجة حرارة الغرفة، ويمكن الحصول عليه من زيت دوار الشمس، وزيت الذرة.</a:t>
            </a:r>
          </a:p>
          <a:p>
            <a:pPr marL="0" marR="0" lvl="0" indent="0" algn="r" rtl="1">
              <a:buNone/>
            </a:pPr>
            <a:endParaRPr lang="ar-SA" b="1" i="0" u="none" strike="noStrike" baseline="0" dirty="0" smtClean="0">
              <a:solidFill>
                <a:srgbClr val="4F81BD"/>
              </a:solidFill>
              <a:latin typeface="Times New Roman"/>
            </a:endParaRPr>
          </a:p>
          <a:p>
            <a:pPr marL="0" marR="0" lvl="0" indent="0" algn="r" rtl="1">
              <a:buNone/>
            </a:pPr>
            <a:endParaRPr lang="ar-SA"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404909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dirty="0" smtClean="0">
                <a:solidFill>
                  <a:srgbClr val="365F91"/>
                </a:solidFill>
                <a:latin typeface="Times New Roman"/>
                <a:cs typeface="Times New Roman"/>
              </a:rPr>
              <a:t>ايض الدهنيات : </a:t>
            </a:r>
          </a:p>
        </p:txBody>
      </p:sp>
      <p:sp>
        <p:nvSpPr>
          <p:cNvPr id="3" name="Text Placeholder 2"/>
          <p:cNvSpPr>
            <a:spLocks noGrp="1"/>
          </p:cNvSpPr>
          <p:nvPr>
            <p:ph type="body" idx="1"/>
          </p:nvPr>
        </p:nvSpPr>
        <p:spPr/>
        <p:txBody>
          <a:bodyPr>
            <a:normAutofit/>
          </a:bodyPr>
          <a:lstStyle/>
          <a:p>
            <a:pPr marR="0" lvl="0" algn="r" rtl="1"/>
            <a:r>
              <a:rPr lang="ar-SA" b="1" i="0" u="none" strike="noStrike" baseline="0" dirty="0" smtClean="0">
                <a:solidFill>
                  <a:srgbClr val="4F81BD"/>
                </a:solidFill>
                <a:latin typeface="Times New Roman"/>
                <a:cs typeface="Times New Roman"/>
              </a:rPr>
              <a:t>تحتاج الدهنيات الى الصفراء واملاح الصفراء للتحول الى مستحلب وذلك لعدم ذوبانها في الماء وتحتاج الى انزيم اللايبيز من المعدة والبنكرياس وفي الامعاء الدقيقة تتحول الدهنيات الى احماض دهنية وكلسرين وبعدها يتم امتصاصها من الجسم وتتحول الى انواع التي يحتاجها الانسان من الدهنيات</a:t>
            </a:r>
          </a:p>
          <a:p>
            <a:pPr marR="0" lvl="0" algn="r" rtl="1"/>
            <a:endParaRPr lang="en-US"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38781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smtClean="0">
                <a:solidFill>
                  <a:srgbClr val="365F91"/>
                </a:solidFill>
                <a:latin typeface="Times New Roman"/>
                <a:cs typeface="Times New Roman"/>
              </a:rPr>
              <a:t>البروتينات:</a:t>
            </a:r>
          </a:p>
        </p:txBody>
      </p:sp>
      <p:sp>
        <p:nvSpPr>
          <p:cNvPr id="3" name="Text Placeholder 2"/>
          <p:cNvSpPr>
            <a:spLocks noGrp="1"/>
          </p:cNvSpPr>
          <p:nvPr>
            <p:ph type="body" idx="1"/>
          </p:nvPr>
        </p:nvSpPr>
        <p:spPr/>
        <p:txBody>
          <a:bodyPr/>
          <a:lstStyle/>
          <a:p>
            <a:pPr marR="0" lvl="0" algn="r" rtl="1"/>
            <a:r>
              <a:rPr lang="ar-SA" b="1" i="0" u="none" strike="noStrike" baseline="0" smtClean="0">
                <a:solidFill>
                  <a:srgbClr val="4F81BD"/>
                </a:solidFill>
                <a:latin typeface="Times New Roman"/>
                <a:cs typeface="Times New Roman"/>
              </a:rPr>
              <a:t>البروتين أهم المركبات البنائية الأساسية للأنسجة والخلايا العضلية لجسم الإنسان والتي تتهدم بشتى الأعمال التي يقوم بها ويتعرض لها ومنها عملية الهدم والبناء المستمرتين من خـلال التدريب والتغذية المستمرة . وكذلك لصيانة العظام وتقويتها</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والبروتين كمادة غذائية أساسية فهو مكون من مواد معقدة التركيب: الكربون والنيتروجين والأوكسجين والهيدروجين والكبريت والفسفور والحديد ... الخ</a:t>
            </a:r>
          </a:p>
          <a:p>
            <a:pPr marR="0" lvl="0" algn="r" rtl="1"/>
            <a:endParaRPr lang="ar-SA" b="1" i="0" u="none" strike="noStrike" baseline="0" smtClean="0">
              <a:solidFill>
                <a:srgbClr val="4F81BD"/>
              </a:solidFill>
              <a:latin typeface="Times New Roman"/>
            </a:endParaRPr>
          </a:p>
          <a:p>
            <a:pPr marR="0" lvl="0" algn="r" rtl="1"/>
            <a:endParaRPr lang="ar-SA" b="1" i="0" u="none" strike="noStrike" baseline="0" smtClean="0">
              <a:solidFill>
                <a:srgbClr val="4F81BD"/>
              </a:solidFill>
              <a:latin typeface="Times New Roman"/>
            </a:endParaRPr>
          </a:p>
        </p:txBody>
      </p:sp>
    </p:spTree>
    <p:extLst>
      <p:ext uri="{BB962C8B-B14F-4D97-AF65-F5344CB8AC3E}">
        <p14:creationId xmlns:p14="http://schemas.microsoft.com/office/powerpoint/2010/main" val="329705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57" y="228600"/>
            <a:ext cx="8001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0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smtClean="0">
                <a:solidFill>
                  <a:srgbClr val="365F91"/>
                </a:solidFill>
                <a:latin typeface="Simplified Arabic"/>
                <a:cs typeface="Simplified Arabic"/>
              </a:rPr>
              <a:t>أنواع البروتينات</a:t>
            </a:r>
          </a:p>
        </p:txBody>
      </p:sp>
      <p:sp>
        <p:nvSpPr>
          <p:cNvPr id="3" name="Text Placeholder 2"/>
          <p:cNvSpPr>
            <a:spLocks noGrp="1"/>
          </p:cNvSpPr>
          <p:nvPr>
            <p:ph type="body" idx="1"/>
          </p:nvPr>
        </p:nvSpPr>
        <p:spPr/>
        <p:txBody>
          <a:bodyPr>
            <a:normAutofit/>
          </a:bodyPr>
          <a:lstStyle/>
          <a:p>
            <a:pPr marR="0" lvl="0" algn="r" rtl="1"/>
            <a:r>
              <a:rPr lang="ar-SA" b="1" i="0" u="none" strike="noStrike" baseline="0" smtClean="0">
                <a:solidFill>
                  <a:srgbClr val="4F81BD"/>
                </a:solidFill>
                <a:latin typeface="Times New Roman"/>
                <a:cs typeface="Times New Roman"/>
              </a:rPr>
              <a:t>أ- البروتينات البسيطة</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التي تتحلل مائيا وتشكل الأحماض الأمينية فيها نسبة جيدة وهي تتواجد في البيض وزيت الذرة.</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ب- البروتينات المركبة</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هي عبارة عن اتحاد عنصر غذائي أو جزيئات غير عضوية مع البروتينات</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ج- البروتينات المشتقة</a:t>
            </a:r>
            <a:r>
              <a:rPr lang="en-US" b="1" i="0" u="none" strike="noStrike" baseline="0" smtClean="0">
                <a:solidFill>
                  <a:srgbClr val="4F81BD"/>
                </a:solidFill>
                <a:latin typeface="Cambria"/>
                <a:cs typeface="Times New Roman"/>
              </a:rPr>
              <a:t> :</a:t>
            </a:r>
          </a:p>
          <a:p>
            <a:pPr marR="0" lvl="0" algn="r" rtl="1"/>
            <a:r>
              <a:rPr lang="ar-SA" b="1" i="0" u="none" strike="noStrike" baseline="0" smtClean="0">
                <a:solidFill>
                  <a:srgbClr val="4F81BD"/>
                </a:solidFill>
                <a:latin typeface="Times New Roman"/>
                <a:cs typeface="Times New Roman"/>
              </a:rPr>
              <a:t>يتحلل البروتين بفعل الحرارة بحيث يتجزأ إلى مشتقات تحتوي كل منها جزيئات من الأحماض الأمينية</a:t>
            </a:r>
            <a:r>
              <a:rPr lang="en-US" b="1" i="0" u="none" strike="noStrike" baseline="0" smtClean="0">
                <a:solidFill>
                  <a:srgbClr val="4F81BD"/>
                </a:solidFill>
                <a:latin typeface="Cambria"/>
                <a:cs typeface="Times New Roman"/>
              </a:rPr>
              <a:t> .</a:t>
            </a:r>
          </a:p>
          <a:p>
            <a:pPr marR="0" lvl="0" algn="r" rtl="1"/>
            <a:endParaRPr lang="en-US" b="1" i="0" u="none" strike="noStrike" baseline="0" smtClean="0">
              <a:solidFill>
                <a:srgbClr val="4F81BD"/>
              </a:solidFill>
              <a:latin typeface="Times New Roman"/>
            </a:endParaRPr>
          </a:p>
          <a:p>
            <a:pPr marR="0" lvl="0" algn="r" rtl="1"/>
            <a:endParaRPr lang="ar-SA" b="1" i="0" u="none" strike="noStrike" baseline="0" smtClean="0">
              <a:solidFill>
                <a:srgbClr val="4F81BD"/>
              </a:solidFill>
              <a:latin typeface="Times New Roman"/>
            </a:endParaRPr>
          </a:p>
          <a:p>
            <a:pPr marR="0" lvl="0" algn="r" rtl="1"/>
            <a:endParaRPr lang="ar-SA" b="1" i="0" u="none" strike="noStrike" baseline="0" smtClean="0">
              <a:solidFill>
                <a:srgbClr val="4F81BD"/>
              </a:solidFill>
              <a:latin typeface="Times New Roman"/>
            </a:endParaRPr>
          </a:p>
        </p:txBody>
      </p:sp>
    </p:spTree>
    <p:extLst>
      <p:ext uri="{BB962C8B-B14F-4D97-AF65-F5344CB8AC3E}">
        <p14:creationId xmlns:p14="http://schemas.microsoft.com/office/powerpoint/2010/main" val="49399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r" rtl="1"/>
            <a:r>
              <a:rPr lang="ar-SA" b="1" i="0" u="none" strike="noStrike" baseline="0" smtClean="0">
                <a:solidFill>
                  <a:srgbClr val="365F91"/>
                </a:solidFill>
                <a:latin typeface="Times New Roman"/>
                <a:cs typeface="Times New Roman"/>
              </a:rPr>
              <a:t>الأحماض الأمينية</a:t>
            </a:r>
          </a:p>
        </p:txBody>
      </p:sp>
      <p:sp>
        <p:nvSpPr>
          <p:cNvPr id="3" name="Text Placeholder 2"/>
          <p:cNvSpPr>
            <a:spLocks noGrp="1"/>
          </p:cNvSpPr>
          <p:nvPr>
            <p:ph type="body" idx="1"/>
          </p:nvPr>
        </p:nvSpPr>
        <p:spPr/>
        <p:txBody>
          <a:bodyPr>
            <a:normAutofit/>
          </a:bodyPr>
          <a:lstStyle/>
          <a:p>
            <a:pPr marR="0" lvl="0" algn="r" rtl="1"/>
            <a:r>
              <a:rPr lang="ar-SA" b="1" i="0" u="none" strike="noStrike" baseline="0" smtClean="0">
                <a:solidFill>
                  <a:srgbClr val="4F81BD"/>
                </a:solidFill>
                <a:latin typeface="Times New Roman"/>
                <a:cs typeface="Times New Roman"/>
              </a:rPr>
              <a:t>هي نوعان : أساسية و غير أساسية</a:t>
            </a:r>
          </a:p>
          <a:p>
            <a:pPr marR="0" lvl="0" algn="r" rtl="1"/>
            <a:r>
              <a:rPr lang="ar-SA" b="1" i="0" u="none" strike="noStrike" baseline="0" smtClean="0">
                <a:solidFill>
                  <a:srgbClr val="4F81BD"/>
                </a:solidFill>
                <a:latin typeface="Times New Roman"/>
                <a:cs typeface="Times New Roman"/>
              </a:rPr>
              <a:t>أ. الأساسية : هي التي تساعد على الحياة والنمو وتكمن أهميتها في عدم الاستغناء عنها مطلقا لارتباطها بالنمو مباشرة فضلاً عن أن الجسم لا يستطيع تصنيعها وعليه يجب الحصول عليها مع الغذاء . ومنها على سبيل المثال ( ليوسين ... فالين ... فينايل ألانين ... لايسين</a:t>
            </a:r>
            <a:r>
              <a:rPr lang="en-US" b="1" i="0" u="none" strike="noStrike" baseline="0" smtClean="0">
                <a:solidFill>
                  <a:srgbClr val="4F81BD"/>
                </a:solidFill>
                <a:latin typeface="Cambria"/>
                <a:cs typeface="Times New Roman"/>
              </a:rPr>
              <a:t> </a:t>
            </a:r>
            <a:r>
              <a:rPr lang="ar-SA" b="1" i="0" u="none" strike="noStrike" baseline="0" smtClean="0">
                <a:solidFill>
                  <a:srgbClr val="4F81BD"/>
                </a:solidFill>
                <a:latin typeface="Times New Roman"/>
                <a:cs typeface="Times New Roman"/>
              </a:rPr>
              <a:t>)</a:t>
            </a:r>
          </a:p>
          <a:p>
            <a:pPr marR="0" lvl="0" algn="r" rtl="1"/>
            <a:r>
              <a:rPr lang="ar-SA" b="1" i="0" u="none" strike="noStrike" baseline="0" smtClean="0">
                <a:solidFill>
                  <a:srgbClr val="4F81BD"/>
                </a:solidFill>
                <a:latin typeface="Times New Roman"/>
                <a:cs typeface="Times New Roman"/>
              </a:rPr>
              <a:t>ب- غير الأساسية : هي أحماض تساعد على الحياة ولكن لا تساعد في نمو العضلات ولكنها ضرورية للنمو الطبيعي ويمكن للجسم تصنيعها ومنها ( هيستيدين ... أرجينين ... برولين).</a:t>
            </a:r>
          </a:p>
        </p:txBody>
      </p:sp>
    </p:spTree>
    <p:extLst>
      <p:ext uri="{BB962C8B-B14F-4D97-AF65-F5344CB8AC3E}">
        <p14:creationId xmlns:p14="http://schemas.microsoft.com/office/powerpoint/2010/main" val="109735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867</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Waveform</vt:lpstr>
      <vt:lpstr>Adjacency</vt:lpstr>
      <vt:lpstr>قسم الحاسبات / المرحلة الثانية  التربية الصحية  المحاضرة الرابعة</vt:lpstr>
      <vt:lpstr>الدهنيات :</vt:lpstr>
      <vt:lpstr>الدهنيات :</vt:lpstr>
      <vt:lpstr>الفرق بين الدهون المشبعة والغير مشبعة :</vt:lpstr>
      <vt:lpstr>ايض الدهنيات : </vt:lpstr>
      <vt:lpstr>البروتينات:</vt:lpstr>
      <vt:lpstr>PowerPoint Presentation</vt:lpstr>
      <vt:lpstr>أنواع البروتينات</vt:lpstr>
      <vt:lpstr>الأحماض الأمينية</vt:lpstr>
      <vt:lpstr>ايض البروتينات </vt:lpstr>
      <vt:lpstr>فوائد البروتين</vt:lpstr>
      <vt:lpstr>ماذا يحدث إذا لم تنظم حصولك على ما يكفيك من البروتين:</vt:lpstr>
      <vt:lpstr>مصادر البروتين:</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الدهنيات :</dc:title>
  <dc:creator>DR.Ahmed Saker</dc:creator>
  <cp:lastModifiedBy>DR.Ahmed Saker</cp:lastModifiedBy>
  <cp:revision>3</cp:revision>
  <dcterms:created xsi:type="dcterms:W3CDTF">2020-05-18T22:15:58Z</dcterms:created>
  <dcterms:modified xsi:type="dcterms:W3CDTF">2020-05-18T22:26:58Z</dcterms:modified>
</cp:coreProperties>
</file>