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7" r:id="rId2"/>
    <p:sldId id="257" r:id="rId3"/>
    <p:sldId id="258" r:id="rId4"/>
    <p:sldId id="259" r:id="rId5"/>
    <p:sldId id="261" r:id="rId6"/>
    <p:sldId id="262" r:id="rId7"/>
    <p:sldId id="263" r:id="rId8"/>
    <p:sldId id="264" r:id="rId9"/>
    <p:sldId id="265" r:id="rId10"/>
    <p:sldId id="268" r:id="rId11"/>
    <p:sldId id="266"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4F6B3A-081A-4A88-86B2-526D71F2DE7B}"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89C45-7F05-450D-9FA4-30A1E4D2848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F6B3A-081A-4A88-86B2-526D71F2DE7B}"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89C45-7F05-450D-9FA4-30A1E4D284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74F6B3A-081A-4A88-86B2-526D71F2DE7B}"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89C45-7F05-450D-9FA4-30A1E4D2848F}"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F6B3A-081A-4A88-86B2-526D71F2DE7B}"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89C45-7F05-450D-9FA4-30A1E4D2848F}" type="slidenum">
              <a:rPr lang="en-US" smtClean="0"/>
              <a:t>‹#›</a:t>
            </a:fld>
            <a:endParaRPr lang="en-US"/>
          </a:p>
        </p:txBody>
      </p:sp>
    </p:spTree>
    <p:extLst>
      <p:ext uri="{BB962C8B-B14F-4D97-AF65-F5344CB8AC3E}">
        <p14:creationId xmlns:p14="http://schemas.microsoft.com/office/powerpoint/2010/main" val="164500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F6B3A-081A-4A88-86B2-526D71F2DE7B}"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89C45-7F05-450D-9FA4-30A1E4D2848F}"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4F6B3A-081A-4A88-86B2-526D71F2DE7B}"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89C45-7F05-450D-9FA4-30A1E4D2848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74F6B3A-081A-4A88-86B2-526D71F2DE7B}"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89C45-7F05-450D-9FA4-30A1E4D2848F}"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4F6B3A-081A-4A88-86B2-526D71F2DE7B}"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B89C45-7F05-450D-9FA4-30A1E4D284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4F6B3A-081A-4A88-86B2-526D71F2DE7B}"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B89C45-7F05-450D-9FA4-30A1E4D284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74F6B3A-081A-4A88-86B2-526D71F2DE7B}"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B89C45-7F05-450D-9FA4-30A1E4D284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74F6B3A-081A-4A88-86B2-526D71F2DE7B}"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89C45-7F05-450D-9FA4-30A1E4D2848F}"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4F6B3A-081A-4A88-86B2-526D71F2DE7B}"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89C45-7F05-450D-9FA4-30A1E4D2848F}"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4F6B3A-081A-4A88-86B2-526D71F2DE7B}" type="datetimeFigureOut">
              <a:rPr lang="en-US" smtClean="0"/>
              <a:t>5/18/2020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3B89C45-7F05-450D-9FA4-30A1E4D2848F}"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590800"/>
            <a:ext cx="7239000" cy="2743200"/>
          </a:xfrm>
          <a:prstGeom prst="rect">
            <a:avLst/>
          </a:prstGeom>
          <a:ln>
            <a:noFill/>
          </a:ln>
          <a:effectLst>
            <a:softEdge rad="112500"/>
          </a:effectLst>
        </p:spPr>
      </p:pic>
      <p:sp>
        <p:nvSpPr>
          <p:cNvPr id="2" name="Title 1"/>
          <p:cNvSpPr>
            <a:spLocks noGrp="1"/>
          </p:cNvSpPr>
          <p:nvPr>
            <p:ph type="ctrTitle"/>
          </p:nvPr>
        </p:nvSpPr>
        <p:spPr>
          <a:xfrm>
            <a:off x="685800" y="381000"/>
            <a:ext cx="7772400" cy="2084908"/>
          </a:xfrm>
        </p:spPr>
        <p:txBody>
          <a:bodyPr>
            <a:normAutofit fontScale="90000"/>
          </a:bodyPr>
          <a:lstStyle/>
          <a:p>
            <a:pPr rtl="1"/>
            <a:r>
              <a:rPr lang="ar-IQ" sz="4800" dirty="0" smtClean="0">
                <a:ln w="18415" cmpd="sng">
                  <a:solidFill>
                    <a:srgbClr val="FFFFFF"/>
                  </a:solidFill>
                  <a:prstDash val="solid"/>
                </a:ln>
                <a:effectLst>
                  <a:outerShdw blurRad="63500" dir="3600000" algn="tl" rotWithShape="0">
                    <a:srgbClr val="000000">
                      <a:alpha val="70000"/>
                    </a:srgbClr>
                  </a:outerShdw>
                </a:effectLst>
              </a:rPr>
              <a:t>قسم الحاسبات / المرحلة الثانية </a:t>
            </a:r>
            <a:br>
              <a:rPr lang="ar-IQ" sz="4800" dirty="0" smtClean="0">
                <a:ln w="18415" cmpd="sng">
                  <a:solidFill>
                    <a:srgbClr val="FFFFFF"/>
                  </a:solidFill>
                  <a:prstDash val="solid"/>
                </a:ln>
                <a:effectLst>
                  <a:outerShdw blurRad="63500" dir="3600000" algn="tl" rotWithShape="0">
                    <a:srgbClr val="000000">
                      <a:alpha val="70000"/>
                    </a:srgbClr>
                  </a:outerShdw>
                </a:effectLst>
              </a:rPr>
            </a:br>
            <a:r>
              <a:rPr lang="ar-IQ" sz="4800" dirty="0" smtClean="0">
                <a:ln w="18415" cmpd="sng">
                  <a:solidFill>
                    <a:srgbClr val="FFFFFF"/>
                  </a:solidFill>
                  <a:prstDash val="solid"/>
                </a:ln>
                <a:effectLst>
                  <a:outerShdw blurRad="63500" dir="3600000" algn="tl" rotWithShape="0">
                    <a:srgbClr val="000000">
                      <a:alpha val="70000"/>
                    </a:srgbClr>
                  </a:outerShdw>
                </a:effectLst>
              </a:rPr>
              <a:t>التربية الصحية </a:t>
            </a:r>
            <a:br>
              <a:rPr lang="ar-IQ" sz="4800" dirty="0" smtClean="0">
                <a:ln w="18415" cmpd="sng">
                  <a:solidFill>
                    <a:srgbClr val="FFFFFF"/>
                  </a:solidFill>
                  <a:prstDash val="solid"/>
                </a:ln>
                <a:effectLst>
                  <a:outerShdw blurRad="63500" dir="3600000" algn="tl" rotWithShape="0">
                    <a:srgbClr val="000000">
                      <a:alpha val="70000"/>
                    </a:srgbClr>
                  </a:outerShdw>
                </a:effectLst>
              </a:rPr>
            </a:br>
            <a:r>
              <a:rPr lang="ar-IQ" sz="4800" dirty="0" smtClean="0">
                <a:ln w="18415" cmpd="sng">
                  <a:solidFill>
                    <a:srgbClr val="FFFFFF"/>
                  </a:solidFill>
                  <a:prstDash val="solid"/>
                </a:ln>
                <a:effectLst>
                  <a:outerShdw blurRad="63500" dir="3600000" algn="tl" rotWithShape="0">
                    <a:srgbClr val="000000">
                      <a:alpha val="70000"/>
                    </a:srgbClr>
                  </a:outerShdw>
                </a:effectLst>
              </a:rPr>
              <a:t>المحاضرة </a:t>
            </a:r>
            <a:r>
              <a:rPr lang="ar-IQ" sz="4800" dirty="0" smtClean="0">
                <a:ln w="18415" cmpd="sng">
                  <a:solidFill>
                    <a:srgbClr val="FFFFFF"/>
                  </a:solidFill>
                  <a:prstDash val="solid"/>
                </a:ln>
                <a:effectLst>
                  <a:outerShdw blurRad="63500" dir="3600000" algn="tl" rotWithShape="0">
                    <a:srgbClr val="000000">
                      <a:alpha val="70000"/>
                    </a:srgbClr>
                  </a:outerShdw>
                </a:effectLst>
              </a:rPr>
              <a:t>الثالثة</a:t>
            </a:r>
            <a:endParaRPr lang="en-US" sz="4800" dirty="0">
              <a:ln w="18415" cmpd="sng">
                <a:solidFill>
                  <a:srgbClr val="FFFFFF"/>
                </a:solidFill>
                <a:prstDash val="solid"/>
              </a:ln>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9540948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65F91"/>
                </a:solidFill>
                <a:latin typeface="Times New Roman"/>
                <a:cs typeface="Times New Roman"/>
              </a:rPr>
              <a:t>وظائف الكربوهيدرات في الجسم</a:t>
            </a:r>
            <a:r>
              <a:rPr lang="en-US" b="1" i="0" u="none" strike="noStrike" baseline="0" smtClean="0">
                <a:solidFill>
                  <a:srgbClr val="365F91"/>
                </a:solidFill>
                <a:latin typeface="Cambria"/>
                <a:cs typeface="Times New Roman"/>
              </a:rPr>
              <a:t>  </a:t>
            </a:r>
            <a:endParaRPr lang="ar-SA" b="1" i="0" u="none" strike="noStrike" baseline="0" smtClean="0">
              <a:solidFill>
                <a:srgbClr val="365F91"/>
              </a:solidFill>
              <a:latin typeface="Times New Roman"/>
              <a:cs typeface="Times New Roman"/>
            </a:endParaRPr>
          </a:p>
        </p:txBody>
      </p:sp>
      <p:sp>
        <p:nvSpPr>
          <p:cNvPr id="3" name="Text Placeholder 2"/>
          <p:cNvSpPr>
            <a:spLocks noGrp="1"/>
          </p:cNvSpPr>
          <p:nvPr>
            <p:ph type="body" idx="1"/>
          </p:nvPr>
        </p:nvSpPr>
        <p:spPr>
          <a:xfrm>
            <a:off x="228600" y="2438400"/>
            <a:ext cx="8686799" cy="4190999"/>
          </a:xfrm>
        </p:spPr>
        <p:txBody>
          <a:bodyPr>
            <a:normAutofit fontScale="85000" lnSpcReduction="20000"/>
          </a:bodyPr>
          <a:lstStyle/>
          <a:p>
            <a:pPr marL="0" marR="0" lvl="0" indent="0" algn="r" rtl="1">
              <a:buNone/>
            </a:pPr>
            <a:r>
              <a:rPr lang="en-US" b="1" dirty="0" smtClean="0">
                <a:solidFill>
                  <a:srgbClr val="4F81BD"/>
                </a:solidFill>
                <a:latin typeface="Times New Roman"/>
                <a:cs typeface="Times New Roman"/>
              </a:rPr>
              <a:t>.4</a:t>
            </a:r>
            <a:r>
              <a:rPr lang="ar-SA" b="1" dirty="0" smtClean="0">
                <a:solidFill>
                  <a:srgbClr val="4F81BD"/>
                </a:solidFill>
                <a:latin typeface="Times New Roman"/>
                <a:cs typeface="Times New Roman"/>
              </a:rPr>
              <a:t> </a:t>
            </a:r>
            <a:r>
              <a:rPr lang="ar-SA" b="1" dirty="0">
                <a:solidFill>
                  <a:srgbClr val="4F81BD"/>
                </a:solidFill>
                <a:latin typeface="Times New Roman"/>
                <a:cs typeface="Times New Roman"/>
              </a:rPr>
              <a:t>وقود للجهاز العصبي المركزي : لكي يستطيع الدماغ وبقية أجزاء الجهاز العصبي المركزي القيام بوظائفه في تنظيم الجسم، لا بد من توفر الكلوكوز لأنه مصدر الطاقة الرئيسي لهذا الجهاز الهام، وإن نقص </a:t>
            </a:r>
          </a:p>
          <a:p>
            <a:pPr marL="0" marR="0" lvl="0" indent="0" algn="r" rtl="1">
              <a:buNone/>
            </a:pPr>
            <a:endParaRPr lang="ar-SA" b="1" dirty="0">
              <a:solidFill>
                <a:srgbClr val="4F81BD"/>
              </a:solidFill>
              <a:latin typeface="Times New Roman"/>
              <a:cs typeface="Times New Roman"/>
            </a:endParaRPr>
          </a:p>
          <a:p>
            <a:pPr marL="0" marR="0" lvl="0" indent="0" algn="r" rtl="1">
              <a:buNone/>
            </a:pPr>
            <a:r>
              <a:rPr lang="ar-SA" b="1" dirty="0">
                <a:solidFill>
                  <a:srgbClr val="4F81BD"/>
                </a:solidFill>
                <a:latin typeface="Times New Roman"/>
                <a:cs typeface="Times New Roman"/>
              </a:rPr>
              <a:t>الكلوكوز في الدم يؤدي إلى ضعف عمليات التفكير والتركيز الذهني وبالتالي تكثر الأخطاء في المواقف التي تحتاج إلى سرعة التفكير وحسن التصرف .</a:t>
            </a:r>
          </a:p>
          <a:p>
            <a:pPr marL="0" marR="0" lvl="0" indent="0" algn="r" rtl="1">
              <a:buNone/>
            </a:pPr>
            <a:r>
              <a:rPr lang="ar-SA" b="1" dirty="0">
                <a:solidFill>
                  <a:srgbClr val="4F81BD"/>
                </a:solidFill>
                <a:latin typeface="Times New Roman"/>
                <a:cs typeface="Times New Roman"/>
              </a:rPr>
              <a:t>الأيض (</a:t>
            </a:r>
            <a:r>
              <a:rPr lang="en-US" b="1" dirty="0">
                <a:solidFill>
                  <a:srgbClr val="4F81BD"/>
                </a:solidFill>
                <a:latin typeface="Times New Roman"/>
                <a:cs typeface="Times New Roman"/>
              </a:rPr>
              <a:t>Metabolism) : </a:t>
            </a:r>
            <a:r>
              <a:rPr lang="ar-SA" b="1" dirty="0">
                <a:solidFill>
                  <a:srgbClr val="4F81BD"/>
                </a:solidFill>
                <a:latin typeface="Times New Roman"/>
                <a:cs typeface="Times New Roman"/>
              </a:rPr>
              <a:t>هو مجموعة من التفاعلات الكيميائية في خلايا الكائن تحافظ على الحياة. ... يمكن أن يشير مصطلح الأيض كذلك إلى مجموع كل التفاعلات الكيميائية التي تحدث في الكائنات الحية، بما فيها الهضم ونقل المواد إلى وبين الخلايا المختلفة، وفي تلك الحالة تسمى التفاعلات داخل الخلايا  أيض متوسط.</a:t>
            </a:r>
          </a:p>
          <a:p>
            <a:pPr marL="0" marR="0" lvl="0" indent="0" algn="r" rtl="1">
              <a:buNone/>
            </a:pPr>
            <a:r>
              <a:rPr lang="ar-SA" b="1" dirty="0">
                <a:solidFill>
                  <a:srgbClr val="4F81BD"/>
                </a:solidFill>
                <a:latin typeface="Times New Roman"/>
                <a:cs typeface="Times New Roman"/>
              </a:rPr>
              <a:t>عمليَّة الأيض هي إحدى العمليَّات الحيويّة التي تحدث في داخل جسم الإنسان والكائنات الحيّة على وجه العموم، وهي المسؤولة عن إنتاج الطّاقة في داخل خلايا الجسم عن طريق هدم المواد الغذائيّة التي يتم هضمها في داخل الجهاز الهضمي وتحويلها إلى أشكال الطّاقة المُختلفة عن طريق مرورها بسلسلة من التّفاعلات الكيميائيّة، كما أنّ عمليَّة الأيض تُعتبر العمليَّة التي يتم من خلالها بناء الخلايا المُختلفة والأنسجة وهدمها .</a:t>
            </a:r>
          </a:p>
          <a:p>
            <a:pPr marL="0" marR="0" lvl="0" indent="0" algn="r" rtl="1">
              <a:buNone/>
            </a:pPr>
            <a:endParaRPr lang="ar-SA"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335595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65F91"/>
                </a:solidFill>
                <a:latin typeface="Times New Roman"/>
                <a:cs typeface="Times New Roman"/>
              </a:rPr>
              <a:t>ايض الكاربوهدرات:</a:t>
            </a:r>
          </a:p>
        </p:txBody>
      </p:sp>
      <p:sp>
        <p:nvSpPr>
          <p:cNvPr id="3" name="Text Placeholder 2"/>
          <p:cNvSpPr>
            <a:spLocks noGrp="1"/>
          </p:cNvSpPr>
          <p:nvPr>
            <p:ph type="body" idx="1"/>
          </p:nvPr>
        </p:nvSpPr>
        <p:spPr>
          <a:xfrm>
            <a:off x="228601" y="2362200"/>
            <a:ext cx="8686800" cy="4190999"/>
          </a:xfrm>
        </p:spPr>
        <p:txBody>
          <a:bodyPr>
            <a:normAutofit fontScale="92500" lnSpcReduction="10000"/>
          </a:bodyPr>
          <a:lstStyle/>
          <a:p>
            <a:pPr marR="0" lvl="0" algn="r" rtl="1">
              <a:buFont typeface="Wingdings" pitchFamily="2" charset="2"/>
              <a:buChar char="v"/>
            </a:pPr>
            <a:r>
              <a:rPr lang="ar-SA" b="1" i="0" u="none" strike="noStrike" baseline="0" dirty="0" smtClean="0">
                <a:solidFill>
                  <a:srgbClr val="4F81BD"/>
                </a:solidFill>
                <a:latin typeface="Times New Roman"/>
                <a:cs typeface="Times New Roman"/>
              </a:rPr>
              <a:t>في الفم</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 يتم تحلل النشا إلى مالتوز وسلاسل من السكريات العديدة بواسطة إنزيم أميليز.</a:t>
            </a:r>
          </a:p>
          <a:p>
            <a:pPr marR="0" lvl="0" algn="r" rtl="1">
              <a:buFont typeface="Wingdings" pitchFamily="2" charset="2"/>
              <a:buChar char="v"/>
            </a:pPr>
            <a:r>
              <a:rPr lang="ar-SA" b="1" i="0" u="none" strike="noStrike" baseline="0" dirty="0" smtClean="0">
                <a:solidFill>
                  <a:srgbClr val="4F81BD"/>
                </a:solidFill>
                <a:latin typeface="Times New Roman"/>
              </a:rPr>
              <a:t> </a:t>
            </a:r>
            <a:r>
              <a:rPr lang="ar-SA" b="1" i="0" u="none" strike="noStrike" baseline="0" dirty="0" smtClean="0">
                <a:solidFill>
                  <a:srgbClr val="4F81BD"/>
                </a:solidFill>
                <a:latin typeface="Times New Roman"/>
                <a:cs typeface="Times New Roman"/>
              </a:rPr>
              <a:t>في المعدة : يتوقف عمل هذا اإلنزيم عند وصوله مع الطعام إلى المعدة بسبب درجة حموضتها الشديدة</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فيها .</a:t>
            </a:r>
          </a:p>
          <a:p>
            <a:pPr marR="0" lvl="0" algn="r" rtl="1">
              <a:buFont typeface="Wingdings" pitchFamily="2" charset="2"/>
              <a:buChar char="v"/>
            </a:pPr>
            <a:r>
              <a:rPr lang="ar-SA" b="1" i="0" u="none" strike="noStrike" baseline="0" dirty="0" smtClean="0">
                <a:solidFill>
                  <a:srgbClr val="4F81BD"/>
                </a:solidFill>
                <a:latin typeface="Times New Roman"/>
                <a:cs typeface="Times New Roman"/>
              </a:rPr>
              <a:t>هضم الكربوهيدرات في األمعاء</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 يتم تحطم المزيد من الروابط  بفعل إنزيم يسمى أميليز البنكرياس ما بدأه أميليز اللعاب لينتج خليط من السكريات الثنائية</a:t>
            </a:r>
          </a:p>
          <a:p>
            <a:pPr marR="0" lvl="0" algn="r" rtl="1">
              <a:buFont typeface="Wingdings" pitchFamily="2" charset="2"/>
              <a:buChar char="v"/>
            </a:pPr>
            <a:r>
              <a:rPr lang="ar-SA" b="1" i="0" u="none" strike="noStrike" baseline="0" dirty="0" smtClean="0">
                <a:solidFill>
                  <a:srgbClr val="4F81BD"/>
                </a:solidFill>
                <a:latin typeface="Times New Roman"/>
                <a:cs typeface="Times New Roman"/>
              </a:rPr>
              <a:t>فرز الإنزيمات الخاصة بهضم السكريات الثنائية مثل إنزيم الالكتيز، السكريز، والمالتيز ليكون الناتج النهائي خليط من السكريات األحادية</a:t>
            </a:r>
            <a:r>
              <a:rPr lang="en-US" b="1" i="0" u="none" strike="noStrike" baseline="0" dirty="0" smtClean="0">
                <a:solidFill>
                  <a:srgbClr val="4F81BD"/>
                </a:solidFill>
                <a:latin typeface="Cambria"/>
                <a:cs typeface="Times New Roman"/>
              </a:rPr>
              <a:t>. </a:t>
            </a:r>
          </a:p>
          <a:p>
            <a:pPr marR="0" lvl="0" algn="r" rtl="1">
              <a:buFont typeface="Wingdings" pitchFamily="2" charset="2"/>
              <a:buChar char="v"/>
            </a:pPr>
            <a:r>
              <a:rPr lang="ar-SA" b="1" i="0" u="none" strike="noStrike" baseline="0" dirty="0" smtClean="0">
                <a:solidFill>
                  <a:srgbClr val="4F81BD"/>
                </a:solidFill>
                <a:latin typeface="Times New Roman"/>
                <a:cs typeface="Times New Roman"/>
              </a:rPr>
              <a:t>يتم إمتصاص السكريات األحادية من خلال الغشاء الطلائي المبطن لألمعاء الدقيقة</a:t>
            </a:r>
          </a:p>
          <a:p>
            <a:pPr marR="0" lvl="0" algn="r" rtl="1">
              <a:buFont typeface="Wingdings" pitchFamily="2" charset="2"/>
              <a:buChar char="v"/>
            </a:pPr>
            <a:r>
              <a:rPr lang="ar-SA" b="1" i="0" u="none" strike="noStrike" baseline="0" dirty="0" smtClean="0">
                <a:solidFill>
                  <a:srgbClr val="4F81BD"/>
                </a:solidFill>
                <a:latin typeface="Times New Roman"/>
                <a:cs typeface="Times New Roman"/>
              </a:rPr>
              <a:t>وبعد الأمتصاص يتم نقلها في الدم إلى الكبد، حيث يعمل الكبد على تحويل السكريات احادية المتنوعة مثل الفركتوز والجالكتوز إلى جلوكوز لتستفيد منه باقي الخلايا</a:t>
            </a:r>
            <a:r>
              <a:rPr lang="en-US" b="1" i="0" u="none" strike="noStrike" baseline="0" dirty="0" smtClean="0">
                <a:solidFill>
                  <a:srgbClr val="4F81BD"/>
                </a:solidFill>
                <a:latin typeface="Cambria"/>
                <a:cs typeface="Times New Roman"/>
              </a:rPr>
              <a:t> </a:t>
            </a:r>
          </a:p>
          <a:p>
            <a:pPr marR="0" lvl="0" algn="r" rtl="1">
              <a:buFont typeface="Wingdings" pitchFamily="2" charset="2"/>
              <a:buChar char="v"/>
            </a:pPr>
            <a:r>
              <a:rPr lang="ar-SA" b="1" i="0" u="none" strike="noStrike" baseline="0" dirty="0" smtClean="0">
                <a:solidFill>
                  <a:srgbClr val="4F81BD"/>
                </a:solidFill>
                <a:latin typeface="Times New Roman"/>
                <a:cs typeface="Times New Roman"/>
              </a:rPr>
              <a:t>مصير الكلوكوز الزائد: يتم </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تخزين الفائض منه في الكبد والعضالت على هيئة كلايكوجين يتم تخزينه في الكبد والنسيج الشحمي .</a:t>
            </a:r>
          </a:p>
          <a:p>
            <a:pPr marL="0" marR="0" lvl="0" indent="0" algn="r" rtl="1">
              <a:buNone/>
            </a:pPr>
            <a:endParaRPr lang="ar-SA" b="1" i="0" u="none" strike="noStrike" baseline="0" dirty="0" smtClean="0">
              <a:solidFill>
                <a:srgbClr val="4F81BD"/>
              </a:solidFill>
              <a:latin typeface="Times New Roman"/>
            </a:endParaRPr>
          </a:p>
        </p:txBody>
      </p:sp>
    </p:spTree>
    <p:extLst>
      <p:ext uri="{BB962C8B-B14F-4D97-AF65-F5344CB8AC3E}">
        <p14:creationId xmlns:p14="http://schemas.microsoft.com/office/powerpoint/2010/main" val="3286166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solidFill>
                  <a:schemeClr val="accent2">
                    <a:lumMod val="75000"/>
                  </a:schemeClr>
                </a:solidFill>
              </a:rPr>
              <a:t>مصادر الكاربوهدرات :</a:t>
            </a:r>
            <a:endParaRPr lang="en-US" dirty="0">
              <a:solidFill>
                <a:schemeClr val="accent2">
                  <a:lumMod val="75000"/>
                </a:schemeClr>
              </a:solidFill>
            </a:endParaRPr>
          </a:p>
        </p:txBody>
      </p:sp>
      <p:sp>
        <p:nvSpPr>
          <p:cNvPr id="3" name="Text Placeholder 2"/>
          <p:cNvSpPr>
            <a:spLocks noGrp="1"/>
          </p:cNvSpPr>
          <p:nvPr>
            <p:ph type="body" idx="1"/>
          </p:nvPr>
        </p:nvSpPr>
        <p:spPr>
          <a:xfrm>
            <a:off x="872067" y="2675467"/>
            <a:ext cx="7408333" cy="1972733"/>
          </a:xfrm>
        </p:spPr>
        <p:txBody>
          <a:bodyPr>
            <a:normAutofit/>
          </a:bodyPr>
          <a:lstStyle/>
          <a:p>
            <a:pPr marL="0" indent="0" algn="ctr" rtl="1">
              <a:buNone/>
            </a:pPr>
            <a:r>
              <a:rPr lang="ar-IQ" sz="3200" dirty="0" smtClean="0"/>
              <a:t>القمح</a:t>
            </a:r>
            <a:r>
              <a:rPr lang="ar-IQ" sz="3200" dirty="0"/>
              <a:t>, الذرة , الشعير , البطاطا , مختلف الحبوب </a:t>
            </a:r>
          </a:p>
          <a:p>
            <a:pPr marL="0" indent="0" algn="r" rtl="1">
              <a:buNone/>
            </a:pPr>
            <a:endParaRPr lang="en-US" sz="3200" dirty="0"/>
          </a:p>
        </p:txBody>
      </p:sp>
    </p:spTree>
    <p:extLst>
      <p:ext uri="{BB962C8B-B14F-4D97-AF65-F5344CB8AC3E}">
        <p14:creationId xmlns:p14="http://schemas.microsoft.com/office/powerpoint/2010/main" val="3795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en-US" b="1" i="0" u="none" strike="noStrike" baseline="0" smtClean="0">
                <a:solidFill>
                  <a:srgbClr val="365F91"/>
                </a:solidFill>
                <a:latin typeface="Cambria"/>
              </a:rPr>
              <a:t>       </a:t>
            </a:r>
            <a:r>
              <a:rPr lang="ar-SA" b="1" i="0" u="none" strike="noStrike" baseline="0" smtClean="0">
                <a:solidFill>
                  <a:srgbClr val="365F91"/>
                </a:solidFill>
                <a:latin typeface="Times New Roman"/>
                <a:cs typeface="Times New Roman"/>
              </a:rPr>
              <a:t>الغذاء</a:t>
            </a:r>
            <a:r>
              <a:rPr lang="en-US" b="1" i="0" u="none" strike="noStrike" baseline="0" smtClean="0">
                <a:solidFill>
                  <a:srgbClr val="365F91"/>
                </a:solidFill>
                <a:latin typeface="Cambria"/>
                <a:cs typeface="Times New Roman"/>
              </a:rPr>
              <a:t> </a:t>
            </a:r>
            <a:endParaRPr lang="ar-SA" b="1" i="0" u="none" strike="noStrike" baseline="0" smtClean="0">
              <a:solidFill>
                <a:srgbClr val="365F91"/>
              </a:solidFill>
              <a:latin typeface="Times New Roman"/>
              <a:cs typeface="Times New Roman"/>
            </a:endParaRPr>
          </a:p>
        </p:txBody>
      </p:sp>
      <p:sp>
        <p:nvSpPr>
          <p:cNvPr id="3" name="Text Placeholder 2"/>
          <p:cNvSpPr>
            <a:spLocks noGrp="1"/>
          </p:cNvSpPr>
          <p:nvPr>
            <p:ph type="body" idx="1"/>
          </p:nvPr>
        </p:nvSpPr>
        <p:spPr>
          <a:xfrm>
            <a:off x="152401" y="2514600"/>
            <a:ext cx="8763000" cy="4038600"/>
          </a:xfrm>
        </p:spPr>
        <p:txBody>
          <a:bodyPr>
            <a:normAutofit/>
          </a:bodyPr>
          <a:lstStyle/>
          <a:p>
            <a:pPr marL="0" marR="0" lvl="0" indent="0" algn="r" rtl="1">
              <a:buNone/>
            </a:pPr>
            <a:r>
              <a:rPr lang="ar-SA" b="1" i="0" u="none" strike="noStrike" baseline="0" dirty="0" smtClean="0">
                <a:solidFill>
                  <a:schemeClr val="accent2">
                    <a:lumMod val="75000"/>
                  </a:schemeClr>
                </a:solidFill>
                <a:latin typeface="Times New Roman"/>
                <a:cs typeface="Times New Roman"/>
              </a:rPr>
              <a:t>وهو </a:t>
            </a:r>
            <a:r>
              <a:rPr lang="ar-SA" b="1" i="0" u="none" strike="noStrike" baseline="0" dirty="0" smtClean="0">
                <a:solidFill>
                  <a:schemeClr val="accent2">
                    <a:lumMod val="75000"/>
                  </a:schemeClr>
                </a:solidFill>
                <a:latin typeface="Times New Roman"/>
                <a:cs typeface="Times New Roman"/>
              </a:rPr>
              <a:t>المواد الكيميائية الموجودة في الطعام وهى ضرورية للحياة و يحتاجها الجسم للحصول على الطاقة و النمو وبناء الأنسجة و تجديدها ولتنظيم العمليات الحيوية المختلفة و من أمثلتها</a:t>
            </a:r>
            <a:r>
              <a:rPr lang="en-US" b="1" i="0" u="none" strike="noStrike" baseline="0" dirty="0" smtClean="0">
                <a:solidFill>
                  <a:schemeClr val="accent2">
                    <a:lumMod val="75000"/>
                  </a:schemeClr>
                </a:solidFill>
                <a:latin typeface="Cambria"/>
                <a:cs typeface="Times New Roman"/>
              </a:rPr>
              <a:t>  : </a:t>
            </a:r>
          </a:p>
          <a:p>
            <a:pPr marL="0" marR="0" lvl="0" indent="0" algn="r" rtl="1">
              <a:buNone/>
            </a:pPr>
            <a:r>
              <a:rPr lang="en-US" b="1" i="0" u="none" strike="noStrike" baseline="0" dirty="0" smtClean="0">
                <a:solidFill>
                  <a:schemeClr val="accent2">
                    <a:lumMod val="75000"/>
                  </a:schemeClr>
                </a:solidFill>
                <a:latin typeface="Cambria"/>
              </a:rPr>
              <a:t>- </a:t>
            </a:r>
            <a:r>
              <a:rPr lang="ar-SA" b="1" i="0" u="none" strike="noStrike" baseline="0" dirty="0" smtClean="0">
                <a:solidFill>
                  <a:schemeClr val="accent2">
                    <a:lumMod val="75000"/>
                  </a:schemeClr>
                </a:solidFill>
                <a:latin typeface="Times New Roman"/>
                <a:cs typeface="Times New Roman"/>
              </a:rPr>
              <a:t>الكربوهيدرات المصدر الرئيسي للطاقة  </a:t>
            </a:r>
          </a:p>
          <a:p>
            <a:pPr marL="0" marR="0" lvl="0" indent="0" algn="r" rtl="1">
              <a:buNone/>
            </a:pPr>
            <a:r>
              <a:rPr lang="ar-SA" b="1" i="0" u="none" strike="noStrike" baseline="0" dirty="0" smtClean="0">
                <a:solidFill>
                  <a:schemeClr val="accent2">
                    <a:lumMod val="75000"/>
                  </a:schemeClr>
                </a:solidFill>
                <a:latin typeface="Times New Roman"/>
                <a:cs typeface="Times New Roman"/>
              </a:rPr>
              <a:t>- البروتينات بناء الأنسجة و تجديدها  </a:t>
            </a:r>
          </a:p>
          <a:p>
            <a:pPr marL="0" marR="0" lvl="0" indent="0" algn="r" rtl="1">
              <a:buNone/>
            </a:pPr>
            <a:r>
              <a:rPr lang="ar-SA" b="1" i="0" u="none" strike="noStrike" baseline="0" dirty="0" smtClean="0">
                <a:solidFill>
                  <a:schemeClr val="accent2">
                    <a:lumMod val="75000"/>
                  </a:schemeClr>
                </a:solidFill>
                <a:latin typeface="Times New Roman"/>
                <a:cs typeface="Times New Roman"/>
              </a:rPr>
              <a:t>- الدهون مصدر للطاقة  </a:t>
            </a:r>
          </a:p>
          <a:p>
            <a:pPr marL="0" marR="0" lvl="0" indent="0" algn="r" rtl="1">
              <a:buNone/>
            </a:pPr>
            <a:r>
              <a:rPr lang="ar-SA" b="1" i="0" u="none" strike="noStrike" baseline="0" dirty="0" smtClean="0">
                <a:solidFill>
                  <a:schemeClr val="accent2">
                    <a:lumMod val="75000"/>
                  </a:schemeClr>
                </a:solidFill>
                <a:latin typeface="Times New Roman"/>
                <a:cs typeface="Times New Roman"/>
              </a:rPr>
              <a:t>- الفيتامينات تنظيم العمليات الحيوية بالجسم  </a:t>
            </a:r>
          </a:p>
          <a:p>
            <a:pPr marL="0" marR="0" lvl="0" indent="0" algn="r" rtl="1">
              <a:buNone/>
            </a:pPr>
            <a:r>
              <a:rPr lang="ar-SA" b="1" i="0" u="none" strike="noStrike" baseline="0" dirty="0" smtClean="0">
                <a:solidFill>
                  <a:schemeClr val="accent2">
                    <a:lumMod val="75000"/>
                  </a:schemeClr>
                </a:solidFill>
                <a:latin typeface="Times New Roman"/>
                <a:cs typeface="Times New Roman"/>
              </a:rPr>
              <a:t>- الأملاح المعدنية تنظيم العمليات الحيوية بالجسم  </a:t>
            </a:r>
          </a:p>
          <a:p>
            <a:pPr marL="0" marR="0" lvl="0" indent="0" algn="r" rtl="1">
              <a:buNone/>
            </a:pPr>
            <a:r>
              <a:rPr lang="ar-SA" b="1" i="0" u="none" strike="noStrike" baseline="0" dirty="0" smtClean="0">
                <a:solidFill>
                  <a:schemeClr val="accent2">
                    <a:lumMod val="75000"/>
                  </a:schemeClr>
                </a:solidFill>
                <a:latin typeface="Times New Roman"/>
                <a:cs typeface="Times New Roman"/>
              </a:rPr>
              <a:t>- الماء تنظيم العمليات الحيوية بالجسم</a:t>
            </a:r>
            <a:r>
              <a:rPr lang="en-US" b="1" i="0" u="none" strike="noStrike" baseline="0" dirty="0" smtClean="0">
                <a:solidFill>
                  <a:schemeClr val="accent2">
                    <a:lumMod val="75000"/>
                  </a:schemeClr>
                </a:solidFill>
                <a:latin typeface="Cambria"/>
                <a:cs typeface="Times New Roman"/>
              </a:rPr>
              <a:t>  </a:t>
            </a:r>
            <a:r>
              <a:rPr lang="ar-IQ" b="1" i="0" u="none" strike="noStrike" baseline="0" dirty="0" smtClean="0">
                <a:solidFill>
                  <a:schemeClr val="accent2">
                    <a:lumMod val="75000"/>
                  </a:schemeClr>
                </a:solidFill>
                <a:latin typeface="Times New Roman"/>
                <a:cs typeface="Times New Roman"/>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352800"/>
            <a:ext cx="4267200" cy="2809875"/>
          </a:xfrm>
          <a:prstGeom prst="ellipse">
            <a:avLst/>
          </a:prstGeom>
          <a:ln>
            <a:noFill/>
          </a:ln>
          <a:effectLst>
            <a:softEdge rad="112500"/>
          </a:effectLst>
        </p:spPr>
      </p:pic>
    </p:spTree>
    <p:extLst>
      <p:ext uri="{BB962C8B-B14F-4D97-AF65-F5344CB8AC3E}">
        <p14:creationId xmlns:p14="http://schemas.microsoft.com/office/powerpoint/2010/main" val="2462480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en-US" b="1" i="0" u="none" strike="noStrike" baseline="0" smtClean="0">
                <a:solidFill>
                  <a:srgbClr val="365F91"/>
                </a:solidFill>
                <a:latin typeface="Cambria"/>
              </a:rPr>
              <a:t>      </a:t>
            </a:r>
            <a:r>
              <a:rPr lang="ar-SA" b="1" i="0" u="none" strike="noStrike" baseline="0" smtClean="0">
                <a:solidFill>
                  <a:srgbClr val="365F91"/>
                </a:solidFill>
                <a:latin typeface="Times New Roman"/>
                <a:cs typeface="Times New Roman"/>
              </a:rPr>
              <a:t>ويستخدم الجسم هذه المواد الغذائية الأولية للقيام بالوظائف الحيوية الأساسية التالية :   </a:t>
            </a:r>
            <a:endParaRPr lang="en-US" b="1" i="0" u="none" strike="noStrike" baseline="0" smtClean="0">
              <a:solidFill>
                <a:srgbClr val="365F91"/>
              </a:solidFill>
              <a:latin typeface="Times New Roman"/>
              <a:cs typeface="Times New Roman"/>
            </a:endParaRPr>
          </a:p>
        </p:txBody>
      </p:sp>
      <p:sp>
        <p:nvSpPr>
          <p:cNvPr id="3" name="Text Placeholder 2"/>
          <p:cNvSpPr>
            <a:spLocks noGrp="1"/>
          </p:cNvSpPr>
          <p:nvPr>
            <p:ph type="body" idx="1"/>
          </p:nvPr>
        </p:nvSpPr>
        <p:spPr>
          <a:xfrm>
            <a:off x="304801" y="2590800"/>
            <a:ext cx="8610600" cy="4038600"/>
          </a:xfrm>
        </p:spPr>
        <p:txBody>
          <a:bodyPr>
            <a:normAutofit/>
          </a:bodyPr>
          <a:lstStyle/>
          <a:p>
            <a:pPr marR="0" lvl="0" algn="r" rtl="1"/>
            <a:r>
              <a:rPr lang="ar-SA" b="1" i="0" u="none" strike="noStrike" baseline="0" dirty="0" smtClean="0">
                <a:solidFill>
                  <a:srgbClr val="4F81BD"/>
                </a:solidFill>
                <a:latin typeface="Times New Roman"/>
                <a:cs typeface="Times New Roman"/>
              </a:rPr>
              <a:t>بناء الأنسجة والمحافظة عليها وتجديدها .</a:t>
            </a:r>
          </a:p>
          <a:p>
            <a:pPr marR="0" lvl="0" algn="r" rtl="1"/>
            <a:r>
              <a:rPr lang="ar-SA" b="1" i="0" u="none" strike="noStrike" baseline="0" dirty="0" smtClean="0">
                <a:solidFill>
                  <a:srgbClr val="4F81BD"/>
                </a:solidFill>
                <a:latin typeface="Times New Roman"/>
                <a:cs typeface="Times New Roman"/>
              </a:rPr>
              <a:t>تنظيم وتحفيز التفاعلات الكيميائية داخل الخلايا، وتوصيل الإشارات العصبية والهرمونية  في الجسم  . </a:t>
            </a:r>
          </a:p>
          <a:p>
            <a:pPr marR="0" lvl="0" algn="r" rtl="1"/>
            <a:r>
              <a:rPr lang="ar-SA" b="1" i="0" u="none" strike="noStrike" baseline="0" dirty="0" smtClean="0">
                <a:solidFill>
                  <a:srgbClr val="4F81BD"/>
                </a:solidFill>
                <a:latin typeface="Times New Roman"/>
                <a:cs typeface="Times New Roman"/>
              </a:rPr>
              <a:t>أنتاج الطاقة اللازمة للقيام بأنشطة الجسم المختلفة .</a:t>
            </a:r>
          </a:p>
          <a:p>
            <a:pPr marR="0" lvl="0" algn="r" rtl="1"/>
            <a:r>
              <a:rPr lang="ar-SA" b="1" i="0" u="none" strike="noStrike" baseline="0" dirty="0" smtClean="0">
                <a:solidFill>
                  <a:srgbClr val="4F81BD"/>
                </a:solidFill>
                <a:latin typeface="Times New Roman"/>
                <a:cs typeface="Times New Roman"/>
              </a:rPr>
              <a:t>بناء المركبات المختلفة التي تصبح جزءا" من مكونات الجسم .</a:t>
            </a:r>
          </a:p>
          <a:p>
            <a:pPr marR="0" lvl="0" algn="r" rtl="1"/>
            <a:r>
              <a:rPr lang="ar-SA" b="1" i="0" u="none" strike="noStrike" baseline="0" dirty="0" smtClean="0">
                <a:solidFill>
                  <a:srgbClr val="4F81BD"/>
                </a:solidFill>
                <a:latin typeface="Times New Roman"/>
                <a:cs typeface="Times New Roman"/>
              </a:rPr>
              <a:t>النمو والتكاثر .</a:t>
            </a:r>
          </a:p>
          <a:p>
            <a:pPr marR="0" lvl="0" algn="r" rtl="1"/>
            <a:r>
              <a:rPr lang="ar-SA" b="1" i="0" u="none" strike="noStrike" baseline="0" dirty="0" smtClean="0">
                <a:solidFill>
                  <a:srgbClr val="4F81BD"/>
                </a:solidFill>
                <a:latin typeface="Times New Roman"/>
                <a:cs typeface="Times New Roman"/>
              </a:rPr>
              <a:t> وهذه العمليات المختلفة التي يقوم بها الجسم من خلال التحولات الكيميائية للمواد الغذائية بحيث تصبح مواد أولية بسيطة يطلق عليها التمثيل أو التحول الغذائي.</a:t>
            </a:r>
          </a:p>
        </p:txBody>
      </p:sp>
    </p:spTree>
    <p:extLst>
      <p:ext uri="{BB962C8B-B14F-4D97-AF65-F5344CB8AC3E}">
        <p14:creationId xmlns:p14="http://schemas.microsoft.com/office/powerpoint/2010/main" val="70778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65F91"/>
                </a:solidFill>
                <a:latin typeface="Times New Roman"/>
                <a:cs typeface="Times New Roman"/>
              </a:rPr>
              <a:t>الكربوهيدرات</a:t>
            </a:r>
            <a:r>
              <a:rPr lang="en-US" b="1" i="0" u="none" strike="noStrike" baseline="0" smtClean="0">
                <a:solidFill>
                  <a:srgbClr val="365F91"/>
                </a:solidFill>
                <a:latin typeface="Cambria"/>
                <a:cs typeface="Times New Roman"/>
              </a:rPr>
              <a:t> </a:t>
            </a:r>
            <a:endParaRPr lang="ar-SA" b="1" i="0" u="none" strike="noStrike" baseline="0" smtClean="0">
              <a:solidFill>
                <a:srgbClr val="365F91"/>
              </a:solidFill>
              <a:latin typeface="Times New Roman"/>
              <a:cs typeface="Times New Roman"/>
            </a:endParaRPr>
          </a:p>
        </p:txBody>
      </p:sp>
      <p:sp>
        <p:nvSpPr>
          <p:cNvPr id="3" name="Text Placeholder 2"/>
          <p:cNvSpPr>
            <a:spLocks noGrp="1"/>
          </p:cNvSpPr>
          <p:nvPr>
            <p:ph type="body" idx="1"/>
          </p:nvPr>
        </p:nvSpPr>
        <p:spPr>
          <a:xfrm>
            <a:off x="872067" y="2675467"/>
            <a:ext cx="7408333" cy="1591733"/>
          </a:xfrm>
        </p:spPr>
        <p:txBody>
          <a:bodyPr/>
          <a:lstStyle/>
          <a:p>
            <a:pPr marL="0" marR="0" lvl="0" indent="0" algn="r" rtl="1">
              <a:buNone/>
            </a:pPr>
            <a:r>
              <a:rPr lang="ar-SA" b="1" i="0" u="none" strike="noStrike" baseline="0" dirty="0" smtClean="0">
                <a:solidFill>
                  <a:srgbClr val="4F81BD"/>
                </a:solidFill>
                <a:latin typeface="Times New Roman"/>
                <a:cs typeface="Times New Roman"/>
              </a:rPr>
              <a:t>تتألف الكربوهيدرات من النشويات والسكريات، وتتألف من عناصر الكربون، والهيدروجين، والاوكسجين</a:t>
            </a:r>
            <a:r>
              <a:rPr lang="en-US" b="1" i="0" u="none" strike="noStrike" baseline="0" dirty="0" smtClean="0">
                <a:solidFill>
                  <a:srgbClr val="4F81BD"/>
                </a:solidFill>
                <a:latin typeface="Cambria"/>
                <a:cs typeface="Times New Roman"/>
              </a:rPr>
              <a:t> .  </a:t>
            </a:r>
          </a:p>
          <a:p>
            <a:pPr marR="0" lvl="0" algn="r" rtl="1"/>
            <a:endParaRPr lang="ar-SA" b="1" i="0" u="none" strike="noStrike" baseline="0" dirty="0" smtClean="0">
              <a:solidFill>
                <a:srgbClr val="4F81BD"/>
              </a:solidFill>
              <a:latin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3505200"/>
            <a:ext cx="6400800" cy="2971800"/>
          </a:xfrm>
          <a:prstGeom prst="ellipse">
            <a:avLst/>
          </a:prstGeom>
          <a:ln>
            <a:noFill/>
          </a:ln>
          <a:effectLst>
            <a:softEdge rad="112500"/>
          </a:effectLst>
        </p:spPr>
      </p:pic>
    </p:spTree>
    <p:extLst>
      <p:ext uri="{BB962C8B-B14F-4D97-AF65-F5344CB8AC3E}">
        <p14:creationId xmlns:p14="http://schemas.microsoft.com/office/powerpoint/2010/main" val="829150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1"/>
            <a:r>
              <a:rPr lang="ar-SA" b="1" dirty="0" smtClean="0">
                <a:solidFill>
                  <a:srgbClr val="365F91"/>
                </a:solidFill>
                <a:latin typeface="Times New Roman"/>
              </a:rPr>
              <a:t>أنواع الكربوهيدرات:</a:t>
            </a:r>
            <a:r>
              <a:rPr lang="ar-IQ" b="1" dirty="0">
                <a:solidFill>
                  <a:srgbClr val="365F91"/>
                </a:solidFill>
                <a:latin typeface="Times New Roman"/>
              </a:rPr>
              <a:t/>
            </a:r>
            <a:br>
              <a:rPr lang="ar-IQ" b="1" dirty="0">
                <a:solidFill>
                  <a:srgbClr val="365F91"/>
                </a:solidFill>
                <a:latin typeface="Times New Roman"/>
              </a:rPr>
            </a:br>
            <a:r>
              <a:rPr lang="ar-IQ" b="1" dirty="0" smtClean="0">
                <a:solidFill>
                  <a:srgbClr val="365F91"/>
                </a:solidFill>
                <a:latin typeface="Times New Roman"/>
              </a:rPr>
              <a:t>1</a:t>
            </a:r>
            <a:r>
              <a:rPr lang="ar-SA" b="1" dirty="0" smtClean="0">
                <a:solidFill>
                  <a:srgbClr val="365F91"/>
                </a:solidFill>
                <a:latin typeface="Times New Roman"/>
              </a:rPr>
              <a:t>- </a:t>
            </a:r>
            <a:r>
              <a:rPr lang="ar-SA" b="1" i="0" u="none" strike="noStrike" baseline="0" dirty="0" smtClean="0">
                <a:solidFill>
                  <a:srgbClr val="365F91"/>
                </a:solidFill>
                <a:latin typeface="Times New Roman"/>
                <a:cs typeface="Times New Roman"/>
              </a:rPr>
              <a:t>سكريات أحادية (سكر بسيط) وتشمل :</a:t>
            </a:r>
          </a:p>
        </p:txBody>
      </p:sp>
      <p:sp>
        <p:nvSpPr>
          <p:cNvPr id="3" name="Text Placeholder 2"/>
          <p:cNvSpPr>
            <a:spLocks noGrp="1"/>
          </p:cNvSpPr>
          <p:nvPr>
            <p:ph type="body" idx="1"/>
          </p:nvPr>
        </p:nvSpPr>
        <p:spPr>
          <a:xfrm>
            <a:off x="152401" y="2590800"/>
            <a:ext cx="8686800" cy="4038600"/>
          </a:xfrm>
        </p:spPr>
        <p:txBody>
          <a:bodyPr>
            <a:normAutofit/>
          </a:bodyPr>
          <a:lstStyle/>
          <a:p>
            <a:pPr marL="0" marR="0" lvl="0" indent="0" algn="r" rtl="1">
              <a:buNone/>
            </a:pPr>
            <a:r>
              <a:rPr lang="ar-SA" b="1" i="0" u="none" strike="noStrike" baseline="0" dirty="0" smtClean="0">
                <a:solidFill>
                  <a:srgbClr val="4F81BD"/>
                </a:solidFill>
                <a:latin typeface="Times New Roman"/>
                <a:cs typeface="Times New Roman"/>
              </a:rPr>
              <a:t>أ. الكلوكوز: وهو أبسط أنواع المواد الكربوهيدراتية ويسمى سكر الدم، ويكون على شكل سكر طبيعي في الغذاء أو يستطيع الجسم توفيره من خلال هضم الكربوهيدرات المركبة مثل النشويات الموجودة في الأرز والمعكرونة والبطاطا</a:t>
            </a:r>
            <a:r>
              <a:rPr lang="en-US" b="1" i="0" u="none" strike="noStrike" baseline="0" dirty="0" smtClean="0">
                <a:solidFill>
                  <a:srgbClr val="4F81BD"/>
                </a:solidFill>
                <a:latin typeface="Cambria"/>
                <a:cs typeface="Times New Roman"/>
              </a:rPr>
              <a:t>.  </a:t>
            </a:r>
            <a:endParaRPr lang="en-US" b="1" i="0" u="none" strike="noStrike" baseline="0" dirty="0" smtClean="0">
              <a:solidFill>
                <a:srgbClr val="4F81BD"/>
              </a:solidFill>
              <a:latin typeface="Times New Roman"/>
            </a:endParaRPr>
          </a:p>
          <a:p>
            <a:pPr marL="0" marR="0" lvl="0" indent="0" algn="r" rtl="1">
              <a:buNone/>
            </a:pPr>
            <a:r>
              <a:rPr lang="ar-SA" b="1" i="0" u="none" strike="noStrike" baseline="0" dirty="0" smtClean="0">
                <a:solidFill>
                  <a:srgbClr val="4F81BD"/>
                </a:solidFill>
                <a:latin typeface="Times New Roman"/>
                <a:cs typeface="Times New Roman"/>
              </a:rPr>
              <a:t>ب. الفركتوز: هذا هو سكر الفواكه ويوجد في الفواكه والعسل، وهو أكثر أنواع السكريات والنشويات حلاوة من حيث الطعم</a:t>
            </a:r>
            <a:r>
              <a:rPr lang="en-US" b="1" i="0" u="none" strike="noStrike" baseline="0" dirty="0" smtClean="0">
                <a:solidFill>
                  <a:srgbClr val="4F81BD"/>
                </a:solidFill>
                <a:latin typeface="Cambria"/>
                <a:cs typeface="Times New Roman"/>
              </a:rPr>
              <a:t> .  </a:t>
            </a:r>
          </a:p>
          <a:p>
            <a:pPr marL="0" marR="0" lvl="0" indent="0" algn="r" rtl="1">
              <a:buNone/>
            </a:pPr>
            <a:r>
              <a:rPr lang="ar-SA" b="1" i="0" u="none" strike="noStrike" baseline="0" dirty="0" smtClean="0">
                <a:solidFill>
                  <a:srgbClr val="4F81BD"/>
                </a:solidFill>
                <a:latin typeface="Times New Roman"/>
                <a:cs typeface="Times New Roman"/>
              </a:rPr>
              <a:t>ج. الكالاكتوز : لا يوجد في الطعام ولكن يمكن تصنيعه من سكر الحليب في الغدد المنتجة للحليب في جسم الإنسان ويمكن تحويل الفركتوز والكالاكتوز إلى الكلوكوز</a:t>
            </a:r>
            <a:r>
              <a:rPr lang="en-US" b="1" i="0" u="none" strike="noStrike" baseline="0" dirty="0" smtClean="0">
                <a:solidFill>
                  <a:srgbClr val="4F81BD"/>
                </a:solidFill>
                <a:latin typeface="Cambria"/>
                <a:cs typeface="Times New Roman"/>
              </a:rPr>
              <a:t>..  </a:t>
            </a:r>
            <a:endParaRPr lang="ar-SA"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844759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en-US" b="1" i="0" u="none" strike="noStrike" baseline="0" smtClean="0">
                <a:solidFill>
                  <a:srgbClr val="365F91"/>
                </a:solidFill>
                <a:latin typeface="Cambria"/>
              </a:rPr>
              <a:t> </a:t>
            </a:r>
            <a:r>
              <a:rPr lang="ar-SA" b="1" i="0" u="none" strike="noStrike" baseline="0" smtClean="0">
                <a:solidFill>
                  <a:srgbClr val="365F91"/>
                </a:solidFill>
                <a:latin typeface="Times New Roman"/>
              </a:rPr>
              <a:t>2-</a:t>
            </a:r>
            <a:r>
              <a:rPr lang="en-US" b="1" i="0" u="none" strike="noStrike" baseline="0" smtClean="0">
                <a:solidFill>
                  <a:srgbClr val="365F91"/>
                </a:solidFill>
                <a:latin typeface="Cambria"/>
              </a:rPr>
              <a:t> </a:t>
            </a:r>
            <a:r>
              <a:rPr lang="ar-SA" b="1" i="0" u="none" strike="noStrike" baseline="0" smtClean="0">
                <a:solidFill>
                  <a:srgbClr val="365F91"/>
                </a:solidFill>
                <a:latin typeface="Times New Roman"/>
                <a:cs typeface="Times New Roman"/>
              </a:rPr>
              <a:t>سكريات ثنائية :</a:t>
            </a:r>
          </a:p>
        </p:txBody>
      </p:sp>
      <p:sp>
        <p:nvSpPr>
          <p:cNvPr id="3" name="Text Placeholder 2"/>
          <p:cNvSpPr>
            <a:spLocks noGrp="1"/>
          </p:cNvSpPr>
          <p:nvPr>
            <p:ph type="body" idx="1"/>
          </p:nvPr>
        </p:nvSpPr>
        <p:spPr/>
        <p:txBody>
          <a:bodyPr/>
          <a:lstStyle/>
          <a:p>
            <a:pPr marL="0" marR="0" lvl="0" indent="0" algn="r" rtl="1">
              <a:buNone/>
            </a:pPr>
            <a:r>
              <a:rPr lang="en-US" b="1" i="0" u="none" strike="noStrike" baseline="0" dirty="0" smtClean="0">
                <a:solidFill>
                  <a:srgbClr val="4F81BD"/>
                </a:solidFill>
                <a:latin typeface="Cambria"/>
              </a:rPr>
              <a:t>      </a:t>
            </a:r>
            <a:r>
              <a:rPr lang="ar-SA" b="1" i="0" u="none" strike="noStrike" baseline="0" dirty="0" smtClean="0">
                <a:solidFill>
                  <a:srgbClr val="4F81BD"/>
                </a:solidFill>
                <a:latin typeface="Times New Roman"/>
                <a:cs typeface="Times New Roman"/>
              </a:rPr>
              <a:t>هي عبارة عن سكر مركب ناتج عن اتحاد نوعين من السكر البسيط ويكون دائما أحد النوعين المتحدين هو الكلوكوز. وهي تشمل</a:t>
            </a:r>
            <a:r>
              <a:rPr lang="en-US" b="1" i="0" u="none" strike="noStrike" baseline="0" dirty="0" smtClean="0">
                <a:solidFill>
                  <a:srgbClr val="4F81BD"/>
                </a:solidFill>
                <a:latin typeface="Cambria"/>
                <a:cs typeface="Times New Roman"/>
              </a:rPr>
              <a:t> :  </a:t>
            </a:r>
          </a:p>
          <a:p>
            <a:pPr marL="0" marR="0" lvl="0" indent="0" algn="r" rtl="1">
              <a:buNone/>
            </a:pPr>
            <a:r>
              <a:rPr lang="ar-SA" b="1" i="0" u="none" strike="noStrike" baseline="0" dirty="0" smtClean="0">
                <a:solidFill>
                  <a:srgbClr val="4F81BD"/>
                </a:solidFill>
                <a:latin typeface="Times New Roman"/>
                <a:cs typeface="Times New Roman"/>
              </a:rPr>
              <a:t>أ. السكروز (سكر القصب): ويتكون من كلوكوز + فركتوز</a:t>
            </a:r>
            <a:r>
              <a:rPr lang="ar-IQ" b="1" i="0" u="none" strike="noStrike" baseline="0" dirty="0" smtClean="0">
                <a:solidFill>
                  <a:srgbClr val="4F81BD"/>
                </a:solidFill>
                <a:latin typeface="Times New Roman"/>
                <a:cs typeface="Times New Roman"/>
              </a:rPr>
              <a:t>.</a:t>
            </a:r>
            <a:r>
              <a:rPr lang="en-US" b="1" i="0" u="none" strike="noStrike" baseline="0" dirty="0" smtClean="0">
                <a:solidFill>
                  <a:srgbClr val="4F81BD"/>
                </a:solidFill>
                <a:latin typeface="Cambria"/>
                <a:cs typeface="Times New Roman"/>
              </a:rPr>
              <a:t> </a:t>
            </a:r>
          </a:p>
          <a:p>
            <a:pPr marL="0" marR="0" lvl="0" indent="0" algn="r" rtl="1">
              <a:buNone/>
            </a:pPr>
            <a:r>
              <a:rPr lang="ar-SA" b="1" i="0" u="none" strike="noStrike" baseline="0" dirty="0" smtClean="0">
                <a:solidFill>
                  <a:srgbClr val="4F81BD"/>
                </a:solidFill>
                <a:latin typeface="Times New Roman"/>
                <a:cs typeface="Times New Roman"/>
              </a:rPr>
              <a:t>ب. اللاكتوز (سكر الحليب): وهو أقل أنواع السكر حلاوة ويتكون من كلوكوز + كالاكتوز</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a:t>
            </a:r>
            <a:r>
              <a:rPr lang="en-US" b="1" i="0" u="none" strike="noStrike" baseline="0" dirty="0" smtClean="0">
                <a:solidFill>
                  <a:srgbClr val="4F81BD"/>
                </a:solidFill>
                <a:latin typeface="Cambria"/>
                <a:cs typeface="Times New Roman"/>
              </a:rPr>
              <a:t> </a:t>
            </a:r>
          </a:p>
          <a:p>
            <a:pPr marL="0" marR="0" lvl="0" indent="0" algn="r" rtl="1">
              <a:buNone/>
            </a:pPr>
            <a:r>
              <a:rPr lang="ar-SA" b="1" i="0" u="none" strike="noStrike" baseline="0" dirty="0" smtClean="0">
                <a:solidFill>
                  <a:srgbClr val="4F81BD"/>
                </a:solidFill>
                <a:latin typeface="Times New Roman"/>
                <a:cs typeface="Times New Roman"/>
              </a:rPr>
              <a:t>ج. المالتوز (سكر الشعير): ويتكون من كلوكوز + كلوكوز</a:t>
            </a:r>
            <a:r>
              <a:rPr lang="en-US" b="1" i="0" u="none" strike="noStrike" baseline="0" dirty="0" smtClean="0">
                <a:solidFill>
                  <a:srgbClr val="4F81BD"/>
                </a:solidFill>
                <a:latin typeface="Cambria"/>
                <a:cs typeface="Times New Roman"/>
              </a:rPr>
              <a:t> . </a:t>
            </a:r>
            <a:endParaRPr lang="ar-SA"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49104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65F91"/>
                </a:solidFill>
                <a:latin typeface="Times New Roman"/>
              </a:rPr>
              <a:t>3-</a:t>
            </a:r>
            <a:r>
              <a:rPr lang="ar-SA" b="1" i="0" u="none" strike="noStrike" baseline="0" smtClean="0">
                <a:solidFill>
                  <a:srgbClr val="365F91"/>
                </a:solidFill>
                <a:latin typeface="Times New Roman"/>
                <a:cs typeface="Times New Roman"/>
              </a:rPr>
              <a:t> سكريات معقدة :</a:t>
            </a:r>
          </a:p>
        </p:txBody>
      </p:sp>
      <p:sp>
        <p:nvSpPr>
          <p:cNvPr id="3" name="Text Placeholder 2"/>
          <p:cNvSpPr>
            <a:spLocks noGrp="1"/>
          </p:cNvSpPr>
          <p:nvPr>
            <p:ph type="body" idx="1"/>
          </p:nvPr>
        </p:nvSpPr>
        <p:spPr>
          <a:xfrm>
            <a:off x="304801" y="2209800"/>
            <a:ext cx="8458200" cy="4419600"/>
          </a:xfrm>
        </p:spPr>
        <p:txBody>
          <a:bodyPr>
            <a:normAutofit lnSpcReduction="10000"/>
          </a:bodyPr>
          <a:lstStyle/>
          <a:p>
            <a:pPr marL="0" marR="0" lvl="0" indent="0" algn="r" rtl="1">
              <a:buNone/>
            </a:pPr>
            <a:r>
              <a:rPr lang="en-US" b="1" i="0" u="none" strike="noStrike" baseline="0" dirty="0" smtClean="0">
                <a:solidFill>
                  <a:srgbClr val="4F81BD"/>
                </a:solidFill>
                <a:latin typeface="Cambria"/>
              </a:rPr>
              <a:t>     </a:t>
            </a:r>
            <a:r>
              <a:rPr lang="ar-SA" b="1" i="0" u="none" strike="noStrike" baseline="0" dirty="0" smtClean="0">
                <a:solidFill>
                  <a:srgbClr val="4F81BD"/>
                </a:solidFill>
                <a:latin typeface="Times New Roman"/>
                <a:cs typeface="Times New Roman"/>
              </a:rPr>
              <a:t>تتكون من اتحاد ثلاثة أو أكثر من السكريات البسيطة (الأحادية) وقد تتحد أكثر من  وحدة من السكريات البسيطة لتكوين السكريات المعقدة، وهذه السكريات لا تذوب في الماء مثل بقية أنواع السكريات</a:t>
            </a:r>
            <a:r>
              <a:rPr lang="en-US" b="1" i="0" u="none" strike="noStrike" baseline="0" dirty="0" smtClean="0">
                <a:solidFill>
                  <a:srgbClr val="4F81BD"/>
                </a:solidFill>
                <a:latin typeface="Cambria"/>
                <a:cs typeface="Times New Roman"/>
              </a:rPr>
              <a:t> . </a:t>
            </a:r>
          </a:p>
          <a:p>
            <a:pPr marL="0" marR="0" lvl="0" indent="0" algn="r" rtl="1">
              <a:buNone/>
            </a:pPr>
            <a:r>
              <a:rPr lang="ar-SA" b="1" i="0" u="none" strike="noStrike" baseline="0" dirty="0" smtClean="0">
                <a:solidFill>
                  <a:srgbClr val="4F81BD"/>
                </a:solidFill>
                <a:latin typeface="Times New Roman"/>
                <a:cs typeface="Times New Roman"/>
              </a:rPr>
              <a:t>تنقسم السكريات المعقدة إلى قسمين رئيسيين هما</a:t>
            </a:r>
            <a:r>
              <a:rPr lang="en-US" b="1" i="0" u="none" strike="noStrike" baseline="0" dirty="0" smtClean="0">
                <a:solidFill>
                  <a:srgbClr val="4F81BD"/>
                </a:solidFill>
                <a:latin typeface="Cambria"/>
                <a:cs typeface="Times New Roman"/>
              </a:rPr>
              <a:t> :  </a:t>
            </a:r>
          </a:p>
          <a:p>
            <a:pPr marL="0" marR="0" lvl="0" indent="0" algn="r" rtl="1">
              <a:buNone/>
            </a:pPr>
            <a:r>
              <a:rPr lang="ar-SA" b="1" i="0" u="none" strike="noStrike" baseline="0" dirty="0" smtClean="0">
                <a:solidFill>
                  <a:srgbClr val="4F81BD"/>
                </a:solidFill>
                <a:latin typeface="Times New Roman"/>
                <a:cs typeface="Times New Roman"/>
              </a:rPr>
              <a:t>أ- السكريات من أصل نباتي</a:t>
            </a:r>
            <a:r>
              <a:rPr lang="en-US" b="1" i="0" u="none" strike="noStrike" baseline="0" dirty="0" smtClean="0">
                <a:solidFill>
                  <a:srgbClr val="4F81BD"/>
                </a:solidFill>
                <a:latin typeface="Cambria"/>
                <a:cs typeface="Times New Roman"/>
              </a:rPr>
              <a:t> :  </a:t>
            </a:r>
          </a:p>
          <a:p>
            <a:pPr marL="0" marR="0" lvl="0" indent="0" algn="r" rtl="1">
              <a:buNone/>
            </a:pPr>
            <a:r>
              <a:rPr lang="ar-SA" b="1" i="0" u="none" strike="noStrike" baseline="0" dirty="0" smtClean="0">
                <a:solidFill>
                  <a:srgbClr val="4F81BD"/>
                </a:solidFill>
                <a:latin typeface="Times New Roman"/>
              </a:rPr>
              <a:t>1.</a:t>
            </a:r>
            <a:r>
              <a:rPr lang="ar-SA" b="1" i="0" u="none" strike="noStrike" baseline="0" dirty="0" smtClean="0">
                <a:solidFill>
                  <a:srgbClr val="4F81BD"/>
                </a:solidFill>
                <a:latin typeface="Times New Roman"/>
                <a:cs typeface="Times New Roman"/>
              </a:rPr>
              <a:t>النشا: ويوجد في الأجزاء التي يتم هضمها من النباتات. وتوجد في الذرة والحبوب ومختلف مشتقات القمح والأرز والبطاطا والمعكرونة وجذور النباتات وكذلك الخضار والفواكه</a:t>
            </a:r>
            <a:r>
              <a:rPr lang="en-US" b="1" i="0" u="none" strike="noStrike" baseline="0" dirty="0" smtClean="0">
                <a:solidFill>
                  <a:srgbClr val="4F81BD"/>
                </a:solidFill>
                <a:latin typeface="Cambria"/>
                <a:cs typeface="Times New Roman"/>
              </a:rPr>
              <a:t>.  </a:t>
            </a:r>
          </a:p>
          <a:p>
            <a:pPr marL="0" marR="0" lvl="0" indent="0" algn="r" rtl="1">
              <a:buNone/>
            </a:pPr>
            <a:r>
              <a:rPr lang="ar-SA" b="1" i="0" u="none" strike="noStrike" baseline="0" dirty="0" smtClean="0">
                <a:solidFill>
                  <a:srgbClr val="4F81BD"/>
                </a:solidFill>
                <a:latin typeface="Times New Roman"/>
              </a:rPr>
              <a:t>2.</a:t>
            </a:r>
            <a:r>
              <a:rPr lang="ar-SA" b="1" i="0" u="none" strike="noStrike" baseline="0" dirty="0" smtClean="0">
                <a:solidFill>
                  <a:srgbClr val="4F81BD"/>
                </a:solidFill>
                <a:latin typeface="Times New Roman"/>
                <a:cs typeface="Times New Roman"/>
              </a:rPr>
              <a:t> السليلوز: وهو المادة التي تشكل الألياف وسيقان النباتات (الجزء الذي يعطي النبات شكله  الخارجي) كما يوجد في أوراق النباتات والساق والجذور وقشور الحبوب والفواكه والخضراوات وكذلك في النسيج الضام للحوم,</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وحيث أن هذا الجزء من الكربوهيدرات لا يتم هضمه في الجسم</a:t>
            </a:r>
            <a:r>
              <a:rPr lang="en-US" b="1" i="0" u="none" strike="noStrike" baseline="0" dirty="0" smtClean="0">
                <a:solidFill>
                  <a:srgbClr val="4F81BD"/>
                </a:solidFill>
                <a:latin typeface="Cambria"/>
                <a:cs typeface="Times New Roman"/>
              </a:rPr>
              <a:t> </a:t>
            </a:r>
            <a:endParaRPr lang="ar-SA"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3065935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marR="0" lvl="0" algn="r" rtl="1"/>
            <a:r>
              <a:rPr lang="en-US" b="1" i="0" u="none" strike="noStrike" baseline="0" dirty="0" smtClean="0">
                <a:solidFill>
                  <a:srgbClr val="4F81BD"/>
                </a:solidFill>
                <a:latin typeface="Cambria"/>
              </a:rPr>
              <a:t> </a:t>
            </a:r>
            <a:r>
              <a:rPr lang="ar-IQ" b="1" dirty="0">
                <a:solidFill>
                  <a:srgbClr val="4F81BD"/>
                </a:solidFill>
                <a:latin typeface="Cambria"/>
              </a:rPr>
              <a:t>ب- السكريات من أصل حيواني (النشا الحيواني): </a:t>
            </a:r>
            <a:r>
              <a:rPr lang="en-US" b="1" i="0" u="none" strike="noStrike" baseline="0" dirty="0" smtClean="0">
                <a:solidFill>
                  <a:srgbClr val="4F81BD"/>
                </a:solidFill>
                <a:latin typeface="Cambria"/>
              </a:rPr>
              <a:t>    </a:t>
            </a:r>
            <a:r>
              <a:rPr lang="ar-SA" b="1" i="0" u="none" strike="noStrike" baseline="0" dirty="0" smtClean="0">
                <a:solidFill>
                  <a:srgbClr val="4F81BD"/>
                </a:solidFill>
                <a:latin typeface="Times New Roman"/>
                <a:cs typeface="Times New Roman"/>
              </a:rPr>
              <a:t>الكائنات الحية، ومنها الإنسان، عندما يتناولون السكريات من أصل نباتي فإنها تقوم بخزن هذه المواد في العضلات والكبد على شكل كلايكوجين الذي يتكون من مئات الوحدات من الكلوكوز. وإن اتحاد الكلوكوز لتكوين الكلايكوجين في العضلات أو في الكبد يحتاج إلى الماء.</a:t>
            </a:r>
            <a:r>
              <a:rPr lang="en-US" b="1" i="0" u="none" strike="noStrike" baseline="0" dirty="0" smtClean="0">
                <a:solidFill>
                  <a:srgbClr val="4F81BD"/>
                </a:solidFill>
                <a:latin typeface="Cambria"/>
                <a:cs typeface="Times New Roman"/>
              </a:rPr>
              <a:t> </a:t>
            </a:r>
            <a:endParaRPr lang="ar-SA" b="1" i="0" u="none" strike="noStrike" baseline="0" dirty="0" smtClean="0">
              <a:solidFill>
                <a:srgbClr val="4F81BD"/>
              </a:solidFill>
              <a:latin typeface="Times New Roman"/>
              <a:cs typeface="Times New Roman"/>
            </a:endParaRPr>
          </a:p>
        </p:txBody>
      </p:sp>
    </p:spTree>
    <p:extLst>
      <p:ext uri="{BB962C8B-B14F-4D97-AF65-F5344CB8AC3E}">
        <p14:creationId xmlns:p14="http://schemas.microsoft.com/office/powerpoint/2010/main" val="2354122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1" i="0" u="none" strike="noStrike" baseline="0" smtClean="0">
                <a:solidFill>
                  <a:srgbClr val="365F91"/>
                </a:solidFill>
                <a:latin typeface="Times New Roman"/>
                <a:cs typeface="Times New Roman"/>
              </a:rPr>
              <a:t>وظائف الكربوهيدرات في الجسم</a:t>
            </a:r>
            <a:r>
              <a:rPr lang="en-US" b="1" i="0" u="none" strike="noStrike" baseline="0" smtClean="0">
                <a:solidFill>
                  <a:srgbClr val="365F91"/>
                </a:solidFill>
                <a:latin typeface="Cambria"/>
                <a:cs typeface="Times New Roman"/>
              </a:rPr>
              <a:t>  </a:t>
            </a:r>
            <a:endParaRPr lang="ar-SA" b="1" i="0" u="none" strike="noStrike" baseline="0" smtClean="0">
              <a:solidFill>
                <a:srgbClr val="365F91"/>
              </a:solidFill>
              <a:latin typeface="Times New Roman"/>
              <a:cs typeface="Times New Roman"/>
            </a:endParaRPr>
          </a:p>
        </p:txBody>
      </p:sp>
      <p:sp>
        <p:nvSpPr>
          <p:cNvPr id="3" name="Text Placeholder 2"/>
          <p:cNvSpPr>
            <a:spLocks noGrp="1"/>
          </p:cNvSpPr>
          <p:nvPr>
            <p:ph type="body" idx="1"/>
          </p:nvPr>
        </p:nvSpPr>
        <p:spPr>
          <a:xfrm>
            <a:off x="304801" y="2438400"/>
            <a:ext cx="8610600" cy="4190999"/>
          </a:xfrm>
        </p:spPr>
        <p:txBody>
          <a:bodyPr>
            <a:normAutofit fontScale="92500" lnSpcReduction="20000"/>
          </a:bodyPr>
          <a:lstStyle/>
          <a:p>
            <a:pPr marL="0" marR="0" lvl="0" indent="0" algn="r" rtl="1">
              <a:buNone/>
            </a:pPr>
            <a:r>
              <a:rPr lang="ar-SA" b="1" i="0" u="none" strike="noStrike" baseline="0" dirty="0" smtClean="0">
                <a:solidFill>
                  <a:srgbClr val="4F81BD"/>
                </a:solidFill>
                <a:latin typeface="Times New Roman"/>
              </a:rPr>
              <a:t>1.</a:t>
            </a:r>
            <a:r>
              <a:rPr lang="ar-SA" b="1" i="0" u="none" strike="noStrike" baseline="0" dirty="0" smtClean="0">
                <a:solidFill>
                  <a:srgbClr val="4F81BD"/>
                </a:solidFill>
                <a:latin typeface="Times New Roman"/>
                <a:cs typeface="Times New Roman"/>
              </a:rPr>
              <a:t> مصدر سريع للطاقة : تعتبر المواد الكربوهيدراتية مصدرا سريعا جدا للطاقة مقارنة بالدهن والبروتين، كما تعتبر الكربوهيدرات مادة الطعام الوحيدة في الجسم التي يمكن إنتاج الطاقة منها دون الحاجة للأكسجين.</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   </a:t>
            </a:r>
          </a:p>
          <a:p>
            <a:pPr marL="0" marR="0" lvl="0" indent="0" algn="r" rtl="1">
              <a:buNone/>
            </a:pPr>
            <a:r>
              <a:rPr lang="ar-SA" b="1" i="0" u="none" strike="noStrike" baseline="0" dirty="0" smtClean="0">
                <a:solidFill>
                  <a:srgbClr val="4F81BD"/>
                </a:solidFill>
                <a:latin typeface="Times New Roman"/>
              </a:rPr>
              <a:t>2. </a:t>
            </a:r>
            <a:r>
              <a:rPr lang="ar-SA" b="1" i="0" u="none" strike="noStrike" baseline="0" dirty="0" smtClean="0">
                <a:solidFill>
                  <a:srgbClr val="4F81BD"/>
                </a:solidFill>
                <a:latin typeface="Times New Roman"/>
                <a:cs typeface="Times New Roman"/>
              </a:rPr>
              <a:t>توفير البروتين :عندما تنقص كمية الكربوهيدرات في الجسم وبشكل خاص كلوكوز الدم، فإن مخزون الكبد من الكلايكوجين يستخدم لتعويض النقص، وإذا استنفذت كمية الكلايكوجين المخزونة في الكبد ، فإن الجسم يلجأ إلى تكسير البروتين من العضلات في الجسم المحتوية على البروتين وذلك لتوفير الكلوكوز للجهاز العصبي المركزي حيث يمكن للجسم تحويل البروتين إلى كلوكوز، وحيث أن البروتين يقوم بوظائف حيوية جدا فإن نقص الكلايكوجين والمواد الكربوهيدراتية عموما في الجسم يؤدي إلى استهلاك البروتين من الجسم.</a:t>
            </a:r>
          </a:p>
          <a:p>
            <a:pPr marL="0" marR="0" lvl="0" indent="0" algn="r" rtl="1">
              <a:buNone/>
            </a:pPr>
            <a:r>
              <a:rPr lang="en-US" b="1" i="0" u="none" strike="noStrike" baseline="0" dirty="0" smtClean="0">
                <a:solidFill>
                  <a:srgbClr val="4F81BD"/>
                </a:solidFill>
                <a:latin typeface="Cambria"/>
              </a:rPr>
              <a:t> </a:t>
            </a:r>
            <a:r>
              <a:rPr lang="ar-SA" b="1" i="0" u="none" strike="noStrike" baseline="0" dirty="0" smtClean="0">
                <a:solidFill>
                  <a:srgbClr val="4F81BD"/>
                </a:solidFill>
                <a:latin typeface="Times New Roman"/>
              </a:rPr>
              <a:t>3.</a:t>
            </a:r>
            <a:r>
              <a:rPr lang="ar-SA" b="1" i="0" u="none" strike="noStrike" baseline="0" dirty="0" smtClean="0">
                <a:solidFill>
                  <a:srgbClr val="4F81BD"/>
                </a:solidFill>
                <a:latin typeface="Times New Roman"/>
                <a:cs typeface="Times New Roman"/>
              </a:rPr>
              <a:t> يساعد على استخدام الدهن كمصدر للطاقة:</a:t>
            </a:r>
            <a:r>
              <a:rPr lang="en-US" b="1" i="0" u="none" strike="noStrike" baseline="0" dirty="0" smtClean="0">
                <a:solidFill>
                  <a:srgbClr val="4F81BD"/>
                </a:solidFill>
                <a:latin typeface="Cambria"/>
                <a:cs typeface="Times New Roman"/>
              </a:rPr>
              <a:t> </a:t>
            </a:r>
            <a:r>
              <a:rPr lang="ar-SA" b="1" i="0" u="none" strike="noStrike" baseline="0" dirty="0" smtClean="0">
                <a:solidFill>
                  <a:srgbClr val="4F81BD"/>
                </a:solidFill>
                <a:latin typeface="Times New Roman"/>
                <a:cs typeface="Times New Roman"/>
              </a:rPr>
              <a:t>لكي يستطيع الجسم استخدام الدهن كمصدر للطاقة فإن أحد مخلفات تكسير الكربوهيدرات هي مادة حامض الأوكسالوأسيتك التي يجب أن تكون متوفرة في الجسم، وبالتالي فإن وجود الكربوهيدرات في الجسم ضروري لكي يستطيع الجسم استخدام الدهن كمصدر للطاقة، لهذا فمن حيث مكافحة السمنة فإن تناول الكربوهيدرات ضروري لكي يستطيع الجسم التخلص من الدهن الزائد من خلال استخدامه كمصدر للطاقة</a:t>
            </a:r>
            <a:r>
              <a:rPr lang="en-US" b="1" i="0" u="none" strike="noStrike" baseline="0" dirty="0" smtClean="0">
                <a:solidFill>
                  <a:srgbClr val="4F81BD"/>
                </a:solidFill>
                <a:latin typeface="Cambria"/>
                <a:cs typeface="Times New Roman"/>
              </a:rPr>
              <a:t> . </a:t>
            </a:r>
          </a:p>
        </p:txBody>
      </p:sp>
    </p:spTree>
    <p:extLst>
      <p:ext uri="{BB962C8B-B14F-4D97-AF65-F5344CB8AC3E}">
        <p14:creationId xmlns:p14="http://schemas.microsoft.com/office/powerpoint/2010/main" val="34571676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104</TotalTime>
  <Words>925</Words>
  <Application>Microsoft Office PowerPoint</Application>
  <PresentationFormat>On-screen Show (4:3)</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قسم الحاسبات / المرحلة الثانية  التربية الصحية  المحاضرة الثالثة</vt:lpstr>
      <vt:lpstr>       الغذاء </vt:lpstr>
      <vt:lpstr>      ويستخدم الجسم هذه المواد الغذائية الأولية للقيام بالوظائف الحيوية الأساسية التالية :   </vt:lpstr>
      <vt:lpstr>الكربوهيدرات </vt:lpstr>
      <vt:lpstr>أنواع الكربوهيدرات: 1- سكريات أحادية (سكر بسيط) وتشمل :</vt:lpstr>
      <vt:lpstr> 2- سكريات ثنائية :</vt:lpstr>
      <vt:lpstr>3- سكريات معقدة :</vt:lpstr>
      <vt:lpstr>PowerPoint Presentation</vt:lpstr>
      <vt:lpstr>وظائف الكربوهيدرات في الجسم  </vt:lpstr>
      <vt:lpstr>وظائف الكربوهيدرات في الجسم  </vt:lpstr>
      <vt:lpstr>ايض الكاربوهدرات:</vt:lpstr>
      <vt:lpstr>مصادر الكاربوهدرات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DR.Ahmed Saker</cp:lastModifiedBy>
  <cp:revision>4</cp:revision>
  <dcterms:created xsi:type="dcterms:W3CDTF">2020-05-18T14:37:45Z</dcterms:created>
  <dcterms:modified xsi:type="dcterms:W3CDTF">2020-05-18T16:22:04Z</dcterms:modified>
</cp:coreProperties>
</file>