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7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25/09/1441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25/09/1441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25/09/1441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25/09/1441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marL="514350" indent="-514350"/>
            <a:r>
              <a:rPr lang="ar-IQ" b="1" dirty="0">
                <a:latin typeface="Simplified Arabic" pitchFamily="18" charset="-78"/>
                <a:cs typeface="Simplified Arabic" pitchFamily="18" charset="-78"/>
              </a:rPr>
              <a:t>مفهوم التقويم </a:t>
            </a:r>
          </a:p>
        </p:txBody>
      </p:sp>
      <p:sp>
        <p:nvSpPr>
          <p:cNvPr id="3" name="عنصر نائب للمحتوى 2"/>
          <p:cNvSpPr>
            <a:spLocks noGrp="1"/>
          </p:cNvSpPr>
          <p:nvPr>
            <p:ph idx="1"/>
          </p:nvPr>
        </p:nvSpPr>
        <p:spPr>
          <a:xfrm>
            <a:off x="457200" y="1600201"/>
            <a:ext cx="8229600" cy="3124944"/>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just">
              <a:buNone/>
            </a:pPr>
            <a:r>
              <a:rPr lang="ar-IQ" sz="2400" dirty="0" smtClean="0"/>
              <a:t>تعد </a:t>
            </a:r>
            <a:r>
              <a:rPr lang="ar-IQ" sz="2400" dirty="0"/>
              <a:t>عملية التقويم ركناً مهماً في العملية التربوية والتعليمية ويؤكد التربويين على حتمية تقويم التعليم لمعرفة مدى تحقيق الاهداف المتوخاة وتعزيز عناصر القوة في العملية التربوية ومعالجة عناصر الضعف فيها ورفع مستواها على اعتبار ان التقويم عملية شاملة للحكم على مدى فعالية البرنامج التعليمي .</a:t>
            </a:r>
            <a:endParaRPr lang="en-US" sz="2400" dirty="0"/>
          </a:p>
          <a:p>
            <a:pPr marL="0" indent="0" algn="just">
              <a:buNone/>
            </a:pPr>
            <a:r>
              <a:rPr lang="ar-SA" sz="2400" b="1" dirty="0"/>
              <a:t>والتقويم</a:t>
            </a:r>
            <a:r>
              <a:rPr lang="ar-SA" sz="2400" dirty="0"/>
              <a:t> : يعني هو عملية اصدار الاحكام مع تشخيص نقاط القوة والعمل على تدعيمها و تشخيص نقاط الضعف والعمل على معالجتها بقصد اقتراح الحلول </a:t>
            </a:r>
            <a:r>
              <a:rPr lang="ar-IQ" sz="2400" dirty="0" smtClean="0"/>
              <a:t>المناسبة </a:t>
            </a:r>
            <a:r>
              <a:rPr lang="ar-SA" sz="2400" dirty="0" smtClean="0"/>
              <a:t>التي </a:t>
            </a:r>
            <a:r>
              <a:rPr lang="ar-SA" sz="2400" dirty="0"/>
              <a:t>تصحح مسارها.</a:t>
            </a:r>
            <a:endParaRPr lang="en-US" sz="2400" dirty="0"/>
          </a:p>
          <a:p>
            <a:pPr marL="0" indent="0">
              <a:buNone/>
            </a:pPr>
            <a:endParaRPr lang="ar-IQ" dirty="0" smtClean="0"/>
          </a:p>
          <a:p>
            <a:pPr marL="0" indent="0">
              <a:buNone/>
            </a:pPr>
            <a:endParaRPr lang="ar-IQ" dirty="0"/>
          </a:p>
        </p:txBody>
      </p:sp>
    </p:spTree>
    <p:extLst>
      <p:ext uri="{BB962C8B-B14F-4D97-AF65-F5344CB8AC3E}">
        <p14:creationId xmlns:p14="http://schemas.microsoft.com/office/powerpoint/2010/main" val="1018541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500"/>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smtClean="0">
                <a:latin typeface="Andalus" pitchFamily="18" charset="-78"/>
                <a:cs typeface="Andalus" pitchFamily="18" charset="-78"/>
              </a:rPr>
              <a:t>أهمية التقويم</a:t>
            </a:r>
            <a:endParaRPr lang="ar-IQ" dirty="0">
              <a:latin typeface="Andalus" pitchFamily="18" charset="-78"/>
              <a:cs typeface="Andalus" pitchFamily="18" charset="-78"/>
            </a:endParaRPr>
          </a:p>
        </p:txBody>
      </p:sp>
      <p:sp>
        <p:nvSpPr>
          <p:cNvPr id="3" name="عنصر نائب للمحتوى 2"/>
          <p:cNvSpPr>
            <a:spLocks noGrp="1"/>
          </p:cNvSpPr>
          <p:nvPr>
            <p:ph idx="1"/>
          </p:nvPr>
        </p:nvSpPr>
        <p:spPr>
          <a:xfrm>
            <a:off x="467544" y="1628800"/>
            <a:ext cx="8229600" cy="4968552"/>
          </a:xfrm>
        </p:spPr>
        <p:style>
          <a:lnRef idx="1">
            <a:schemeClr val="accent2"/>
          </a:lnRef>
          <a:fillRef idx="2">
            <a:schemeClr val="accent2"/>
          </a:fillRef>
          <a:effectRef idx="1">
            <a:schemeClr val="accent2"/>
          </a:effectRef>
          <a:fontRef idx="minor">
            <a:schemeClr val="dk1"/>
          </a:fontRef>
        </p:style>
        <p:txBody>
          <a:bodyPr>
            <a:noAutofit/>
          </a:bodyPr>
          <a:lstStyle/>
          <a:p>
            <a:pPr marL="0" indent="0" algn="just">
              <a:buNone/>
            </a:pPr>
            <a:r>
              <a:rPr lang="ar-SA" sz="1800" b="1" dirty="0"/>
              <a:t>1 - اهمية التقويم للمعلم:</a:t>
            </a:r>
            <a:endParaRPr lang="en-US" sz="1800" b="1" dirty="0"/>
          </a:p>
          <a:p>
            <a:pPr marL="0" indent="0" algn="just">
              <a:buNone/>
            </a:pPr>
            <a:r>
              <a:rPr lang="en-US" sz="1800" b="1" dirty="0"/>
              <a:t>·</a:t>
            </a:r>
            <a:r>
              <a:rPr lang="ar-SA" sz="1800" b="1" dirty="0"/>
              <a:t>     يقف المعلم على مستوى تلاميذه المبدئي (الاولي ), من ثم يستطيع ان يختار ما يناسبهم من طرائق التدريس , والمحتوى , والوسائل والأنشطة , وأيضا اساليب التقويم .   </a:t>
            </a:r>
            <a:endParaRPr lang="en-US" sz="1800" b="1" dirty="0"/>
          </a:p>
          <a:p>
            <a:pPr marL="0" indent="0" algn="just">
              <a:buNone/>
            </a:pPr>
            <a:r>
              <a:rPr lang="en-US" sz="1800" b="1" dirty="0"/>
              <a:t>·</a:t>
            </a:r>
            <a:r>
              <a:rPr lang="ar-SA" sz="1800" b="1" dirty="0"/>
              <a:t>     يتعرف المعلم على المشكلات التي تواجه التلاميذ وتؤثر في دراستهم , ومن ثم التدخل لمساعدتهم في حلها والتغلب عليها . </a:t>
            </a:r>
            <a:endParaRPr lang="en-US" sz="1800" b="1" dirty="0"/>
          </a:p>
          <a:p>
            <a:pPr marL="0" indent="0" algn="just">
              <a:buNone/>
            </a:pPr>
            <a:r>
              <a:rPr lang="en-US" sz="1800" b="1" dirty="0"/>
              <a:t>·</a:t>
            </a:r>
            <a:r>
              <a:rPr lang="ar-SA" sz="1800" b="1" dirty="0"/>
              <a:t>     تساعد المعلم في الحكم على الموضوعات التي يقوم بتدريسها من حيث صعوبتها او سهولتها بالنسبة للتلاميذ , ومدى ملاءمتها لمستواهم , وأي الموضوعات تحتاج إلى التعديل , وأيها يحتاج الى الحذف او الإضافة</a:t>
            </a:r>
            <a:r>
              <a:rPr lang="ar-IQ" sz="1800" b="1" dirty="0"/>
              <a:t>ة .</a:t>
            </a:r>
            <a:endParaRPr lang="en-US" sz="1800" b="1" dirty="0"/>
          </a:p>
          <a:p>
            <a:pPr marL="0" indent="0" algn="just">
              <a:buNone/>
            </a:pPr>
            <a:r>
              <a:rPr lang="en-US" sz="1800" b="1" dirty="0"/>
              <a:t> </a:t>
            </a:r>
            <a:r>
              <a:rPr lang="ar-SA" sz="1800" b="1" dirty="0"/>
              <a:t>2 -  أهمية التقويم للطالب:</a:t>
            </a:r>
            <a:endParaRPr lang="en-US" sz="1800" b="1" dirty="0"/>
          </a:p>
          <a:p>
            <a:pPr marL="0" indent="0" algn="just">
              <a:buNone/>
            </a:pPr>
            <a:r>
              <a:rPr lang="en-US" sz="1800" b="1" dirty="0"/>
              <a:t>·</a:t>
            </a:r>
            <a:r>
              <a:rPr lang="ar-SA" sz="1800" b="1" dirty="0"/>
              <a:t>     يتعرف الطالب على مستواه المبدئي في بداية العملية التعليمية , ومن ثم تساعده على التخطيط لتحقيق النمو والتقدم . </a:t>
            </a:r>
            <a:endParaRPr lang="en-US" sz="1800" b="1" dirty="0"/>
          </a:p>
          <a:p>
            <a:pPr marL="0" indent="0" algn="just">
              <a:buNone/>
            </a:pPr>
            <a:r>
              <a:rPr lang="en-US" sz="1800" b="1" dirty="0"/>
              <a:t>·</a:t>
            </a:r>
            <a:r>
              <a:rPr lang="ar-SA" sz="1800" b="1" dirty="0"/>
              <a:t>     يتعرف على مستواه بالنسبة لأقرانه وموقعه في الفصل . </a:t>
            </a:r>
            <a:endParaRPr lang="en-US" sz="1800" b="1" dirty="0"/>
          </a:p>
          <a:p>
            <a:pPr marL="0" indent="0" algn="just">
              <a:buNone/>
            </a:pPr>
            <a:r>
              <a:rPr lang="en-US" sz="1800" b="1" dirty="0"/>
              <a:t>·</a:t>
            </a:r>
            <a:r>
              <a:rPr lang="ar-SA" sz="1800" b="1" dirty="0"/>
              <a:t>     يتعرف على نواحي القوة ونواحي الضعف في المواد الدراسية المختلفة . </a:t>
            </a:r>
            <a:endParaRPr lang="en-US" sz="1800" b="1" dirty="0"/>
          </a:p>
          <a:p>
            <a:pPr marL="0" indent="0" algn="just">
              <a:buNone/>
            </a:pPr>
            <a:r>
              <a:rPr lang="en-US" sz="1800" b="1" dirty="0"/>
              <a:t>·</a:t>
            </a:r>
            <a:r>
              <a:rPr lang="ar-SA" sz="1800" b="1" dirty="0"/>
              <a:t>     نحكم من خلاله على نجاح الطالب او رسوبه , ومن ثم انتقاله الى صف متقدم او بقاؤه للإعادة .</a:t>
            </a:r>
            <a:endParaRPr lang="en-US" sz="1800" b="1" dirty="0"/>
          </a:p>
          <a:p>
            <a:pPr marL="0" indent="0" algn="just">
              <a:buNone/>
            </a:pPr>
            <a:r>
              <a:rPr lang="en-US" sz="1800" b="1" dirty="0"/>
              <a:t>·</a:t>
            </a:r>
            <a:r>
              <a:rPr lang="ar-SA" sz="1800" b="1" dirty="0"/>
              <a:t>     اداة لتحفيز الطلاب للاهتمام بدروسهم , ومن ثم تحقيق اهداف العملية التعليمية . </a:t>
            </a:r>
            <a:endParaRPr lang="en-US" sz="1800" b="1" dirty="0"/>
          </a:p>
          <a:p>
            <a:pPr marL="0" indent="0" algn="just">
              <a:buNone/>
            </a:pPr>
            <a:endParaRPr lang="ar-IQ" sz="1800" b="1" dirty="0"/>
          </a:p>
        </p:txBody>
      </p:sp>
    </p:spTree>
    <p:extLst>
      <p:ext uri="{BB962C8B-B14F-4D97-AF65-F5344CB8AC3E}">
        <p14:creationId xmlns:p14="http://schemas.microsoft.com/office/powerpoint/2010/main" val="419834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arn(inVertic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arn(inVertic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barn(inVertical)">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barn(inVertical)">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barn(inVertical)">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barn(inVertical)">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barn(inVertical)">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barn(inVertical)">
                                      <p:cBhvr>
                                        <p:cTn id="49" dur="500"/>
                                        <p:tgtEl>
                                          <p:spTgt spid="3">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barn(inVertical)">
                                      <p:cBhvr>
                                        <p:cTn id="54" dur="500"/>
                                        <p:tgtEl>
                                          <p:spTgt spid="3">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Effect transition="in" filter="barn(inVertical)">
                                      <p:cBhvr>
                                        <p:cTn id="59" dur="500"/>
                                        <p:tgtEl>
                                          <p:spTgt spid="3">
                                            <p:txEl>
                                              <p:pRg st="8" end="8"/>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Effect transition="in" filter="barn(inVertical)">
                                      <p:cBhvr>
                                        <p:cTn id="6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ar-IQ" b="1" dirty="0" smtClean="0">
                <a:latin typeface="Andalus" pitchFamily="18" charset="-78"/>
                <a:cs typeface="Andalus" pitchFamily="18" charset="-78"/>
              </a:rPr>
              <a:t>خصائص التقويم التربوي</a:t>
            </a:r>
            <a:endParaRPr lang="ar-IQ" dirty="0">
              <a:latin typeface="Andalus" pitchFamily="18" charset="-78"/>
              <a:cs typeface="Andalus" pitchFamily="18" charset="-78"/>
            </a:endParaRP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ar-SA" sz="2000" b="1" dirty="0" smtClean="0"/>
              <a:t>1</a:t>
            </a:r>
            <a:r>
              <a:rPr lang="ar-SA" sz="2000" b="1" dirty="0"/>
              <a:t>.  </a:t>
            </a:r>
            <a:r>
              <a:rPr lang="ar-SA" sz="2000" dirty="0"/>
              <a:t> التقويم عملية مشتركة :يقوم بها جميع المعنيين بالعملية التربوية ,اذ  يشترك المعلم والخبراء والمديرون وأولياء الامور والطلبة في عمليات التقويم ،وفي الحكم على مواطن القوة والضعف في المنهاج المدرسي .</a:t>
            </a:r>
            <a:endParaRPr lang="en-US" sz="2000" dirty="0"/>
          </a:p>
          <a:p>
            <a:pPr marL="0" indent="0">
              <a:buNone/>
            </a:pPr>
            <a:r>
              <a:rPr lang="ar-SA" sz="2000" dirty="0"/>
              <a:t>2.  التوازن : ويقصد به اعطاء كل جانب من جوانب المنهاج حقه , فلا يكون التركيز على الاهداف دون التركيز على المحتوى والانشطة ولا يكون التركيز على المحتوى دون التقويم </a:t>
            </a:r>
            <a:r>
              <a:rPr lang="ar-SA" sz="2000" dirty="0" smtClean="0"/>
              <a:t>.</a:t>
            </a:r>
            <a:endParaRPr lang="ar-IQ" sz="2000" dirty="0" smtClean="0"/>
          </a:p>
          <a:p>
            <a:pPr marL="0" indent="0">
              <a:buNone/>
            </a:pPr>
            <a:endParaRPr lang="en-US" sz="2000" dirty="0"/>
          </a:p>
          <a:p>
            <a:pPr marL="0" indent="0">
              <a:buNone/>
            </a:pPr>
            <a:r>
              <a:rPr lang="ar-SA" sz="2000" dirty="0"/>
              <a:t>3.  التنوع :فيجب الا يعتمد التقويم على اسلوب واحد فقط من الاساليب بل يجب ان ينوع المعلم في ادواته واساليبه التي يستخدمها في تقويم الطالب ، فيجب ان يقوم الطالب شفهياً وتحريرياً وعملياً . </a:t>
            </a:r>
            <a:endParaRPr lang="ar-IQ" sz="2000" dirty="0" smtClean="0"/>
          </a:p>
          <a:p>
            <a:pPr marL="0" indent="0">
              <a:buNone/>
            </a:pPr>
            <a:endParaRPr lang="en-US" sz="2000" dirty="0"/>
          </a:p>
          <a:p>
            <a:pPr marL="0" indent="0">
              <a:buNone/>
            </a:pPr>
            <a:r>
              <a:rPr lang="ar-SA" sz="2000" dirty="0"/>
              <a:t>4.   ان يكون التقويم تشخيصياً وعلاجياً : أي يصف نواحي القوة ونواحي الضعف ، ويتطلب هذا وجود ترتيبات لتنظيم هذه النتائج وتحليلها تحليلاً عملياً , والتوصل من هذا التحليل الى احكام تكون اساساً لاتخاذ القرارات .</a:t>
            </a:r>
            <a:endParaRPr lang="en-US" sz="2000" dirty="0"/>
          </a:p>
        </p:txBody>
      </p:sp>
    </p:spTree>
    <p:extLst>
      <p:ext uri="{BB962C8B-B14F-4D97-AF65-F5344CB8AC3E}">
        <p14:creationId xmlns:p14="http://schemas.microsoft.com/office/powerpoint/2010/main" val="230334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ar-IQ" b="1" smtClean="0">
                <a:solidFill>
                  <a:prstClr val="black"/>
                </a:solidFill>
                <a:latin typeface="Andalus" pitchFamily="18" charset="-78"/>
                <a:ea typeface="Calibri"/>
                <a:cs typeface="Andalus" pitchFamily="18" charset="-78"/>
              </a:rPr>
              <a:t>أنواع التقويم  </a:t>
            </a:r>
            <a:endParaRPr lang="ar-IQ" dirty="0">
              <a:latin typeface="Andalus" pitchFamily="18" charset="-78"/>
              <a:cs typeface="Andalus" pitchFamily="18" charset="-78"/>
            </a:endParaRPr>
          </a:p>
        </p:txBody>
      </p:sp>
      <p:sp>
        <p:nvSpPr>
          <p:cNvPr id="3" name="عنصر نائب للمحتوى 2"/>
          <p:cNvSpPr>
            <a:spLocks noGrp="1"/>
          </p:cNvSpPr>
          <p:nvPr>
            <p:ph idx="1"/>
          </p:nvPr>
        </p:nvSpPr>
        <p:spPr>
          <a:xfrm>
            <a:off x="457200" y="1600200"/>
            <a:ext cx="8229600" cy="4421087"/>
          </a:xfrm>
        </p:spPr>
        <p:style>
          <a:lnRef idx="1">
            <a:schemeClr val="accent2"/>
          </a:lnRef>
          <a:fillRef idx="2">
            <a:schemeClr val="accent2"/>
          </a:fillRef>
          <a:effectRef idx="1">
            <a:schemeClr val="accent2"/>
          </a:effectRef>
          <a:fontRef idx="minor">
            <a:schemeClr val="dk1"/>
          </a:fontRef>
        </p:style>
        <p:txBody>
          <a:bodyPr>
            <a:noAutofit/>
          </a:bodyPr>
          <a:lstStyle/>
          <a:p>
            <a:pPr marL="0" indent="0" algn="just">
              <a:buNone/>
            </a:pPr>
            <a:r>
              <a:rPr lang="ar-IQ" sz="1800" dirty="0"/>
              <a:t> </a:t>
            </a:r>
            <a:r>
              <a:rPr lang="ar-SA" sz="1800" dirty="0"/>
              <a:t>1.  </a:t>
            </a:r>
            <a:r>
              <a:rPr lang="ar-IQ" sz="1800" b="1" dirty="0"/>
              <a:t>التقويم </a:t>
            </a:r>
            <a:r>
              <a:rPr lang="ar-IQ" sz="1800" b="1" dirty="0" smtClean="0"/>
              <a:t>التمهيدي:</a:t>
            </a:r>
            <a:r>
              <a:rPr lang="ar-IQ" sz="1800" dirty="0"/>
              <a:t> هو تقويم قبل البدء في دراسة البرنامج التعليمي أو المقرر الدراسي ، بهدف تحديد المستوى المبدئي </a:t>
            </a:r>
            <a:r>
              <a:rPr lang="ar-IQ" sz="1800" dirty="0" smtClean="0"/>
              <a:t>للمتعلمين ،ويفيد </a:t>
            </a:r>
            <a:r>
              <a:rPr lang="ar-IQ" sz="1800" dirty="0"/>
              <a:t>التقويم التمهيدي في اختيار الخبرات والأنشطة التعليمية الملائمة للمتعلمين عند تخطيط المناهج الدراسية ، إذ يساعد على تحديد المستوى الذي ينبغي أن تبدأ منه عملية التعلم ، بما يتلاءم مع قدرات المتعلمين واستعداداتهم وميولهم واتجاهاتهم ضمانا لنجاح عملية التعلم .</a:t>
            </a:r>
            <a:endParaRPr lang="en-US" sz="1800" dirty="0"/>
          </a:p>
          <a:p>
            <a:pPr marL="0" indent="0" algn="just">
              <a:buNone/>
            </a:pPr>
            <a:r>
              <a:rPr lang="ar-SA" sz="1800" dirty="0"/>
              <a:t>2.  </a:t>
            </a:r>
            <a:r>
              <a:rPr lang="ar-IQ" sz="1800" b="1" dirty="0"/>
              <a:t>التقويم البنائي(التكويني)</a:t>
            </a:r>
            <a:r>
              <a:rPr lang="en-US" sz="1800" b="1" dirty="0" smtClean="0"/>
              <a:t>: </a:t>
            </a:r>
            <a:r>
              <a:rPr lang="ar-SA" sz="1800" b="1" dirty="0"/>
              <a:t> </a:t>
            </a:r>
            <a:r>
              <a:rPr lang="ar-IQ" sz="1800" dirty="0"/>
              <a:t>هو عبارة عن تقويم مستمر يكون مصاحبا لعملية التعلم من بدايتها وحتى نهايتها ، ويؤدي دوراً مهما في تحسين التعلم إذ يسهم في تقديم التغذية الراجعة لكل من المعلم و المتعلم ، التي يفيد منها في تعديل المسار إذ تحدد هذه التغذية الراجعة للمتعلم ما تعلمه </a:t>
            </a:r>
            <a:r>
              <a:rPr lang="ar-IQ" sz="1800" dirty="0" smtClean="0"/>
              <a:t>، </a:t>
            </a:r>
            <a:r>
              <a:rPr lang="ar-IQ" sz="1800" dirty="0"/>
              <a:t>وأنها تساعد على تهيئة الفرص لتحقيق  استمرارية  التقويم ويتم التقويم البنائي باستعمال الاختبارات القصدية الأسبوعية أو الشهرية ، وكذلك من طريق ملاحظة  المتعلمين </a:t>
            </a:r>
            <a:r>
              <a:rPr lang="ar-IQ" sz="1800" dirty="0" smtClean="0"/>
              <a:t>ومناقشتهم معهم.</a:t>
            </a:r>
            <a:endParaRPr lang="en-US" sz="1800" dirty="0" smtClean="0"/>
          </a:p>
          <a:p>
            <a:pPr marL="0" indent="0" algn="just">
              <a:buNone/>
            </a:pPr>
            <a:r>
              <a:rPr lang="ar-SA" sz="1800" dirty="0" smtClean="0"/>
              <a:t>3.  </a:t>
            </a:r>
            <a:r>
              <a:rPr lang="ar-IQ" sz="1800" b="1" dirty="0" smtClean="0"/>
              <a:t>التقويم النهائي  :</a:t>
            </a:r>
            <a:r>
              <a:rPr lang="ar-IQ" sz="1800" dirty="0" smtClean="0"/>
              <a:t> هو التقويم الذي يتم بعد الانتهاء من دراسة برنامج تعليمي أو مقرر دراسي  بهدف الحكم على النواتج النهائية لعمليات التعليم والتعلم ويترتب عليه نقل الطالب من صف الى صف او من مرحلة دراسية الى أخرى و من خصائص هذا النوع من التقويم ان الأحكام الصادرة في ضوئه على فاعلية التعلم تضم المعلم والمتعلم و المنهج.</a:t>
            </a:r>
            <a:endParaRPr lang="en-US" sz="1800" dirty="0"/>
          </a:p>
        </p:txBody>
      </p:sp>
    </p:spTree>
    <p:extLst>
      <p:ext uri="{BB962C8B-B14F-4D97-AF65-F5344CB8AC3E}">
        <p14:creationId xmlns:p14="http://schemas.microsoft.com/office/powerpoint/2010/main" val="72517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1)">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1)">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1)">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heel(1)">
                                      <p:cBhvr>
                                        <p:cTn id="2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8304923" cy="637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62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62</Words>
  <Application>Microsoft Office PowerPoint</Application>
  <PresentationFormat>عرض على الشاشة (3:4)‏</PresentationFormat>
  <Paragraphs>25</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مفهوم التقويم </vt:lpstr>
      <vt:lpstr>أهمية التقويم</vt:lpstr>
      <vt:lpstr>خصائص التقويم التربوي</vt:lpstr>
      <vt:lpstr>أنواع التقويم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الجامعة المستنصرية / كلية التربية الأساسية</dc:title>
  <dc:creator>ZOZO</dc:creator>
  <cp:lastModifiedBy>Maher</cp:lastModifiedBy>
  <cp:revision>18</cp:revision>
  <dcterms:created xsi:type="dcterms:W3CDTF">2020-02-23T20:34:51Z</dcterms:created>
  <dcterms:modified xsi:type="dcterms:W3CDTF">2020-05-17T20:10:03Z</dcterms:modified>
</cp:coreProperties>
</file>