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3ABF8D-05A0-4655-8F65-A51C976BF48A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4CABE1-E483-4F6C-8A5C-54B563C1267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52225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CABE1-E483-4F6C-8A5C-54B563C12678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3644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D55754E-7EF1-4122-8451-0CB3F6C6640B}" type="datetimeFigureOut">
              <a:rPr lang="ar-SA" smtClean="0"/>
              <a:pPr/>
              <a:t>29/02/1436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C522365-61FD-49A0-91DE-1BBDD2F48CC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7qb2dmvnbc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4584" y="0"/>
            <a:ext cx="10369152" cy="7286652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6588224" y="1071546"/>
            <a:ext cx="2428892" cy="2123658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الوحدة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</a:t>
            </a:r>
            <a:endParaRPr lang="ar-SA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0" y="1210045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الايطالية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5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356037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SA" sz="2800" b="1" i="0" u="sng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ونص صلح زيورخ على: 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توحيد إيطاليا تحت رياسة البابا.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8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يعاد الحكام الأصليون إلى دوقيات الوسط ، لكن سكان هذه الدوقيات رفضوا هذا الصلح وقرروا الانضمام إلى بيدمنت ، وقبل ملكها فكتور إمانويل رغبتهم ووافقت الدول على هذه الرغبة سنة 1860.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78327" y="2617769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وبهذه الخطوة توحدت إيطاليا الشمالية ، واجتمع أول برلمان إيطالي في تورين في2/4/1860 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7158" y="3571876"/>
            <a:ext cx="878684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ثم أرسل ملك بيدمنت فكتور إيمانويل أحد رجالاته ويُعرف باسم غاريبالدي إلى نابُلي لضمها ، في هذه الأثناء حدث خلاف بين كل من غاريبالدي وكافور، فتدخل الملك فكتور إيمانويل، وفي النهاية دخلت نابلي في إطار الوحدة في فبراير 1861م.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85720" y="5429264"/>
            <a:ext cx="85011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وبعد ذلك ضمت إيطاليا البندقية نتيجة لمساعدتها لبروسيا في حربها ضد النمسا سنة 1866 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80" grpId="0"/>
      <p:bldP spid="24581" grpId="0"/>
      <p:bldP spid="245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3304" y="476672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ar-SA" sz="2800" b="1" dirty="0">
                <a:solidFill>
                  <a:schemeClr val="bg1"/>
                </a:solidFill>
              </a:rPr>
              <a:t>أما روما فبقيت مستقلة وحاول فيكتور إيمانويل ملك بيدمنت ضمها عن طريق إغراء البابا بجعل الكنيسة حرة فرفض </a:t>
            </a:r>
            <a:r>
              <a:rPr lang="ar-SA" sz="2800" b="1" dirty="0" smtClean="0">
                <a:solidFill>
                  <a:schemeClr val="bg1"/>
                </a:solidFill>
              </a:rPr>
              <a:t>الأخير، </a:t>
            </a:r>
            <a:r>
              <a:rPr lang="ar-SA" sz="2800" b="1" dirty="0">
                <a:solidFill>
                  <a:schemeClr val="bg1"/>
                </a:solidFill>
              </a:rPr>
              <a:t>كما حاول غاريبالدي الإغارة على روما لكن ملك بيدمنت منعه من </a:t>
            </a:r>
            <a:r>
              <a:rPr lang="ar-SA" sz="2800" b="1" dirty="0" smtClean="0">
                <a:solidFill>
                  <a:schemeClr val="bg1"/>
                </a:solidFill>
              </a:rPr>
              <a:t>ذلك، </a:t>
            </a:r>
            <a:r>
              <a:rPr lang="ar-SA" sz="2800" b="1" dirty="0">
                <a:solidFill>
                  <a:schemeClr val="bg1"/>
                </a:solidFill>
              </a:rPr>
              <a:t>وحاول الملك التفاوض مع الفرنسيين بشأنها لكن المفاوضات لم </a:t>
            </a:r>
            <a:r>
              <a:rPr lang="ar-SA" sz="2800" b="1" dirty="0" smtClean="0">
                <a:solidFill>
                  <a:schemeClr val="bg1"/>
                </a:solidFill>
              </a:rPr>
              <a:t>تُسفر عن </a:t>
            </a:r>
            <a:r>
              <a:rPr lang="ar-SA" sz="2800" b="1" dirty="0">
                <a:solidFill>
                  <a:schemeClr val="bg1"/>
                </a:solidFill>
              </a:rPr>
              <a:t>شيء عملي بشأن ضم روما لإيطاليا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63304" y="299695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وسنحت الفرصة لإيطاليا عندما نشبت حرب بين فرنسا وبروسيا سنة 1870 ، فأسرع الإيطاليون ودخلوا روما في 20/9/1870 وبهذا اكتملت الوحدة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81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75856" y="476672"/>
            <a:ext cx="248497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u="sng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الاتحاد الألماني :</a:t>
            </a:r>
            <a:endParaRPr lang="en-US" sz="3200" b="1" u="sng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41880" y="148478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كانت ألمانيا سنة 1789 مقسمة إلى أكثر من 300 ولاية بين كبيرة وصغيرة ولا تجمع بينها رابطة ، سوى رابطة التبعية لحكم إمبراطور الدولة الرومانية المقدسة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880" y="282883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وفي أعقاب الثورة الفرنسية وهجوم نابليون على ألمانيا أدى إلى زوال الإمبراطورية الرومانية المقدسة سنة 1806 من عالم </a:t>
            </a:r>
            <a:r>
              <a:rPr lang="ar-SA" sz="2800" b="1" dirty="0" smtClean="0">
                <a:solidFill>
                  <a:schemeClr val="bg1"/>
                </a:solidFill>
              </a:rPr>
              <a:t>الوجود، </a:t>
            </a:r>
            <a:r>
              <a:rPr lang="ar-SA" sz="2800" b="1" dirty="0">
                <a:solidFill>
                  <a:schemeClr val="bg1"/>
                </a:solidFill>
              </a:rPr>
              <a:t>وأصبحت ألمانيا مقسمة إلى ثلاث وحدات رئيسية هي : النمسا وبروسيا واتحاد الراين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5536" y="4611231"/>
            <a:ext cx="8299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وبذلك يعتبر نابليون هو البادئ بعملية توحيد </a:t>
            </a:r>
            <a:r>
              <a:rPr lang="ar-SA" sz="2800" b="1" dirty="0" smtClean="0">
                <a:solidFill>
                  <a:schemeClr val="bg1"/>
                </a:solidFill>
              </a:rPr>
              <a:t>ألمانيا، </a:t>
            </a:r>
            <a:r>
              <a:rPr lang="ar-SA" sz="2800" b="1" dirty="0">
                <a:solidFill>
                  <a:schemeClr val="bg1"/>
                </a:solidFill>
              </a:rPr>
              <a:t>هذا إلى جانب أن سياسة التعسفية وكبرياءه قد ساعدا على إثارة الروح القومية في الشعوب الألمانية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8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04664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بعد انتهاء مؤتمر فينا سنة 1815 ساد عهد من الهدوء النسبي استمر 33 عاماً ، أي من 1815-1848 . 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1358771"/>
            <a:ext cx="88908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وفي تلك الفترة كان مستشار النمسا مترنيخ هو أقوى حاكم مسيطر في ألمانيا وكرّس جهوده للاحتفاظ بالنظام القديم الذي كان يسود أوروبا قبل الثورة الفرنسية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536" y="2743766"/>
            <a:ext cx="8748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وكانت مملكة بروسيا هي التالية في القوة بعد النمسا . لكن بروسيا كانت تشكو من انفصال شطريها الشرقي والغربي عن بعضهما ، بحيث كانت توجد في الوسط عدة ولايات مستقلة تفرض ضرائب ورسوم جمركية على البضائع التي تخترق حدودها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7790" y="4653136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فنشأت فكرة توحيد الألمان –ما عدا النمسويين- في اتحاد جمركي أطلقوا عيه اسم </a:t>
            </a:r>
            <a:r>
              <a:rPr lang="ar-SA" sz="2800" b="1" dirty="0">
                <a:solidFill>
                  <a:srgbClr val="FFFF00"/>
                </a:solidFill>
              </a:rPr>
              <a:t>الزلفرين</a:t>
            </a:r>
            <a:r>
              <a:rPr lang="ar-SA" sz="2800" b="1" dirty="0">
                <a:solidFill>
                  <a:schemeClr val="bg1"/>
                </a:solidFill>
              </a:rPr>
              <a:t> الذي تأسس سنة </a:t>
            </a:r>
            <a:r>
              <a:rPr lang="ar-SA" sz="2800" b="1" dirty="0" smtClean="0">
                <a:solidFill>
                  <a:schemeClr val="bg1"/>
                </a:solidFill>
              </a:rPr>
              <a:t>1818م.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3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502081"/>
            <a:ext cx="8532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وكانت هذه الوحدة الاقتصادية أول خطوة نحو الوحدة السياسية </a:t>
            </a:r>
            <a:r>
              <a:rPr lang="ar-SA" sz="2800" b="1" dirty="0" smtClean="0">
                <a:solidFill>
                  <a:schemeClr val="bg1"/>
                </a:solidFill>
              </a:rPr>
              <a:t>لألمانيا، وقد </a:t>
            </a:r>
            <a:r>
              <a:rPr lang="ar-SA" sz="2800" b="1" dirty="0">
                <a:solidFill>
                  <a:schemeClr val="bg1"/>
                </a:solidFill>
              </a:rPr>
              <a:t>أدى نجاح هذا الاتحاد الاقتصادي إلى اجتذاب جميع الولايات الألمانية لهذا الاتحاد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01749" y="1874100"/>
            <a:ext cx="82822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وفي عهد وليم الأول أو (ولهلم الأكبر) الذي حكم ابتداءً من سنة 1861 تم تعيين بسمارك وزيراً أول لملك النمسا . 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536" y="2942088"/>
            <a:ext cx="88193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وكان بسمارك ينادي بضرورة تنازل أسرة الهبسبرج النمسوية عما تدعيه من زعامة على الولايات الألمانية ، وكان يجاهر بهذا الموقف لتعلم به النمسا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01749" y="4343423"/>
            <a:ext cx="87131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وعندما توفي ملك الدنمرك فريدريك السابع سنة 1863 وكانت تقع تحت سيطرته دوفيه هو لشتاين ذات السكان الألمان ، ويوجد فيه موقع كييل الاستراتيجي على بحر البلطيق ، ويضاف إلى ذلك فقد كان يحكم ملك الدنمرك دوفيه شلزويج وكان سكانها خليط بين الألمان والدنمركيين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40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04664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لما مات ملك الدانمرك طالب الألمان في الدوقيتين الانفصال عن </a:t>
            </a:r>
            <a:r>
              <a:rPr lang="ar-SA" sz="2800" b="1" dirty="0" smtClean="0">
                <a:solidFill>
                  <a:schemeClr val="bg1"/>
                </a:solidFill>
              </a:rPr>
              <a:t>الدنمارك </a:t>
            </a:r>
            <a:r>
              <a:rPr lang="ar-SA" sz="2800" b="1" dirty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3528" y="1358771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فانتهز بسمارك هذه الفرصة لتوسيع رقعة بروسيا بضم الدوقتين لبروسيا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67544" y="2204864"/>
            <a:ext cx="8244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وللحصول على هاتين </a:t>
            </a:r>
            <a:r>
              <a:rPr lang="ar-SA" sz="2800" b="1" dirty="0" smtClean="0">
                <a:solidFill>
                  <a:schemeClr val="bg1"/>
                </a:solidFill>
              </a:rPr>
              <a:t>الدوقيتين </a:t>
            </a:r>
            <a:r>
              <a:rPr lang="ar-SA" sz="2800" b="1" dirty="0">
                <a:solidFill>
                  <a:schemeClr val="bg1"/>
                </a:solidFill>
              </a:rPr>
              <a:t>تغاضى بسمارك عن عداوته للنمسا وتحالف معها ضد </a:t>
            </a:r>
            <a:r>
              <a:rPr lang="ar-SA" sz="2800" b="1" dirty="0" smtClean="0">
                <a:solidFill>
                  <a:schemeClr val="bg1"/>
                </a:solidFill>
              </a:rPr>
              <a:t>الدانمرك، </a:t>
            </a:r>
            <a:r>
              <a:rPr lang="ar-SA" sz="2800" b="1" dirty="0">
                <a:solidFill>
                  <a:schemeClr val="bg1"/>
                </a:solidFill>
              </a:rPr>
              <a:t>فأذعنت الأخيرة وتنازلت عن الدوقيتين ، واتفقت الدولتان على حكم </a:t>
            </a:r>
            <a:r>
              <a:rPr lang="ar-SA" sz="2800" b="1" dirty="0" smtClean="0">
                <a:solidFill>
                  <a:schemeClr val="bg1"/>
                </a:solidFill>
              </a:rPr>
              <a:t>الدوقيتين </a:t>
            </a:r>
            <a:r>
              <a:rPr lang="ar-SA" sz="2800" b="1" dirty="0">
                <a:solidFill>
                  <a:schemeClr val="bg1"/>
                </a:solidFill>
              </a:rPr>
              <a:t>حكماً مشتركاً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67322" y="3589859"/>
            <a:ext cx="82446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وكان بسمارك يطمع في الانفراد </a:t>
            </a:r>
            <a:r>
              <a:rPr lang="ar-SA" sz="2800" b="1" dirty="0" smtClean="0">
                <a:solidFill>
                  <a:schemeClr val="bg1"/>
                </a:solidFill>
              </a:rPr>
              <a:t>بالدوقيتين </a:t>
            </a:r>
            <a:r>
              <a:rPr lang="ar-SA" sz="2800" b="1" dirty="0">
                <a:solidFill>
                  <a:schemeClr val="bg1"/>
                </a:solidFill>
              </a:rPr>
              <a:t>، ولهذا الغرض أعلن الحرب على النمسا سنة 1866 بعد أن اتفق مع مملكة بيدمنت لتساعده في الحرب مقابل إعطائها البندقية . 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3528" y="4978155"/>
            <a:ext cx="8388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ar-SA" sz="2800" b="1" dirty="0">
                <a:solidFill>
                  <a:schemeClr val="bg1"/>
                </a:solidFill>
              </a:rPr>
              <a:t>وكذلك اتفق مع نابليون الثالث ملك فرنسا على أن تتخذ فرنسا موقف الحياد ، وفي المقابل يسمح لها بسمارك بتوسيع حدودها نحو الشرق على حساب الولايات الجنوبية في ألمانيا .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76672"/>
            <a:ext cx="8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انتصر بسمارك على النمسا وصار الطريق مفتوحاً أمامه إلى فينا . 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3528" y="1052736"/>
            <a:ext cx="8460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لكنه رفض جرح كبرياء النمسويين ، إضافة إلى أنه يريد حيادهم في حربة القادمة التي يخطط لها ضد فرنسا . 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69034" y="2006843"/>
            <a:ext cx="6514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وكل ما كان يريده بسمارك هو إنهاء التبعية للنمسا 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23528" y="2530063"/>
            <a:ext cx="89462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فلما تحققت له انسحب بجيشه ، واندمجت معه هانوفر وهس وناسو وفرنكفورت ، إضافة إلى شلزويج وهو لشتاين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3528" y="3573016"/>
            <a:ext cx="8972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لم يكن الإمبراطور الفرنسي نابليون الثالث سعيداً بالتفوق البروسي الذي تحقق بعد الانتصار البروسي على النمسا ، وأبدى الإمبراطور قلقاً إزاء هذا الوضع ، لكنه لم يُدخل التحديثات والاستعدادات اللازمة على جيشه لمواجهة الواقع الجديد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23529" y="5517232"/>
            <a:ext cx="8460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وفي المقابل كان الجيش البروسي قد بلغ تفوقاً كبيراً على صعيد الرجال والعتاد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2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76672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وكان بسمارك قد توصل مع الولايات الجنوبية (</a:t>
            </a:r>
            <a:r>
              <a:rPr lang="ar-SA" sz="2800" b="1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التي </a:t>
            </a:r>
            <a:r>
              <a:rPr lang="ar-SA" sz="2800" b="1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تطمع </a:t>
            </a:r>
            <a:r>
              <a:rPr lang="ar-SA" sz="2800" b="1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فرنسا بالتوسع على حسابها) لاتفاق ينص على </a:t>
            </a:r>
            <a:r>
              <a:rPr lang="ar-SA" sz="2800" b="1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ar-SA" sz="28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5536" y="1556792"/>
            <a:ext cx="81534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sz="2800" b="1" dirty="0">
                <a:solidFill>
                  <a:schemeClr val="bg1"/>
                </a:solidFill>
              </a:rPr>
              <a:t>أن تضع هذه الولايات جيوشها تحت تصرف بروسيا وقت الحرب . 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536" y="2204864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وفي نفس الوقت قام بسمارك بإبلاغ هذه الولايات بأطماع </a:t>
            </a:r>
            <a:r>
              <a:rPr lang="ar-SA" sz="2800" b="1" dirty="0" smtClean="0">
                <a:solidFill>
                  <a:schemeClr val="bg1"/>
                </a:solidFill>
              </a:rPr>
              <a:t>فرنسا، </a:t>
            </a:r>
            <a:r>
              <a:rPr lang="ar-SA" sz="2800" b="1" dirty="0">
                <a:solidFill>
                  <a:schemeClr val="bg1"/>
                </a:solidFill>
              </a:rPr>
              <a:t>فانحازت الولايات الألمانية الجنوبية لموقف بروسيا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5536" y="3284984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أصبحت الأجواء مهيأة للحرب بين الطرفين، ويبدو أن الطرفين كانا بانتظار </a:t>
            </a:r>
            <a:r>
              <a:rPr lang="ar-SA" sz="2800" b="1" dirty="0" smtClean="0">
                <a:solidFill>
                  <a:schemeClr val="bg1"/>
                </a:solidFill>
              </a:rPr>
              <a:t>الذريعة. 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9261" y="4239089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ولم تتأخر الذريعة ففي سنة 1870 رشحت بروسيا أحد أمرائها من أسرة هوهنزلرن لتاج أسبانيا بعد خلع ملكتها أيزابيللا المستبدة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5536" y="5301208"/>
            <a:ext cx="8388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وأدى هذا الترشيح إلى إثارة غضب فرنسا ، فقامت بتهديد بروسيا وإنذارها بعدم ترشيح أحد من أسرة هوهنزلرن في المستقبل لتاج أسبانيا في المستقبل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09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404664"/>
            <a:ext cx="81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ar-SA" sz="2800" b="1" dirty="0">
                <a:solidFill>
                  <a:schemeClr val="bg1"/>
                </a:solidFill>
              </a:rPr>
              <a:t>وكان هذا الطلب من فرنسا </a:t>
            </a:r>
            <a:r>
              <a:rPr lang="ar-SA" sz="2800" b="1" dirty="0">
                <a:solidFill>
                  <a:srgbClr val="92D050"/>
                </a:solidFill>
              </a:rPr>
              <a:t>أول شرارة أشعلت الحرب </a:t>
            </a:r>
            <a:r>
              <a:rPr lang="ar-SA" sz="2800" b="1" dirty="0">
                <a:solidFill>
                  <a:schemeClr val="bg1"/>
                </a:solidFill>
              </a:rPr>
              <a:t>إذا اعتبر بسمارك ذلك التدخل تحدياً سافراً وإهانة مواجهة من فرنسا إلى ألمانيا واندلعت الحرب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63688" y="1916832"/>
            <a:ext cx="7040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انهزمت فرنسا أمام الجيوش الألمانية خلال ستة أسابيع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536" y="2474182"/>
            <a:ext cx="841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وعلى الرغم من الهزائم أعلنت فرنسا الجمهورية وأخذت تستعد للدفاع وعادت المناوشات وتجدد القتال خمسة أشهر . ثم انهزمت فرنسا نهائياً 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41783" y="3859177"/>
            <a:ext cx="85626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واضطرت لعقد معاهدة فرانكفورت التي نزلت بمقتضاها فرنسا عن ولايتي الألزاس </a:t>
            </a:r>
            <a:r>
              <a:rPr lang="ar-SA" sz="2800" b="1" dirty="0" smtClean="0">
                <a:solidFill>
                  <a:schemeClr val="bg1"/>
                </a:solidFill>
              </a:rPr>
              <a:t>و اللورين </a:t>
            </a:r>
            <a:r>
              <a:rPr lang="ar-SA" sz="2800" b="1" dirty="0">
                <a:solidFill>
                  <a:schemeClr val="bg1"/>
                </a:solidFill>
              </a:rPr>
              <a:t>، وهما ولايتان عاشتا ضمن الحدود الفرنسية مائتي عام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70273" y="5373216"/>
            <a:ext cx="841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buFont typeface="Wingdings" pitchFamily="2" charset="2"/>
              <a:buChar char="q"/>
            </a:pPr>
            <a:r>
              <a:rPr lang="ar-SA" sz="28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وقبل أن يتم توقيع تلك المعاهدة سنة 1871 اتخذ الألمان قرارهم بإعلان قيام الإمبراطورية الألمانية .</a:t>
            </a:r>
            <a:endParaRPr lang="en-US" sz="28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34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89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83362" y="548680"/>
            <a:ext cx="2497800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الوحـدة الإيطاليـة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11560" y="1268760"/>
            <a:ext cx="8028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 كانت إيطاليا سنة 1789 وقت اشتعال الثورة الفرنسية مقسمة إلى :</a:t>
            </a:r>
            <a:endParaRPr lang="en-US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73768" y="1988840"/>
            <a:ext cx="5633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1. ممالك </a:t>
            </a:r>
            <a:r>
              <a:rPr lang="ar-SA" sz="2800" b="1" dirty="0">
                <a:solidFill>
                  <a:schemeClr val="bg1"/>
                </a:solidFill>
              </a:rPr>
              <a:t>مثل : مملكة نابلي ، ومملكة بيدمنت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124939" y="2512060"/>
            <a:ext cx="4232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2. دوقيات </a:t>
            </a:r>
            <a:r>
              <a:rPr lang="ar-SA" sz="2800" b="1" dirty="0">
                <a:solidFill>
                  <a:schemeClr val="bg1"/>
                </a:solidFill>
              </a:rPr>
              <a:t>مثل : ميلان ، </a:t>
            </a:r>
            <a:r>
              <a:rPr lang="ar-SA" sz="2800" b="1" dirty="0" smtClean="0">
                <a:solidFill>
                  <a:schemeClr val="bg1"/>
                </a:solidFill>
              </a:rPr>
              <a:t>وتسكانيا.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87862" y="3035280"/>
            <a:ext cx="7345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3. جمهوريات </a:t>
            </a:r>
            <a:r>
              <a:rPr lang="ar-SA" sz="2800" b="1" dirty="0">
                <a:solidFill>
                  <a:schemeClr val="bg1"/>
                </a:solidFill>
              </a:rPr>
              <a:t>مثل : البندقية ، </a:t>
            </a:r>
            <a:r>
              <a:rPr lang="ar-SA" sz="2800" b="1" dirty="0" err="1" smtClean="0">
                <a:solidFill>
                  <a:schemeClr val="bg1"/>
                </a:solidFill>
              </a:rPr>
              <a:t>جنوة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>
                <a:solidFill>
                  <a:schemeClr val="bg1"/>
                </a:solidFill>
              </a:rPr>
              <a:t>، موناكو ، وسان مارينو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10085" y="3558499"/>
            <a:ext cx="7923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4. الولايات البابوية.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79512" y="4500138"/>
            <a:ext cx="86721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ar-SA" sz="2800" b="1" dirty="0">
                <a:solidFill>
                  <a:schemeClr val="bg1"/>
                </a:solidFill>
              </a:rPr>
              <a:t>وهكذا كانت إيطاليا حتى ذلك العهد مقطعة </a:t>
            </a:r>
            <a:r>
              <a:rPr lang="ar-SA" sz="2800" b="1" dirty="0" smtClean="0">
                <a:solidFill>
                  <a:schemeClr val="bg1"/>
                </a:solidFill>
              </a:rPr>
              <a:t>الأوصال، </a:t>
            </a:r>
            <a:r>
              <a:rPr lang="ar-SA" sz="2800" b="1" dirty="0">
                <a:solidFill>
                  <a:schemeClr val="bg1"/>
                </a:solidFill>
              </a:rPr>
              <a:t>يقف دون تحقيق وحدتها وجود النمسويين في شمالها </a:t>
            </a:r>
            <a:r>
              <a:rPr lang="ar-SA" sz="2800" b="1" dirty="0" smtClean="0">
                <a:solidFill>
                  <a:schemeClr val="bg1"/>
                </a:solidFill>
              </a:rPr>
              <a:t>والإسبان </a:t>
            </a:r>
            <a:r>
              <a:rPr lang="ar-SA" sz="2800" b="1" dirty="0">
                <a:solidFill>
                  <a:schemeClr val="bg1"/>
                </a:solidFill>
              </a:rPr>
              <a:t>في </a:t>
            </a:r>
            <a:r>
              <a:rPr lang="ar-SA" sz="2800" b="1" dirty="0" smtClean="0">
                <a:solidFill>
                  <a:schemeClr val="bg1"/>
                </a:solidFill>
              </a:rPr>
              <a:t>جنوبها، </a:t>
            </a:r>
            <a:r>
              <a:rPr lang="ar-SA" sz="2800" b="1" dirty="0">
                <a:solidFill>
                  <a:schemeClr val="bg1"/>
                </a:solidFill>
              </a:rPr>
              <a:t>ورغبة البابا في الحفاظ على سلطته </a:t>
            </a:r>
            <a:r>
              <a:rPr lang="ar-SA" sz="2800" b="1" dirty="0" smtClean="0">
                <a:solidFill>
                  <a:schemeClr val="bg1"/>
                </a:solidFill>
              </a:rPr>
              <a:t>الدنيوية، </a:t>
            </a:r>
            <a:r>
              <a:rPr lang="ar-SA" sz="2800" b="1" dirty="0">
                <a:solidFill>
                  <a:schemeClr val="bg1"/>
                </a:solidFill>
              </a:rPr>
              <a:t>إضافة إلى التنافس التجاري القديم بين الإيطاليين </a:t>
            </a:r>
            <a:r>
              <a:rPr lang="ar-SA" sz="2800" b="1" dirty="0" smtClean="0">
                <a:solidFill>
                  <a:schemeClr val="bg1"/>
                </a:solidFill>
              </a:rPr>
              <a:t>أنفسهم.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548680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Ø"/>
            </a:pPr>
            <a:r>
              <a:rPr lang="ar-SA" sz="2800" b="1" dirty="0">
                <a:solidFill>
                  <a:schemeClr val="bg1"/>
                </a:solidFill>
              </a:rPr>
              <a:t>وعندما اشتعلت الثورة الفرنسية ، انتشرت أفكارها عن الحرية والمساواة والإخاء </a:t>
            </a:r>
            <a:r>
              <a:rPr lang="ar-SA" sz="2800" b="1" dirty="0" smtClean="0">
                <a:solidFill>
                  <a:schemeClr val="bg1"/>
                </a:solidFill>
              </a:rPr>
              <a:t>ثم </a:t>
            </a:r>
            <a:r>
              <a:rPr lang="ar-SA" sz="2800" b="1" dirty="0">
                <a:solidFill>
                  <a:schemeClr val="bg1"/>
                </a:solidFill>
              </a:rPr>
              <a:t>كان تدخل نابليون بونابرت في إيطاليا من أهم العوامل التي دفعت إيطاليا نحو الوحدة، حيث قضى نابليون على الولايات العديدة التي كانت قائمة بها وأسس </a:t>
            </a:r>
            <a:r>
              <a:rPr lang="ar-SA" sz="2800" b="1">
                <a:solidFill>
                  <a:schemeClr val="bg1"/>
                </a:solidFill>
              </a:rPr>
              <a:t>ثلاثة </a:t>
            </a:r>
            <a:r>
              <a:rPr lang="ar-SA" sz="2800" b="1" smtClean="0">
                <a:solidFill>
                  <a:schemeClr val="bg1"/>
                </a:solidFill>
              </a:rPr>
              <a:t>ممالك </a:t>
            </a:r>
            <a:r>
              <a:rPr lang="ar-SA" sz="2800" b="1" dirty="0">
                <a:solidFill>
                  <a:schemeClr val="bg1"/>
                </a:solidFill>
              </a:rPr>
              <a:t>هي: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23928" y="2795449"/>
            <a:ext cx="3542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أ. مملكة </a:t>
            </a:r>
            <a:r>
              <a:rPr lang="ar-SA" sz="2800" b="1" dirty="0">
                <a:solidFill>
                  <a:schemeClr val="bg1"/>
                </a:solidFill>
              </a:rPr>
              <a:t>إيطاليا سنة 1805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23928" y="3282330"/>
            <a:ext cx="3552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ب. مملكة </a:t>
            </a:r>
            <a:r>
              <a:rPr lang="ar-SA" sz="2800" b="1" dirty="0">
                <a:solidFill>
                  <a:schemeClr val="bg1"/>
                </a:solidFill>
              </a:rPr>
              <a:t>نابلي سنة 1806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166256" y="3805550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ج. مملكة </a:t>
            </a:r>
            <a:r>
              <a:rPr lang="ar-SA" sz="2800" b="1" dirty="0">
                <a:solidFill>
                  <a:schemeClr val="bg1"/>
                </a:solidFill>
              </a:rPr>
              <a:t>بيدمنت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95536" y="4509120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>
                <a:solidFill>
                  <a:schemeClr val="bg1"/>
                </a:solidFill>
              </a:rPr>
              <a:t>وهكذا فقد نبّه نابليون الإيطاليين لأهمية الوحدة وأهمية الإدارة القوية الصالحة في بناء الأمم ، ويمكن القول أن نظم وقواعد الحياة القومية في إيطاليا قد وُجدت أثناء الاحتلال الفرنسي 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42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76672"/>
            <a:ext cx="7884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وكان </a:t>
            </a:r>
            <a:r>
              <a:rPr lang="ar-SA" sz="2800" b="1" dirty="0">
                <a:solidFill>
                  <a:schemeClr val="bg1"/>
                </a:solidFill>
              </a:rPr>
              <a:t>نابليون قد أصلح النظم والقوانين ، وحصر سلطة البابا في القضايا الدينية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5536" y="1479405"/>
            <a:ext cx="8028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ولكن </a:t>
            </a:r>
            <a:r>
              <a:rPr lang="ar-SA" sz="2800" b="1" dirty="0">
                <a:solidFill>
                  <a:schemeClr val="bg1"/>
                </a:solidFill>
              </a:rPr>
              <a:t>بعد خروج نابليون من إيطاليا عاد الوضع إلى سابق عهده من الانقسام ، حيث أعاد مؤتمر فينا سنة 1815 تقسيم إيطاليا إلى عشرة أقسام ، وأصبحت النمسا هي صاحبة النفوذ الأقوى في إيطاليا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3185" y="293538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وتعسفت </a:t>
            </a:r>
            <a:r>
              <a:rPr lang="ar-SA" sz="2800" b="1" dirty="0">
                <a:solidFill>
                  <a:schemeClr val="bg1"/>
                </a:solidFill>
              </a:rPr>
              <a:t>النمسا خاصة في عهد وزيرها مترنخ في حكم البلاد ففرضت الضرائب ونشرت الجواسيس فثار الناس وتكونت العديد من الجمعيات السرية لمقاومة الظلم ، وكان من أشهرها جمعية الكاربوناري أي حارقي الفحم ، لكنها فشلت بعد قيامها بعدة ثورات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39552" y="4751264"/>
            <a:ext cx="80519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فاندفع </a:t>
            </a:r>
            <a:r>
              <a:rPr lang="ar-SA" sz="2800" b="1" dirty="0">
                <a:solidFill>
                  <a:schemeClr val="bg1"/>
                </a:solidFill>
              </a:rPr>
              <a:t>أحد أعضاء الجمعية السابقة وهو مازيني (1805-1872) لتشكيل جمعية سرية جديدة هي </a:t>
            </a: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"جمعية إيطاليا الفتاة" </a:t>
            </a:r>
            <a:r>
              <a:rPr lang="ar-SA" sz="2800" b="1" dirty="0">
                <a:solidFill>
                  <a:schemeClr val="bg1"/>
                </a:solidFill>
              </a:rPr>
              <a:t>سنة 1831 ، وجعل شعارها "الله والشعب"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539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3455" y="476672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وكانت </a:t>
            </a:r>
            <a:r>
              <a:rPr lang="ar-SA" sz="2800" b="1" dirty="0">
                <a:solidFill>
                  <a:schemeClr val="bg1"/>
                </a:solidFill>
              </a:rPr>
              <a:t>هذه الجمعية تعتمد على الشباب ، وجعلت غايتها تحرير إيطاليا من الاستبداد الخارجي والداخلي ، أي من البابوية التي عجزت عن أداء رسالتها وأصبحت تعيق التقدم الإنساني ومقاومة النمسا ، ثم العمل لتوحيد إيطاليا في ظل حكومة جمهورية.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23455" y="2420887"/>
            <a:ext cx="86240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آمن </a:t>
            </a:r>
            <a:r>
              <a:rPr lang="ar-SA" sz="2800" b="1" dirty="0">
                <a:solidFill>
                  <a:schemeClr val="bg1"/>
                </a:solidFill>
              </a:rPr>
              <a:t>مازيني أن الطريق لتحقيق هدفه هو بعث الروح القومية في إيطاليا وتعويد النفوس </a:t>
            </a:r>
            <a:r>
              <a:rPr lang="ar-SA" sz="2800" b="1" dirty="0" smtClean="0">
                <a:solidFill>
                  <a:schemeClr val="bg1"/>
                </a:solidFill>
              </a:rPr>
              <a:t>على </a:t>
            </a:r>
            <a:r>
              <a:rPr lang="ar-SA" sz="2800" b="1" dirty="0">
                <a:solidFill>
                  <a:schemeClr val="bg1"/>
                </a:solidFill>
              </a:rPr>
              <a:t>التضحية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05201" y="3717032"/>
            <a:ext cx="85250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وكان </a:t>
            </a:r>
            <a:r>
              <a:rPr lang="ar-SA" sz="2800" b="1" dirty="0">
                <a:solidFill>
                  <a:schemeClr val="bg1"/>
                </a:solidFill>
              </a:rPr>
              <a:t>يعتمد في البداية على الدعاية ونشر الأفكار بالكلمة في المناطق التي تسمح بذلك ، أما في المناطق التي لا يُسمح فيها النظام البوليسي بالدعاية فقد اعتمد على الثورة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6205" y="5301208"/>
            <a:ext cx="8358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رأى </a:t>
            </a:r>
            <a:r>
              <a:rPr lang="ar-SA" sz="2800" b="1" dirty="0">
                <a:solidFill>
                  <a:schemeClr val="bg1"/>
                </a:solidFill>
              </a:rPr>
              <a:t>أن الحرب ضرورية ، لكنه اكتفى في البداية بحرب العصابات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02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76672"/>
            <a:ext cx="79563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وكان </a:t>
            </a:r>
            <a:r>
              <a:rPr lang="ar-SA" sz="2800" b="1" dirty="0">
                <a:solidFill>
                  <a:schemeClr val="bg1"/>
                </a:solidFill>
              </a:rPr>
              <a:t>لا يؤمن مازيني بمساعدة الدول الأجنبية ، لأنه كان يخشى من تدخلها ، ولذا فإن خطته كانت قائمة على استمالة الشعب كله إلى برنامجه الوطني ، ثم اتباع أسلوب الحرب غير النظامية لأنه الأسلوب الأمثل الذي أثبت نجاحه في أمريكا وهولندا واليونان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3528" y="2413337"/>
            <a:ext cx="81675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</a:rPr>
              <a:t>- لكن </a:t>
            </a:r>
            <a:r>
              <a:rPr lang="ar-SA" sz="2800" b="1" dirty="0">
                <a:solidFill>
                  <a:schemeClr val="bg1"/>
                </a:solidFill>
              </a:rPr>
              <a:t>يُعاب على مازيني تسرعه في إعلان الحرب قبل أن يتم استعداد الشعب لتقبل خطته.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69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860032" y="548680"/>
            <a:ext cx="329930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ثورة بيدمونت 1831م :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35698" y="1196752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تولى </a:t>
            </a:r>
            <a:r>
              <a:rPr lang="ar-SA" sz="2800" b="1" dirty="0">
                <a:solidFill>
                  <a:schemeClr val="bg1"/>
                </a:solidFill>
              </a:rPr>
              <a:t>سنة 1831 عرش بيدمنت الملك شارل ألبرت ، فراسله مازيني من منفاه في مرسيليا مناشداً إياه العمل لتوحيد إيطاليا ، فلم يستجب شارل ألبرت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69499" y="2581747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فاشترك </a:t>
            </a:r>
            <a:r>
              <a:rPr lang="ar-SA" sz="2800" b="1" dirty="0">
                <a:solidFill>
                  <a:schemeClr val="bg1"/>
                </a:solidFill>
              </a:rPr>
              <a:t>مازيني في مؤامرة هدفها خلع الملك ، لكنها فشلت ، وعوقب المتآمرون ،</a:t>
            </a:r>
            <a:r>
              <a:rPr lang="ar-SA" sz="2800" b="1" dirty="0" smtClean="0">
                <a:solidFill>
                  <a:schemeClr val="bg1"/>
                </a:solidFill>
              </a:rPr>
              <a:t>وغادر </a:t>
            </a:r>
            <a:r>
              <a:rPr lang="ar-SA" sz="2800" b="1" dirty="0">
                <a:solidFill>
                  <a:schemeClr val="bg1"/>
                </a:solidFill>
              </a:rPr>
              <a:t>مازيني فرنسا إلى سويسرا في نفس السنة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5698" y="3661640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ومن </a:t>
            </a:r>
            <a:r>
              <a:rPr lang="ar-SA" sz="2800" b="1" dirty="0">
                <a:solidFill>
                  <a:schemeClr val="bg1"/>
                </a:solidFill>
              </a:rPr>
              <a:t>سويسرا حاول مع مجموعة </a:t>
            </a:r>
            <a:r>
              <a:rPr lang="ar-SA" sz="2800" b="1" dirty="0" smtClean="0">
                <a:solidFill>
                  <a:schemeClr val="bg1"/>
                </a:solidFill>
              </a:rPr>
              <a:t>الإغارة </a:t>
            </a:r>
            <a:r>
              <a:rPr lang="ar-SA" sz="2800" b="1" dirty="0">
                <a:solidFill>
                  <a:schemeClr val="bg1"/>
                </a:solidFill>
              </a:rPr>
              <a:t>على سافوي سنة 1834 ، لكن هذه المحاولة فشلت ، فنُفي من سويسرا سنة 1836 فقصد انجلترا </a:t>
            </a:r>
            <a:r>
              <a:rPr lang="ar-SA" sz="2800" b="1" dirty="0" smtClean="0">
                <a:solidFill>
                  <a:schemeClr val="bg1"/>
                </a:solidFill>
              </a:rPr>
              <a:t>وبقي </a:t>
            </a:r>
            <a:r>
              <a:rPr lang="ar-SA" sz="2800" b="1" dirty="0">
                <a:solidFill>
                  <a:schemeClr val="bg1"/>
                </a:solidFill>
              </a:rPr>
              <a:t>هناك يدير الثورة عن بعد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77511" y="5085184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وفي </a:t>
            </a:r>
            <a:r>
              <a:rPr lang="ar-SA" sz="2800" b="1" dirty="0">
                <a:solidFill>
                  <a:schemeClr val="bg1"/>
                </a:solidFill>
              </a:rPr>
              <a:t>سنة 1848 أصدر البابا بيوس التاسع ، الذي عُرف بآرائه الحرة ، وكراهيته للنمسا، عفواً عاماً عن الأحرار المنفيين . </a:t>
            </a:r>
            <a:r>
              <a:rPr lang="ar-SA" sz="2800" b="1" dirty="0" smtClean="0">
                <a:solidFill>
                  <a:schemeClr val="bg1"/>
                </a:solidFill>
              </a:rPr>
              <a:t>فعندها </a:t>
            </a:r>
            <a:r>
              <a:rPr lang="ar-SA" sz="2800" b="1" dirty="0">
                <a:solidFill>
                  <a:schemeClr val="bg1"/>
                </a:solidFill>
              </a:rPr>
              <a:t>عاد مازيني إلى إيطاليا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95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62068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وكان </a:t>
            </a:r>
            <a:r>
              <a:rPr lang="ar-SA" sz="2800" b="1" dirty="0">
                <a:solidFill>
                  <a:schemeClr val="bg1"/>
                </a:solidFill>
              </a:rPr>
              <a:t>البابا بيوس التاسع قد أدخل كثيراً من الإصلاحات في ولاياته فَسَرت روح الإصلاح إلى الولايات الأخرى ، وكانت هذه بداية لانتشار الأنظمة الدستورية في كل الولايات الواحدة بعد الأخرى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9552" y="213285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وثار </a:t>
            </a:r>
            <a:r>
              <a:rPr lang="ar-SA" sz="2800" b="1" dirty="0">
                <a:solidFill>
                  <a:schemeClr val="bg1"/>
                </a:solidFill>
              </a:rPr>
              <a:t>جدل بين الولايات الإيطالية ، هل تحدث الوحدة على أساس إنشاء مملكة أم جمهورية أو اتحاد تحت زعامة البابا 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11560" y="3284984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>
                <a:solidFill>
                  <a:schemeClr val="bg1"/>
                </a:solidFill>
              </a:rPr>
              <a:t>- وفي </a:t>
            </a:r>
            <a:r>
              <a:rPr lang="ar-SA" sz="2800" b="1" dirty="0">
                <a:solidFill>
                  <a:schemeClr val="bg1"/>
                </a:solidFill>
              </a:rPr>
              <a:t>النهاية تحققت الوحدة بين عدد من الولايات على يد فكتور إمانويل الثاني ملك بيدمنت ، الذي حققت إيطاليا وحدتها واستقلالها على يديه ، وعاونه في ذلك كافور وغاريبلدي 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18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57818" y="571480"/>
            <a:ext cx="332975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كافور (1810-1861) :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6439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عمل وزيراً في مملكة بيدمنت منذ نوفمبر 1852 واهتم بتنظيم المملكة وبناء جيشها.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2143116"/>
            <a:ext cx="83582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شجع فكرة إنشاء الجمعية القومية، التي تنادي بالاستقلال والوحدة 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8596" y="2786058"/>
            <a:ext cx="8358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اتفق مع نابليون الثالث على مساعدته في مواجهة النمسا، لكن شرط نابليون الثالث تمثل في أن تكون النمسا هي المعتدية 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5720" y="3786190"/>
            <a:ext cx="85010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وبالفعل استثار كافور النمسا من خلال حملات الصحف في بيدمنت على النمسا ، ومن خلال تعبأة جيش بيدمنت 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00034" y="4714884"/>
            <a:ext cx="81439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لما بدأ الهجوم النمساوي على بيدمنت تدخلت فرنسا في الحرب التي انتهت بالصلح بين فرنسا والنمسا وفق 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معاهدة زيورخ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سنة 1859 دون استشارة بيدمنت 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21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3" grpId="0"/>
      <p:bldP spid="3074" grpId="0"/>
      <p:bldP spid="3075" grpId="0"/>
      <p:bldP spid="3076" grpId="0"/>
      <p:bldP spid="307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</TotalTime>
  <Words>1702</Words>
  <Application>Microsoft Office PowerPoint</Application>
  <PresentationFormat>On-screen Show (4:3)</PresentationFormat>
  <Paragraphs>81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مسبوك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Magic Ha</cp:lastModifiedBy>
  <cp:revision>44</cp:revision>
  <dcterms:created xsi:type="dcterms:W3CDTF">2016-03-31T18:51:29Z</dcterms:created>
  <dcterms:modified xsi:type="dcterms:W3CDTF">2014-12-21T14:08:46Z</dcterms:modified>
</cp:coreProperties>
</file>