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65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2" d="100"/>
          <a:sy n="42" d="100"/>
        </p:scale>
        <p:origin x="-7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3ABF8D-05A0-4655-8F65-A51C976BF48A}" type="datetimeFigureOut">
              <a:rPr lang="ar-SA" smtClean="0"/>
              <a:pPr/>
              <a:t>29/02/1436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64CABE1-E483-4F6C-8A5C-54B563C12678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522250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CABE1-E483-4F6C-8A5C-54B563C12678}" type="slidenum">
              <a:rPr lang="ar-SA" smtClean="0"/>
              <a:pPr/>
              <a:t>14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936449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D55754E-7EF1-4122-8451-0CB3F6C6640B}" type="datetimeFigureOut">
              <a:rPr lang="ar-SA" smtClean="0"/>
              <a:pPr/>
              <a:t>29/02/1436</a:t>
            </a:fld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C522365-61FD-49A0-91DE-1BBDD2F48CC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54E-7EF1-4122-8451-0CB3F6C6640B}" type="datetimeFigureOut">
              <a:rPr lang="ar-SA" smtClean="0"/>
              <a:pPr/>
              <a:t>29/02/1436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22365-61FD-49A0-91DE-1BBDD2F48CC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54E-7EF1-4122-8451-0CB3F6C6640B}" type="datetimeFigureOut">
              <a:rPr lang="ar-SA" smtClean="0"/>
              <a:pPr/>
              <a:t>29/02/1436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22365-61FD-49A0-91DE-1BBDD2F48CC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54E-7EF1-4122-8451-0CB3F6C6640B}" type="datetimeFigureOut">
              <a:rPr lang="ar-SA" smtClean="0"/>
              <a:pPr/>
              <a:t>29/02/1436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22365-61FD-49A0-91DE-1BBDD2F48CC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D55754E-7EF1-4122-8451-0CB3F6C6640B}" type="datetimeFigureOut">
              <a:rPr lang="ar-SA" smtClean="0"/>
              <a:pPr/>
              <a:t>29/02/1436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C522365-61FD-49A0-91DE-1BBDD2F48CC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54E-7EF1-4122-8451-0CB3F6C6640B}" type="datetimeFigureOut">
              <a:rPr lang="ar-SA" smtClean="0"/>
              <a:pPr/>
              <a:t>29/02/1436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C522365-61FD-49A0-91DE-1BBDD2F48CC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54E-7EF1-4122-8451-0CB3F6C6640B}" type="datetimeFigureOut">
              <a:rPr lang="ar-SA" smtClean="0"/>
              <a:pPr/>
              <a:t>29/02/1436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C522365-61FD-49A0-91DE-1BBDD2F48CC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54E-7EF1-4122-8451-0CB3F6C6640B}" type="datetimeFigureOut">
              <a:rPr lang="ar-SA" smtClean="0"/>
              <a:pPr/>
              <a:t>29/02/1436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22365-61FD-49A0-91DE-1BBDD2F48CC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54E-7EF1-4122-8451-0CB3F6C6640B}" type="datetimeFigureOut">
              <a:rPr lang="ar-SA" smtClean="0"/>
              <a:pPr/>
              <a:t>29/02/1436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22365-61FD-49A0-91DE-1BBDD2F48CC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D55754E-7EF1-4122-8451-0CB3F6C6640B}" type="datetimeFigureOut">
              <a:rPr lang="ar-SA" smtClean="0"/>
              <a:pPr/>
              <a:t>29/02/1436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C522365-61FD-49A0-91DE-1BBDD2F48CC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الأيقونة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D55754E-7EF1-4122-8451-0CB3F6C6640B}" type="datetimeFigureOut">
              <a:rPr lang="ar-SA" smtClean="0"/>
              <a:pPr/>
              <a:t>29/02/1436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C522365-61FD-49A0-91DE-1BBDD2F48CC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D55754E-7EF1-4122-8451-0CB3F6C6640B}" type="datetimeFigureOut">
              <a:rPr lang="ar-SA" smtClean="0"/>
              <a:pPr/>
              <a:t>29/02/1436</a:t>
            </a:fld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C522365-61FD-49A0-91DE-1BBDD2F48CC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7qb2dmvnbc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84584" y="0"/>
            <a:ext cx="10369152" cy="7286652"/>
          </a:xfrm>
          <a:prstGeom prst="rect">
            <a:avLst/>
          </a:prstGeom>
        </p:spPr>
      </p:pic>
      <p:sp>
        <p:nvSpPr>
          <p:cNvPr id="2" name="مربع نص 1"/>
          <p:cNvSpPr txBox="1"/>
          <p:nvPr/>
        </p:nvSpPr>
        <p:spPr>
          <a:xfrm>
            <a:off x="6588224" y="1071546"/>
            <a:ext cx="2428892" cy="2123658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ar-SA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الوحدة</a:t>
            </a:r>
            <a:r>
              <a:rPr lang="ar-SA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</a:t>
            </a:r>
            <a:endParaRPr lang="ar-SA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0" y="1210045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الايطالية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851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57158" y="356037"/>
            <a:ext cx="850112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0" u="none" strike="noStrike" spc="50" normalizeH="0" baseline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</a:t>
            </a:r>
            <a:r>
              <a:rPr kumimoji="0" lang="ar-SA" sz="2800" b="1" i="0" u="sng" strike="noStrike" spc="50" normalizeH="0" baseline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ونص صلح زيورخ على: </a:t>
            </a: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توحيد إيطاليا تحت رياسة البابا.</a:t>
            </a: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ar-SA" sz="2800" b="1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يعاد الحكام الأصليون إلى دوقيات الوسط ، لكن سكان هذه الدوقيات رفضوا هذا الصلح وقرروا الانضمام إلى بيدمنت ، وقبل ملكها فكتور إمانويل رغبتهم ووافقت الدول على هذه الرغبة سنة 1860.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78327" y="2617769"/>
            <a:ext cx="84296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وبهذه الخطوة توحدت إيطاليا الشمالية ، واجتمع أول برلمان إيطالي في تورين في2/4/1860 .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57158" y="3571876"/>
            <a:ext cx="878684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ثم أرسل ملك بيدمنت فكتور إيمانويل أحد رجالاته ويُعرف باسم غاريبالدي إلى نابُلي لضمها ، في هذه الأثناء حدث خلاف بين كل من غاريبالدي وكافور، فتدخل الملك فكتور إيمانويل، وفي النهاية دخلت نابلي في إطار الوحدة في فبراير 1861م.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85720" y="5429264"/>
            <a:ext cx="850112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وبعد ذلك ضمت إيطاليا البندقية نتيجة لمساعدتها لبروسيا في حربها ضد النمسا سنة 1866 .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/>
      <p:bldP spid="24580" grpId="0"/>
      <p:bldP spid="24581" grpId="0"/>
      <p:bldP spid="2458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63304" y="476672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q"/>
            </a:pPr>
            <a:r>
              <a:rPr lang="ar-SA" sz="2800" b="1" dirty="0">
                <a:solidFill>
                  <a:schemeClr val="bg1"/>
                </a:solidFill>
              </a:rPr>
              <a:t>أما روما فبقيت مستقلة وحاول فيكتور إيمانويل ملك بيدمنت ضمها عن طريق إغراء البابا بجعل الكنيسة حرة فرفض </a:t>
            </a:r>
            <a:r>
              <a:rPr lang="ar-SA" sz="2800" b="1" dirty="0" smtClean="0">
                <a:solidFill>
                  <a:schemeClr val="bg1"/>
                </a:solidFill>
              </a:rPr>
              <a:t>الأخير، </a:t>
            </a:r>
            <a:r>
              <a:rPr lang="ar-SA" sz="2800" b="1" dirty="0">
                <a:solidFill>
                  <a:schemeClr val="bg1"/>
                </a:solidFill>
              </a:rPr>
              <a:t>كما حاول غاريبالدي الإغارة على روما لكن ملك بيدمنت منعه من </a:t>
            </a:r>
            <a:r>
              <a:rPr lang="ar-SA" sz="2800" b="1" dirty="0" smtClean="0">
                <a:solidFill>
                  <a:schemeClr val="bg1"/>
                </a:solidFill>
              </a:rPr>
              <a:t>ذلك، </a:t>
            </a:r>
            <a:r>
              <a:rPr lang="ar-SA" sz="2800" b="1" dirty="0">
                <a:solidFill>
                  <a:schemeClr val="bg1"/>
                </a:solidFill>
              </a:rPr>
              <a:t>وحاول الملك التفاوض مع الفرنسيين بشأنها لكن المفاوضات لم </a:t>
            </a:r>
            <a:r>
              <a:rPr lang="ar-SA" sz="2800" b="1" dirty="0" smtClean="0">
                <a:solidFill>
                  <a:schemeClr val="bg1"/>
                </a:solidFill>
              </a:rPr>
              <a:t>تُسفر عن </a:t>
            </a:r>
            <a:r>
              <a:rPr lang="ar-SA" sz="2800" b="1" dirty="0">
                <a:solidFill>
                  <a:schemeClr val="bg1"/>
                </a:solidFill>
              </a:rPr>
              <a:t>شيء عملي بشأن ضم روما لإيطاليا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263304" y="2996952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</a:rPr>
              <a:t>وسنحت الفرصة لإيطاليا عندما نشبت حرب بين فرنسا وبروسيا سنة 1870 ، فأسرع الإيطاليون ودخلوا روما في 20/9/1870 وبهذا اكتملت الوحدة 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810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75856" y="476672"/>
            <a:ext cx="2484976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200" b="1" u="sng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الاتحاد الألماني :</a:t>
            </a:r>
            <a:endParaRPr lang="en-US" sz="3200" b="1" u="sng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41880" y="1484784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§"/>
            </a:pPr>
            <a:r>
              <a:rPr lang="ar-SA" sz="2800" b="1" dirty="0">
                <a:solidFill>
                  <a:schemeClr val="bg1"/>
                </a:solidFill>
              </a:rPr>
              <a:t>كانت ألمانيا سنة 1789 مقسمة إلى أكثر من 300 ولاية بين كبيرة وصغيرة ولا تجمع بينها رابطة ، سوى رابطة التبعية لحكم إمبراطور الدولة الرومانية المقدسة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41880" y="2828836"/>
            <a:ext cx="83529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§"/>
            </a:pPr>
            <a:r>
              <a:rPr lang="ar-SA" sz="2800" b="1" dirty="0">
                <a:solidFill>
                  <a:schemeClr val="bg1"/>
                </a:solidFill>
              </a:rPr>
              <a:t>وفي أعقاب الثورة الفرنسية وهجوم نابليون على ألمانيا أدى إلى زوال الإمبراطورية الرومانية المقدسة سنة 1806 من عالم </a:t>
            </a:r>
            <a:r>
              <a:rPr lang="ar-SA" sz="2800" b="1" dirty="0" smtClean="0">
                <a:solidFill>
                  <a:schemeClr val="bg1"/>
                </a:solidFill>
              </a:rPr>
              <a:t>الوجود، </a:t>
            </a:r>
            <a:r>
              <a:rPr lang="ar-SA" sz="2800" b="1" dirty="0">
                <a:solidFill>
                  <a:schemeClr val="bg1"/>
                </a:solidFill>
              </a:rPr>
              <a:t>وأصبحت ألمانيا مقسمة إلى ثلاث وحدات رئيسية هي : النمسا وبروسيا واتحاد الراين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95536" y="4611231"/>
            <a:ext cx="82992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§"/>
            </a:pPr>
            <a:r>
              <a:rPr lang="ar-SA" sz="2800" b="1" dirty="0">
                <a:solidFill>
                  <a:schemeClr val="bg1"/>
                </a:solidFill>
              </a:rPr>
              <a:t>وبذلك يعتبر نابليون هو البادئ بعملية توحيد </a:t>
            </a:r>
            <a:r>
              <a:rPr lang="ar-SA" sz="2800" b="1" dirty="0" smtClean="0">
                <a:solidFill>
                  <a:schemeClr val="bg1"/>
                </a:solidFill>
              </a:rPr>
              <a:t>ألمانيا، </a:t>
            </a:r>
            <a:r>
              <a:rPr lang="ar-SA" sz="2800" b="1" dirty="0">
                <a:solidFill>
                  <a:schemeClr val="bg1"/>
                </a:solidFill>
              </a:rPr>
              <a:t>هذا إلى جانب أن سياسة التعسفية وكبرياءه قد ساعدا على إثارة الروح القومية في الشعوب الألمانية 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285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9552" y="404664"/>
            <a:ext cx="81003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ar-SA" sz="2800" b="1" dirty="0">
                <a:solidFill>
                  <a:schemeClr val="bg1"/>
                </a:solidFill>
              </a:rPr>
              <a:t>بعد انتهاء مؤتمر فينا سنة 1815 ساد عهد من الهدوء النسبي استمر 33 عاماً ، أي من 1815-1848 . </a:t>
            </a:r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251520" y="1358771"/>
            <a:ext cx="88908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itchFamily="2" charset="2"/>
              <a:buChar char="§"/>
            </a:pPr>
            <a:r>
              <a:rPr lang="ar-SA" sz="2800" b="1" dirty="0">
                <a:solidFill>
                  <a:schemeClr val="bg1"/>
                </a:solidFill>
              </a:rPr>
              <a:t>وفي تلك الفترة كان مستشار النمسا مترنيخ هو أقوى حاكم مسيطر في ألمانيا وكرّس جهوده للاحتفاظ بالنظام القديم الذي كان يسود أوروبا قبل الثورة الفرنسية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95536" y="2743766"/>
            <a:ext cx="87484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itchFamily="2" charset="2"/>
              <a:buChar char="§"/>
            </a:pPr>
            <a:r>
              <a:rPr lang="ar-SA" sz="2800" b="1" dirty="0">
                <a:solidFill>
                  <a:schemeClr val="bg1"/>
                </a:solidFill>
              </a:rPr>
              <a:t>وكانت مملكة بروسيا هي التالية في القوة بعد النمسا . لكن بروسيا كانت تشكو من انفصال شطريها الشرقي والغربي عن بعضهما ، بحيث كانت توجد في الوسط عدة ولايات مستقلة تفرض ضرائب ورسوم جمركية على البضائع التي تخترق حدودها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57790" y="4653136"/>
            <a:ext cx="8388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ar-SA" sz="2800" b="1" dirty="0">
                <a:solidFill>
                  <a:schemeClr val="bg1"/>
                </a:solidFill>
              </a:rPr>
              <a:t>فنشأت فكرة توحيد الألمان –ما عدا النمسويين- في اتحاد جمركي أطلقوا عيه اسم </a:t>
            </a:r>
            <a:r>
              <a:rPr lang="ar-SA" sz="2800" b="1" dirty="0">
                <a:solidFill>
                  <a:srgbClr val="FFFF00"/>
                </a:solidFill>
              </a:rPr>
              <a:t>الزلفرين</a:t>
            </a:r>
            <a:r>
              <a:rPr lang="ar-SA" sz="2800" b="1" dirty="0">
                <a:solidFill>
                  <a:schemeClr val="bg1"/>
                </a:solidFill>
              </a:rPr>
              <a:t> الذي تأسس سنة </a:t>
            </a:r>
            <a:r>
              <a:rPr lang="ar-SA" sz="2800" b="1" dirty="0" smtClean="0">
                <a:solidFill>
                  <a:schemeClr val="bg1"/>
                </a:solidFill>
              </a:rPr>
              <a:t>1818م.</a:t>
            </a:r>
            <a:endParaRPr lang="ar-S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5373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502081"/>
            <a:ext cx="85324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§"/>
            </a:pPr>
            <a:r>
              <a:rPr lang="ar-SA" sz="2800" b="1" dirty="0">
                <a:solidFill>
                  <a:schemeClr val="bg1"/>
                </a:solidFill>
              </a:rPr>
              <a:t>وكانت هذه الوحدة الاقتصادية أول خطوة نحو الوحدة السياسية </a:t>
            </a:r>
            <a:r>
              <a:rPr lang="ar-SA" sz="2800" b="1" dirty="0" smtClean="0">
                <a:solidFill>
                  <a:schemeClr val="bg1"/>
                </a:solidFill>
              </a:rPr>
              <a:t>لألمانيا، وقد </a:t>
            </a:r>
            <a:r>
              <a:rPr lang="ar-SA" sz="2800" b="1" dirty="0">
                <a:solidFill>
                  <a:schemeClr val="bg1"/>
                </a:solidFill>
              </a:rPr>
              <a:t>أدى نجاح هذا الاتحاد الاقتصادي إلى اجتذاب جميع الولايات الألمانية لهذا الاتحاد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501749" y="1874100"/>
            <a:ext cx="82822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ar-SA" sz="2800" b="1" dirty="0">
                <a:solidFill>
                  <a:schemeClr val="bg1"/>
                </a:solidFill>
              </a:rPr>
              <a:t>وفي عهد وليم الأول أو (ولهلم الأكبر) الذي حكم ابتداءً من سنة 1861 تم تعيين بسمارك وزيراً أول لملك النمسا . </a:t>
            </a:r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95536" y="2942088"/>
            <a:ext cx="88193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itchFamily="2" charset="2"/>
              <a:buChar char="§"/>
            </a:pPr>
            <a:r>
              <a:rPr lang="ar-SA" sz="2800" b="1" dirty="0">
                <a:solidFill>
                  <a:schemeClr val="bg1"/>
                </a:solidFill>
              </a:rPr>
              <a:t>وكان بسمارك ينادي بضرورة تنازل أسرة الهبسبرج النمسوية عما تدعيه من زعامة على الولايات الألمانية ، وكان يجاهر بهذا الموقف لتعلم به النمسا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01749" y="4343423"/>
            <a:ext cx="871310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itchFamily="2" charset="2"/>
              <a:buChar char="§"/>
            </a:pPr>
            <a:r>
              <a:rPr lang="ar-SA" sz="2800" b="1" dirty="0">
                <a:solidFill>
                  <a:schemeClr val="bg1"/>
                </a:solidFill>
              </a:rPr>
              <a:t>وعندما توفي ملك الدنمرك فريدريك السابع سنة 1863 وكانت تقع تحت سيطرته دوفيه هو لشتاين ذات السكان الألمان ، ويوجد فيه موقع كييل الاستراتيجي على بحر البلطيق ، ويضاف إلى ذلك فقد كان يحكم ملك الدنمرك دوفيه شلزويج وكان سكانها خليط بين الألمان والدنمركيين 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40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404664"/>
            <a:ext cx="8388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§"/>
            </a:pPr>
            <a:r>
              <a:rPr lang="ar-SA" sz="2800" b="1" dirty="0">
                <a:solidFill>
                  <a:schemeClr val="bg1"/>
                </a:solidFill>
              </a:rPr>
              <a:t>لما مات ملك الدانمرك طالب الألمان في الدوقيتين الانفصال عن </a:t>
            </a:r>
            <a:r>
              <a:rPr lang="ar-SA" sz="2800" b="1" dirty="0" smtClean="0">
                <a:solidFill>
                  <a:schemeClr val="bg1"/>
                </a:solidFill>
              </a:rPr>
              <a:t>الدنمارك </a:t>
            </a:r>
            <a:r>
              <a:rPr lang="ar-SA" sz="2800" b="1" dirty="0">
                <a:solidFill>
                  <a:schemeClr val="bg1"/>
                </a:solidFill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23528" y="1358771"/>
            <a:ext cx="8388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§"/>
            </a:pPr>
            <a:r>
              <a:rPr lang="ar-SA" sz="2800" b="1" dirty="0">
                <a:solidFill>
                  <a:schemeClr val="bg1"/>
                </a:solidFill>
              </a:rPr>
              <a:t>فانتهز بسمارك هذه الفرصة لتوسيع رقعة بروسيا بضم الدوقتين لبروسيا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67544" y="2204864"/>
            <a:ext cx="82444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§"/>
            </a:pPr>
            <a:r>
              <a:rPr lang="ar-SA" sz="2800" b="1" dirty="0">
                <a:solidFill>
                  <a:schemeClr val="bg1"/>
                </a:solidFill>
              </a:rPr>
              <a:t>وللحصول على هاتين </a:t>
            </a:r>
            <a:r>
              <a:rPr lang="ar-SA" sz="2800" b="1" dirty="0" smtClean="0">
                <a:solidFill>
                  <a:schemeClr val="bg1"/>
                </a:solidFill>
              </a:rPr>
              <a:t>الدوقيتين </a:t>
            </a:r>
            <a:r>
              <a:rPr lang="ar-SA" sz="2800" b="1" dirty="0">
                <a:solidFill>
                  <a:schemeClr val="bg1"/>
                </a:solidFill>
              </a:rPr>
              <a:t>تغاضى بسمارك عن عداوته للنمسا وتحالف معها ضد </a:t>
            </a:r>
            <a:r>
              <a:rPr lang="ar-SA" sz="2800" b="1" dirty="0" smtClean="0">
                <a:solidFill>
                  <a:schemeClr val="bg1"/>
                </a:solidFill>
              </a:rPr>
              <a:t>الدانمرك، </a:t>
            </a:r>
            <a:r>
              <a:rPr lang="ar-SA" sz="2800" b="1" dirty="0">
                <a:solidFill>
                  <a:schemeClr val="bg1"/>
                </a:solidFill>
              </a:rPr>
              <a:t>فأذعنت الأخيرة وتنازلت عن الدوقيتين ، واتفقت الدولتان على حكم </a:t>
            </a:r>
            <a:r>
              <a:rPr lang="ar-SA" sz="2800" b="1" dirty="0" smtClean="0">
                <a:solidFill>
                  <a:schemeClr val="bg1"/>
                </a:solidFill>
              </a:rPr>
              <a:t>الدوقيتين </a:t>
            </a:r>
            <a:r>
              <a:rPr lang="ar-SA" sz="2800" b="1" dirty="0">
                <a:solidFill>
                  <a:schemeClr val="bg1"/>
                </a:solidFill>
              </a:rPr>
              <a:t>حكماً مشتركاً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467322" y="3589859"/>
            <a:ext cx="82446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ar-SA" sz="2800" b="1" dirty="0">
                <a:solidFill>
                  <a:schemeClr val="bg1"/>
                </a:solidFill>
              </a:rPr>
              <a:t>وكان بسمارك يطمع في الانفراد </a:t>
            </a:r>
            <a:r>
              <a:rPr lang="ar-SA" sz="2800" b="1" dirty="0" smtClean="0">
                <a:solidFill>
                  <a:schemeClr val="bg1"/>
                </a:solidFill>
              </a:rPr>
              <a:t>بالدوقيتين </a:t>
            </a:r>
            <a:r>
              <a:rPr lang="ar-SA" sz="2800" b="1" dirty="0">
                <a:solidFill>
                  <a:schemeClr val="bg1"/>
                </a:solidFill>
              </a:rPr>
              <a:t>، ولهذا الغرض أعلن الحرب على النمسا سنة 1866 بعد أن اتفق مع مملكة بيدمنت لتساعده في الحرب مقابل إعطائها البندقية . </a:t>
            </a:r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23528" y="4978155"/>
            <a:ext cx="83884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ar-SA" sz="2800" b="1" dirty="0">
                <a:solidFill>
                  <a:schemeClr val="bg1"/>
                </a:solidFill>
              </a:rPr>
              <a:t>وكذلك اتفق مع نابليون الثالث ملك فرنسا على أن تتخذ فرنسا موقف الحياد ، وفي المقابل يسمح لها بسمارك بتوسيع حدودها نحو الشرق على حساب الولايات الجنوبية في ألمانيا .</a:t>
            </a:r>
            <a:endParaRPr lang="ar-S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26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476672"/>
            <a:ext cx="8460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</a:rPr>
              <a:t>انتصر بسمارك على النمسا وصار الطريق مفتوحاً أمامه إلى فينا . </a:t>
            </a:r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23528" y="1052736"/>
            <a:ext cx="84604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</a:rPr>
              <a:t>لكنه رفض جرح كبرياء النمسويين ، إضافة إلى أنه يريد حيادهم في حربة القادمة التي يخطط لها ضد فرنسا . </a:t>
            </a:r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69034" y="2006843"/>
            <a:ext cx="65149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</a:rPr>
              <a:t>وكل ما كان يريده بسمارك هو إنهاء التبعية للنمسا </a:t>
            </a:r>
            <a:r>
              <a:rPr lang="ar-SA" sz="2800" b="1" dirty="0" smtClean="0">
                <a:solidFill>
                  <a:schemeClr val="bg1"/>
                </a:solidFill>
              </a:rPr>
              <a:t>.</a:t>
            </a:r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23528" y="2530063"/>
            <a:ext cx="89462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</a:rPr>
              <a:t>فلما تحققت له انسحب بجيشه ، واندمجت معه هانوفر وهس وناسو وفرنكفورت ، إضافة إلى شلزويج وهو لشتاين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23528" y="3573016"/>
            <a:ext cx="89721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</a:rPr>
              <a:t>لم يكن الإمبراطور الفرنسي نابليون الثالث سعيداً بالتفوق البروسي الذي تحقق بعد الانتصار البروسي على النمسا ، وأبدى الإمبراطور قلقاً إزاء هذا الوضع ، لكنه لم يُدخل التحديثات والاستعدادات اللازمة على جيشه لمواجهة الواقع الجديد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23529" y="5517232"/>
            <a:ext cx="84604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</a:rPr>
              <a:t>وفي المقابل كان الجيش البروسي قد بلغ تفوقاً كبيراً على صعيد الرجال والعتاد 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924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476672"/>
            <a:ext cx="81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800" b="1" dirty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وكان بسمارك قد توصل مع الولايات الجنوبية (</a:t>
            </a:r>
            <a:r>
              <a:rPr lang="ar-SA" sz="2800" b="1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التي </a:t>
            </a:r>
            <a:r>
              <a:rPr lang="ar-SA" sz="2800" b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تطمع </a:t>
            </a:r>
            <a:r>
              <a:rPr lang="ar-SA" sz="2800" b="1" dirty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فرنسا بالتوسع على حسابها) لاتفاق ينص على </a:t>
            </a:r>
            <a:r>
              <a:rPr lang="ar-SA" sz="2800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:</a:t>
            </a:r>
            <a:endParaRPr lang="ar-SA" sz="2800" dirty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95536" y="1556792"/>
            <a:ext cx="81534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ar-SA" sz="2800" b="1" dirty="0">
                <a:solidFill>
                  <a:schemeClr val="bg1"/>
                </a:solidFill>
              </a:rPr>
              <a:t>أن تضع هذه الولايات جيوشها تحت تصرف بروسيا وقت الحرب . </a:t>
            </a:r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95536" y="2204864"/>
            <a:ext cx="8388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</a:rPr>
              <a:t>وفي نفس الوقت قام بسمارك بإبلاغ هذه الولايات بأطماع </a:t>
            </a:r>
            <a:r>
              <a:rPr lang="ar-SA" sz="2800" b="1" dirty="0" smtClean="0">
                <a:solidFill>
                  <a:schemeClr val="bg1"/>
                </a:solidFill>
              </a:rPr>
              <a:t>فرنسا، </a:t>
            </a:r>
            <a:r>
              <a:rPr lang="ar-SA" sz="2800" b="1" dirty="0">
                <a:solidFill>
                  <a:schemeClr val="bg1"/>
                </a:solidFill>
              </a:rPr>
              <a:t>فانحازت الولايات الألمانية الجنوبية لموقف بروسيا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95536" y="3284984"/>
            <a:ext cx="8388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</a:rPr>
              <a:t>أصبحت الأجواء مهيأة للحرب بين الطرفين، ويبدو أن الطرفين كانا بانتظار </a:t>
            </a:r>
            <a:r>
              <a:rPr lang="ar-SA" sz="2800" b="1" dirty="0" smtClean="0">
                <a:solidFill>
                  <a:schemeClr val="bg1"/>
                </a:solidFill>
              </a:rPr>
              <a:t>الذريعة. </a:t>
            </a:r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99261" y="4239089"/>
            <a:ext cx="89644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</a:rPr>
              <a:t>ولم تتأخر الذريعة ففي سنة 1870 رشحت بروسيا أحد أمرائها من أسرة هوهنزلرن لتاج أسبانيا بعد خلع ملكتها أيزابيللا المستبدة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95536" y="5301208"/>
            <a:ext cx="83884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</a:rPr>
              <a:t>وأدى هذا الترشيح إلى إثارة غضب فرنسا ، فقامت بتهديد بروسيا وإنذارها بعدم ترشيح أحد من أسرة هوهنزلرن في المستقبل لتاج أسبانيا في المستقبل 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709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404664"/>
            <a:ext cx="8172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Ø"/>
            </a:pPr>
            <a:r>
              <a:rPr lang="ar-SA" sz="2800" b="1" dirty="0">
                <a:solidFill>
                  <a:schemeClr val="bg1"/>
                </a:solidFill>
              </a:rPr>
              <a:t>وكان هذا الطلب من فرنسا </a:t>
            </a:r>
            <a:r>
              <a:rPr lang="ar-SA" sz="2800" b="1" dirty="0">
                <a:solidFill>
                  <a:srgbClr val="92D050"/>
                </a:solidFill>
              </a:rPr>
              <a:t>أول شرارة أشعلت الحرب </a:t>
            </a:r>
            <a:r>
              <a:rPr lang="ar-SA" sz="2800" b="1" dirty="0">
                <a:solidFill>
                  <a:schemeClr val="bg1"/>
                </a:solidFill>
              </a:rPr>
              <a:t>إذا اعتبر بسمارك ذلك التدخل تحدياً سافراً وإهانة مواجهة من فرنسا إلى ألمانيا واندلعت الحرب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763688" y="1916832"/>
            <a:ext cx="70407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</a:rPr>
              <a:t>انهزمت فرنسا أمام الجيوش الألمانية خلال ستة أسابيع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95536" y="2474182"/>
            <a:ext cx="8417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</a:rPr>
              <a:t>وعلى الرغم من الهزائم أعلنت فرنسا الجمهورية وأخذت تستعد للدفاع وعادت المناوشات وتجدد القتال خمسة أشهر . ثم انهزمت فرنسا نهائياً </a:t>
            </a:r>
            <a:r>
              <a:rPr lang="ar-SA" sz="2800" b="1" dirty="0" smtClean="0">
                <a:solidFill>
                  <a:schemeClr val="bg1"/>
                </a:solidFill>
              </a:rPr>
              <a:t>.</a:t>
            </a:r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41783" y="3859177"/>
            <a:ext cx="85626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</a:rPr>
              <a:t>واضطرت لعقد معاهدة فرانكفورت التي نزلت بمقتضاها فرنسا عن ولايتي الألزاس </a:t>
            </a:r>
            <a:r>
              <a:rPr lang="ar-SA" sz="2800" b="1" dirty="0" smtClean="0">
                <a:solidFill>
                  <a:schemeClr val="bg1"/>
                </a:solidFill>
              </a:rPr>
              <a:t>و اللورين </a:t>
            </a:r>
            <a:r>
              <a:rPr lang="ar-SA" sz="2800" b="1" dirty="0">
                <a:solidFill>
                  <a:schemeClr val="bg1"/>
                </a:solidFill>
              </a:rPr>
              <a:t>، وهما ولايتان عاشتا ضمن الحدود الفرنسية مائتي عام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70273" y="5373216"/>
            <a:ext cx="8417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buFont typeface="Wingdings" pitchFamily="2" charset="2"/>
              <a:buChar char="q"/>
            </a:pPr>
            <a:r>
              <a:rPr lang="ar-SA" sz="28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وقبل أن يتم توقيع تلك المعاهدة سنة 1871 اتخذ الألمان قرارهم بإعلان قيام الإمبراطورية الألمانية .</a:t>
            </a:r>
            <a:endParaRPr lang="en-US" sz="2800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834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4899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83362" y="548680"/>
            <a:ext cx="2497800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2800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ar-SA" sz="3200" b="1" dirty="0">
                <a:ln w="50800"/>
                <a:solidFill>
                  <a:schemeClr val="bg1">
                    <a:shade val="50000"/>
                  </a:schemeClr>
                </a:solidFill>
              </a:rPr>
              <a:t>الوحـدة الإيطاليـة</a:t>
            </a:r>
            <a:endParaRPr lang="en-US" sz="3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611560" y="1268760"/>
            <a:ext cx="8028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- كانت إيطاليا سنة 1789 وقت اشتعال الثورة الفرنسية مقسمة إلى :</a:t>
            </a:r>
            <a:endParaRPr lang="en-US" sz="2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773768" y="1988840"/>
            <a:ext cx="5633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1. ممالك </a:t>
            </a:r>
            <a:r>
              <a:rPr lang="ar-SA" sz="2800" b="1" dirty="0">
                <a:solidFill>
                  <a:schemeClr val="bg1"/>
                </a:solidFill>
              </a:rPr>
              <a:t>مثل : مملكة نابلي ، ومملكة بيدمنت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124939" y="2512060"/>
            <a:ext cx="4232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2. دوقيات </a:t>
            </a:r>
            <a:r>
              <a:rPr lang="ar-SA" sz="2800" b="1" dirty="0">
                <a:solidFill>
                  <a:schemeClr val="bg1"/>
                </a:solidFill>
              </a:rPr>
              <a:t>مثل : ميلان ، </a:t>
            </a:r>
            <a:r>
              <a:rPr lang="ar-SA" sz="2800" b="1" dirty="0" smtClean="0">
                <a:solidFill>
                  <a:schemeClr val="bg1"/>
                </a:solidFill>
              </a:rPr>
              <a:t>وتسكانيا.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987862" y="3035280"/>
            <a:ext cx="7345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3. جمهوريات </a:t>
            </a:r>
            <a:r>
              <a:rPr lang="ar-SA" sz="2800" b="1" dirty="0">
                <a:solidFill>
                  <a:schemeClr val="bg1"/>
                </a:solidFill>
              </a:rPr>
              <a:t>مثل : البندقية ، </a:t>
            </a:r>
            <a:r>
              <a:rPr lang="ar-SA" sz="2800" b="1" dirty="0" err="1" smtClean="0">
                <a:solidFill>
                  <a:schemeClr val="bg1"/>
                </a:solidFill>
              </a:rPr>
              <a:t>جنوة</a:t>
            </a: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>
                <a:solidFill>
                  <a:schemeClr val="bg1"/>
                </a:solidFill>
              </a:rPr>
              <a:t>، موناكو ، وسان مارينو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10085" y="3558499"/>
            <a:ext cx="79230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4. الولايات البابوية.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179512" y="4500138"/>
            <a:ext cx="867211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itchFamily="2" charset="2"/>
              <a:buChar char="q"/>
            </a:pPr>
            <a:r>
              <a:rPr lang="ar-SA" sz="2800" b="1" dirty="0">
                <a:solidFill>
                  <a:schemeClr val="bg1"/>
                </a:solidFill>
              </a:rPr>
              <a:t>وهكذا كانت إيطاليا حتى ذلك العهد مقطعة </a:t>
            </a:r>
            <a:r>
              <a:rPr lang="ar-SA" sz="2800" b="1" dirty="0" smtClean="0">
                <a:solidFill>
                  <a:schemeClr val="bg1"/>
                </a:solidFill>
              </a:rPr>
              <a:t>الأوصال، </a:t>
            </a:r>
            <a:r>
              <a:rPr lang="ar-SA" sz="2800" b="1" dirty="0">
                <a:solidFill>
                  <a:schemeClr val="bg1"/>
                </a:solidFill>
              </a:rPr>
              <a:t>يقف دون تحقيق وحدتها وجود النمسويين في شمالها </a:t>
            </a:r>
            <a:r>
              <a:rPr lang="ar-SA" sz="2800" b="1" dirty="0" smtClean="0">
                <a:solidFill>
                  <a:schemeClr val="bg1"/>
                </a:solidFill>
              </a:rPr>
              <a:t>والإسبان </a:t>
            </a:r>
            <a:r>
              <a:rPr lang="ar-SA" sz="2800" b="1" dirty="0">
                <a:solidFill>
                  <a:schemeClr val="bg1"/>
                </a:solidFill>
              </a:rPr>
              <a:t>في </a:t>
            </a:r>
            <a:r>
              <a:rPr lang="ar-SA" sz="2800" b="1" dirty="0" smtClean="0">
                <a:solidFill>
                  <a:schemeClr val="bg1"/>
                </a:solidFill>
              </a:rPr>
              <a:t>جنوبها، </a:t>
            </a:r>
            <a:r>
              <a:rPr lang="ar-SA" sz="2800" b="1" dirty="0">
                <a:solidFill>
                  <a:schemeClr val="bg1"/>
                </a:solidFill>
              </a:rPr>
              <a:t>ورغبة البابا في الحفاظ على سلطته </a:t>
            </a:r>
            <a:r>
              <a:rPr lang="ar-SA" sz="2800" b="1" dirty="0" smtClean="0">
                <a:solidFill>
                  <a:schemeClr val="bg1"/>
                </a:solidFill>
              </a:rPr>
              <a:t>الدنيوية، </a:t>
            </a:r>
            <a:r>
              <a:rPr lang="ar-SA" sz="2800" b="1" dirty="0">
                <a:solidFill>
                  <a:schemeClr val="bg1"/>
                </a:solidFill>
              </a:rPr>
              <a:t>إضافة إلى التنافس التجاري القديم بين الإيطاليين </a:t>
            </a:r>
            <a:r>
              <a:rPr lang="ar-SA" sz="2800" b="1" dirty="0" smtClean="0">
                <a:solidFill>
                  <a:schemeClr val="bg1"/>
                </a:solidFill>
              </a:rPr>
              <a:t>أنفسهم.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11560" y="548680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itchFamily="2" charset="2"/>
              <a:buChar char="Ø"/>
            </a:pPr>
            <a:r>
              <a:rPr lang="ar-SA" sz="2800" b="1" dirty="0">
                <a:solidFill>
                  <a:schemeClr val="bg1"/>
                </a:solidFill>
              </a:rPr>
              <a:t>وعندما اشتعلت الثورة الفرنسية ، انتشرت أفكارها عن الحرية والمساواة والإخاء </a:t>
            </a:r>
            <a:r>
              <a:rPr lang="ar-SA" sz="2800" b="1" dirty="0" smtClean="0">
                <a:solidFill>
                  <a:schemeClr val="bg1"/>
                </a:solidFill>
              </a:rPr>
              <a:t>ثم </a:t>
            </a:r>
            <a:r>
              <a:rPr lang="ar-SA" sz="2800" b="1" dirty="0">
                <a:solidFill>
                  <a:schemeClr val="bg1"/>
                </a:solidFill>
              </a:rPr>
              <a:t>كان تدخل نابليون بونابرت في إيطاليا من أهم العوامل التي دفعت إيطاليا نحو الوحدة، حيث قضى نابليون على الولايات العديدة التي كانت قائمة بها وأسس </a:t>
            </a:r>
            <a:r>
              <a:rPr lang="ar-SA" sz="2800" b="1">
                <a:solidFill>
                  <a:schemeClr val="bg1"/>
                </a:solidFill>
              </a:rPr>
              <a:t>ثلاثة </a:t>
            </a:r>
            <a:r>
              <a:rPr lang="ar-SA" sz="2800" b="1" smtClean="0">
                <a:solidFill>
                  <a:schemeClr val="bg1"/>
                </a:solidFill>
              </a:rPr>
              <a:t>ممالك </a:t>
            </a:r>
            <a:r>
              <a:rPr lang="ar-SA" sz="2800" b="1" dirty="0">
                <a:solidFill>
                  <a:schemeClr val="bg1"/>
                </a:solidFill>
              </a:rPr>
              <a:t>هي: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923928" y="2795449"/>
            <a:ext cx="3542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أ. مملكة </a:t>
            </a:r>
            <a:r>
              <a:rPr lang="ar-SA" sz="2800" b="1" dirty="0">
                <a:solidFill>
                  <a:schemeClr val="bg1"/>
                </a:solidFill>
              </a:rPr>
              <a:t>إيطاليا سنة 1805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923928" y="3282330"/>
            <a:ext cx="35525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ب. مملكة </a:t>
            </a:r>
            <a:r>
              <a:rPr lang="ar-SA" sz="2800" b="1" dirty="0">
                <a:solidFill>
                  <a:schemeClr val="bg1"/>
                </a:solidFill>
              </a:rPr>
              <a:t>نابلي سنة 1806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166256" y="3805550"/>
            <a:ext cx="2300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ج. مملكة </a:t>
            </a:r>
            <a:r>
              <a:rPr lang="ar-SA" sz="2800" b="1" dirty="0">
                <a:solidFill>
                  <a:schemeClr val="bg1"/>
                </a:solidFill>
              </a:rPr>
              <a:t>بيدمنت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95536" y="4509120"/>
            <a:ext cx="81003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>
                <a:solidFill>
                  <a:schemeClr val="bg1"/>
                </a:solidFill>
              </a:rPr>
              <a:t>وهكذا فقد نبّه نابليون الإيطاليين لأهمية الوحدة وأهمية الإدارة القوية الصالحة في بناء الأمم ، ويمكن القول أن نظم وقواعد الحياة القومية في إيطاليا قد وُجدت أثناء الاحتلال الفرنسي .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428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9552" y="476672"/>
            <a:ext cx="78843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- وكان </a:t>
            </a:r>
            <a:r>
              <a:rPr lang="ar-SA" sz="2800" b="1" dirty="0">
                <a:solidFill>
                  <a:schemeClr val="bg1"/>
                </a:solidFill>
              </a:rPr>
              <a:t>نابليون قد أصلح النظم والقوانين ، وحصر سلطة البابا في القضايا الدينية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95536" y="1479405"/>
            <a:ext cx="80283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- ولكن </a:t>
            </a:r>
            <a:r>
              <a:rPr lang="ar-SA" sz="2800" b="1" dirty="0">
                <a:solidFill>
                  <a:schemeClr val="bg1"/>
                </a:solidFill>
              </a:rPr>
              <a:t>بعد خروج نابليون من إيطاليا عاد الوضع إلى سابق عهده من الانقسام ، حيث أعاد مؤتمر فينا سنة 1815 تقسيم إيطاليا إلى عشرة أقسام ، وأصبحت النمسا هي صاحبة النفوذ الأقوى في إيطاليا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43185" y="2935382"/>
            <a:ext cx="82809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- وتعسفت </a:t>
            </a:r>
            <a:r>
              <a:rPr lang="ar-SA" sz="2800" b="1" dirty="0">
                <a:solidFill>
                  <a:schemeClr val="bg1"/>
                </a:solidFill>
              </a:rPr>
              <a:t>النمسا خاصة في عهد وزيرها مترنخ في حكم البلاد ففرضت الضرائب ونشرت الجواسيس فثار الناس وتكونت العديد من الجمعيات السرية لمقاومة الظلم ، وكان من أشهرها جمعية الكاربوناري أي حارقي الفحم ، لكنها فشلت بعد قيامها بعدة ثورات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39552" y="4751264"/>
            <a:ext cx="805195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- فاندفع </a:t>
            </a:r>
            <a:r>
              <a:rPr lang="ar-SA" sz="2800" b="1" dirty="0">
                <a:solidFill>
                  <a:schemeClr val="bg1"/>
                </a:solidFill>
              </a:rPr>
              <a:t>أحد أعضاء الجمعية السابقة وهو مازيني (1805-1872) لتشكيل جمعية سرية جديدة هي </a:t>
            </a:r>
            <a:r>
              <a:rPr lang="ar-SA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"جمعية إيطاليا الفتاة" </a:t>
            </a:r>
            <a:r>
              <a:rPr lang="ar-SA" sz="2800" b="1" dirty="0">
                <a:solidFill>
                  <a:schemeClr val="bg1"/>
                </a:solidFill>
              </a:rPr>
              <a:t>سنة 1831 ، وجعل شعارها "الله والشعب" 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539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3455" y="476672"/>
            <a:ext cx="86409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- وكانت </a:t>
            </a:r>
            <a:r>
              <a:rPr lang="ar-SA" sz="2800" b="1" dirty="0">
                <a:solidFill>
                  <a:schemeClr val="bg1"/>
                </a:solidFill>
              </a:rPr>
              <a:t>هذه الجمعية تعتمد على الشباب ، وجعلت غايتها تحرير إيطاليا من الاستبداد الخارجي والداخلي ، أي من البابوية التي عجزت عن أداء رسالتها وأصبحت تعيق التقدم الإنساني ومقاومة النمسا ، ثم العمل لتوحيد إيطاليا في ظل حكومة جمهورية.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223455" y="2420887"/>
            <a:ext cx="86240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- آمن </a:t>
            </a:r>
            <a:r>
              <a:rPr lang="ar-SA" sz="2800" b="1" dirty="0">
                <a:solidFill>
                  <a:schemeClr val="bg1"/>
                </a:solidFill>
              </a:rPr>
              <a:t>مازيني أن الطريق لتحقيق هدفه هو بعث الروح القومية في إيطاليا وتعويد النفوس </a:t>
            </a:r>
            <a:r>
              <a:rPr lang="ar-SA" sz="2800" b="1" dirty="0" smtClean="0">
                <a:solidFill>
                  <a:schemeClr val="bg1"/>
                </a:solidFill>
              </a:rPr>
              <a:t>على </a:t>
            </a:r>
            <a:r>
              <a:rPr lang="ar-SA" sz="2800" b="1" dirty="0">
                <a:solidFill>
                  <a:schemeClr val="bg1"/>
                </a:solidFill>
              </a:rPr>
              <a:t>التضحية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05201" y="3717032"/>
            <a:ext cx="85250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- وكان </a:t>
            </a:r>
            <a:r>
              <a:rPr lang="ar-SA" sz="2800" b="1" dirty="0">
                <a:solidFill>
                  <a:schemeClr val="bg1"/>
                </a:solidFill>
              </a:rPr>
              <a:t>يعتمد في البداية على الدعاية ونشر الأفكار بالكلمة في المناطق التي تسمح بذلك ، أما في المناطق التي لا يُسمح فيها النظام البوليسي بالدعاية فقد اعتمد على الثورة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56205" y="5301208"/>
            <a:ext cx="83585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- رأى </a:t>
            </a:r>
            <a:r>
              <a:rPr lang="ar-SA" sz="2800" b="1" dirty="0">
                <a:solidFill>
                  <a:schemeClr val="bg1"/>
                </a:solidFill>
              </a:rPr>
              <a:t>أن الحرب ضرورية ، لكنه اكتفى في البداية بحرب العصابات 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202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9552" y="476672"/>
            <a:ext cx="79563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- وكان </a:t>
            </a:r>
            <a:r>
              <a:rPr lang="ar-SA" sz="2800" b="1" dirty="0">
                <a:solidFill>
                  <a:schemeClr val="bg1"/>
                </a:solidFill>
              </a:rPr>
              <a:t>لا يؤمن مازيني بمساعدة الدول الأجنبية ، لأنه كان يخشى من تدخلها ، ولذا فإن خطته كانت قائمة على استمالة الشعب كله إلى برنامجه الوطني ، ثم اتباع أسلوب الحرب غير النظامية لأنه الأسلوب الأمثل الذي أثبت نجاحه في أمريكا وهولندا واليونان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23528" y="2413337"/>
            <a:ext cx="81675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 smtClean="0">
                <a:solidFill>
                  <a:schemeClr val="bg1"/>
                </a:solidFill>
              </a:rPr>
              <a:t>- لكن </a:t>
            </a:r>
            <a:r>
              <a:rPr lang="ar-SA" sz="2800" b="1" dirty="0">
                <a:solidFill>
                  <a:schemeClr val="bg1"/>
                </a:solidFill>
              </a:rPr>
              <a:t>يُعاب على مازيني تسرعه في إعلان الحرب قبل أن يتم استعداد الشعب لتقبل خطته.</a:t>
            </a:r>
            <a:endParaRPr lang="ar-S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569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860032" y="548680"/>
            <a:ext cx="3299301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ar-S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ثورة بيدمونت 1831م :</a:t>
            </a: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435698" y="1196752"/>
            <a:ext cx="8280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- تولى </a:t>
            </a:r>
            <a:r>
              <a:rPr lang="ar-SA" sz="2800" b="1" dirty="0">
                <a:solidFill>
                  <a:schemeClr val="bg1"/>
                </a:solidFill>
              </a:rPr>
              <a:t>سنة 1831 عرش بيدمنت الملك شارل ألبرت ، فراسله مازيني من منفاه في مرسيليا مناشداً إياه العمل لتوحيد إيطاليا ، فلم يستجب شارل ألبرت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69499" y="2581747"/>
            <a:ext cx="8280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- فاشترك </a:t>
            </a:r>
            <a:r>
              <a:rPr lang="ar-SA" sz="2800" b="1" dirty="0">
                <a:solidFill>
                  <a:schemeClr val="bg1"/>
                </a:solidFill>
              </a:rPr>
              <a:t>مازيني في مؤامرة هدفها خلع الملك ، لكنها فشلت ، وعوقب المتآمرون ،</a:t>
            </a:r>
            <a:r>
              <a:rPr lang="ar-SA" sz="2800" b="1" dirty="0" smtClean="0">
                <a:solidFill>
                  <a:schemeClr val="bg1"/>
                </a:solidFill>
              </a:rPr>
              <a:t>وغادر </a:t>
            </a:r>
            <a:r>
              <a:rPr lang="ar-SA" sz="2800" b="1" dirty="0">
                <a:solidFill>
                  <a:schemeClr val="bg1"/>
                </a:solidFill>
              </a:rPr>
              <a:t>مازيني فرنسا إلى سويسرا في نفس السنة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435698" y="3661640"/>
            <a:ext cx="8280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- ومن </a:t>
            </a:r>
            <a:r>
              <a:rPr lang="ar-SA" sz="2800" b="1" dirty="0">
                <a:solidFill>
                  <a:schemeClr val="bg1"/>
                </a:solidFill>
              </a:rPr>
              <a:t>سويسرا حاول مع مجموعة </a:t>
            </a:r>
            <a:r>
              <a:rPr lang="ar-SA" sz="2800" b="1" dirty="0" smtClean="0">
                <a:solidFill>
                  <a:schemeClr val="bg1"/>
                </a:solidFill>
              </a:rPr>
              <a:t>الإغارة </a:t>
            </a:r>
            <a:r>
              <a:rPr lang="ar-SA" sz="2800" b="1" dirty="0">
                <a:solidFill>
                  <a:schemeClr val="bg1"/>
                </a:solidFill>
              </a:rPr>
              <a:t>على سافوي سنة 1834 ، لكن هذه المحاولة فشلت ، فنُفي من سويسرا سنة 1836 فقصد انجلترا </a:t>
            </a:r>
            <a:r>
              <a:rPr lang="ar-SA" sz="2800" b="1" dirty="0" smtClean="0">
                <a:solidFill>
                  <a:schemeClr val="bg1"/>
                </a:solidFill>
              </a:rPr>
              <a:t>وبقي </a:t>
            </a:r>
            <a:r>
              <a:rPr lang="ar-SA" sz="2800" b="1" dirty="0">
                <a:solidFill>
                  <a:schemeClr val="bg1"/>
                </a:solidFill>
              </a:rPr>
              <a:t>هناك يدير الثورة عن بعد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77511" y="5085184"/>
            <a:ext cx="80648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- وفي </a:t>
            </a:r>
            <a:r>
              <a:rPr lang="ar-SA" sz="2800" b="1" dirty="0">
                <a:solidFill>
                  <a:schemeClr val="bg1"/>
                </a:solidFill>
              </a:rPr>
              <a:t>سنة 1848 أصدر البابا بيوس التاسع ، الذي عُرف بآرائه الحرة ، وكراهيته للنمسا، عفواً عاماً عن الأحرار المنفيين . </a:t>
            </a:r>
            <a:r>
              <a:rPr lang="ar-SA" sz="2800" b="1" dirty="0" smtClean="0">
                <a:solidFill>
                  <a:schemeClr val="bg1"/>
                </a:solidFill>
              </a:rPr>
              <a:t>فعندها </a:t>
            </a:r>
            <a:r>
              <a:rPr lang="ar-SA" sz="2800" b="1" dirty="0">
                <a:solidFill>
                  <a:schemeClr val="bg1"/>
                </a:solidFill>
              </a:rPr>
              <a:t>عاد مازيني إلى إيطاليا 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195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620688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- وكان </a:t>
            </a:r>
            <a:r>
              <a:rPr lang="ar-SA" sz="2800" b="1" dirty="0">
                <a:solidFill>
                  <a:schemeClr val="bg1"/>
                </a:solidFill>
              </a:rPr>
              <a:t>البابا بيوس التاسع قد أدخل كثيراً من الإصلاحات في ولاياته فَسَرت روح الإصلاح إلى الولايات الأخرى ، وكانت هذه بداية لانتشار الأنظمة الدستورية في كل الولايات الواحدة بعد الأخرى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539552" y="2132856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- وثار </a:t>
            </a:r>
            <a:r>
              <a:rPr lang="ar-SA" sz="2800" b="1" dirty="0">
                <a:solidFill>
                  <a:schemeClr val="bg1"/>
                </a:solidFill>
              </a:rPr>
              <a:t>جدل بين الولايات الإيطالية ، هل تحدث الوحدة على أساس إنشاء مملكة أم جمهورية أو اتحاد تحت زعامة البابا 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611560" y="3284984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>
                <a:solidFill>
                  <a:schemeClr val="bg1"/>
                </a:solidFill>
              </a:rPr>
              <a:t>- وفي </a:t>
            </a:r>
            <a:r>
              <a:rPr lang="ar-SA" sz="2800" b="1" dirty="0">
                <a:solidFill>
                  <a:schemeClr val="bg1"/>
                </a:solidFill>
              </a:rPr>
              <a:t>النهاية تحققت الوحدة بين عدد من الولايات على يد فكتور إمانويل الثاني ملك بيدمنت ، الذي حققت إيطاليا وحدتها واستقلالها على يديه ، وعاونه في ذلك كافور وغاريبلدي 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183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57818" y="571480"/>
            <a:ext cx="3329758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S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كافور (1810-1861) :</a:t>
            </a: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142984"/>
            <a:ext cx="86439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عمل وزيراً في مملكة بيدمنت منذ نوفمبر 1852 واهتم بتنظيم المملكة وبناء جيشها.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28596" y="2143116"/>
            <a:ext cx="83582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شجع فكرة إنشاء الجمعية القومية، التي تنادي بالاستقلال والوحدة .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428596" y="2786058"/>
            <a:ext cx="83582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اتفق مع نابليون الثالث على مساعدته في مواجهة النمسا، لكن شرط نابليون الثالث تمثل في أن تكون النمسا هي المعتدية .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85720" y="3786190"/>
            <a:ext cx="850109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وبالفعل استثار كافور النمسا من خلال حملات الصحف في بيدمنت على النمسا ، ومن خلال تعبأة جيش بيدمنت .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00034" y="4714884"/>
            <a:ext cx="81439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لما بدأ الهجوم النمساوي على بيدمنت تدخلت فرنسا في الحرب التي انتهت بالصلح بين فرنسا والنمسا وفق </a:t>
            </a:r>
            <a:r>
              <a:rPr kumimoji="0" lang="ar-SA" sz="28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معاهدة زيورخ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سنة 1859 دون استشارة بيدمنت .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921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73" grpId="0"/>
      <p:bldP spid="3074" grpId="0"/>
      <p:bldP spid="3075" grpId="0"/>
      <p:bldP spid="3076" grpId="0"/>
      <p:bldP spid="307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سبوك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مسبوك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سبو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4266</TotalTime>
  <Words>1702</Words>
  <Application>Microsoft Office PowerPoint</Application>
  <PresentationFormat>On-screen Show (4:3)</PresentationFormat>
  <Paragraphs>81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مسبوك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Magic Ha</cp:lastModifiedBy>
  <cp:revision>44</cp:revision>
  <dcterms:created xsi:type="dcterms:W3CDTF">2016-03-31T18:51:29Z</dcterms:created>
  <dcterms:modified xsi:type="dcterms:W3CDTF">2014-12-21T14:08:46Z</dcterms:modified>
</cp:coreProperties>
</file>