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84" r:id="rId1"/>
  </p:sldMasterIdLst>
  <p:sldIdLst>
    <p:sldId id="264" r:id="rId2"/>
    <p:sldId id="265" r:id="rId3"/>
    <p:sldId id="267" r:id="rId4"/>
    <p:sldId id="266" r:id="rId5"/>
    <p:sldId id="268" r:id="rId6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F1C5E-E0C0-4FC9-A999-2B70522E9C69}" type="datetimeFigureOut">
              <a:rPr lang="ar-IQ" smtClean="0"/>
              <a:t>21/09/1441</a:t>
            </a:fld>
            <a:endParaRPr lang="ar-IQ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36C5F0EB-8767-46BC-9631-EC1B2F185138}" type="slidenum">
              <a:rPr lang="ar-IQ" smtClean="0"/>
              <a:t>‹#›</a:t>
            </a:fld>
            <a:endParaRPr lang="ar-IQ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F1C5E-E0C0-4FC9-A999-2B70522E9C69}" type="datetimeFigureOut">
              <a:rPr lang="ar-IQ" smtClean="0"/>
              <a:t>21/09/1441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5F0EB-8767-46BC-9631-EC1B2F185138}" type="slidenum">
              <a:rPr lang="ar-IQ" smtClean="0"/>
              <a:t>‹#›</a:t>
            </a:fld>
            <a:endParaRPr lang="ar-IQ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36C5F0EB-8767-46BC-9631-EC1B2F185138}" type="slidenum">
              <a:rPr lang="ar-IQ" smtClean="0"/>
              <a:t>‹#›</a:t>
            </a:fld>
            <a:endParaRPr lang="ar-IQ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F1C5E-E0C0-4FC9-A999-2B70522E9C69}" type="datetimeFigureOut">
              <a:rPr lang="ar-IQ" smtClean="0"/>
              <a:t>21/09/1441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F1C5E-E0C0-4FC9-A999-2B70522E9C69}" type="datetimeFigureOut">
              <a:rPr lang="ar-IQ" smtClean="0"/>
              <a:t>21/09/1441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36C5F0EB-8767-46BC-9631-EC1B2F185138}" type="slidenum">
              <a:rPr lang="ar-IQ" smtClean="0"/>
              <a:t>‹#›</a:t>
            </a:fld>
            <a:endParaRPr lang="ar-IQ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F1C5E-E0C0-4FC9-A999-2B70522E9C69}" type="datetimeFigureOut">
              <a:rPr lang="ar-IQ" smtClean="0"/>
              <a:t>21/09/1441</a:t>
            </a:fld>
            <a:endParaRPr lang="ar-IQ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36C5F0EB-8767-46BC-9631-EC1B2F185138}" type="slidenum">
              <a:rPr lang="ar-IQ" smtClean="0"/>
              <a:t>‹#›</a:t>
            </a:fld>
            <a:endParaRPr lang="ar-IQ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46AF1C5E-E0C0-4FC9-A999-2B70522E9C69}" type="datetimeFigureOut">
              <a:rPr lang="ar-IQ" smtClean="0"/>
              <a:t>21/09/1441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5F0EB-8767-46BC-9631-EC1B2F185138}" type="slidenum">
              <a:rPr lang="ar-IQ" smtClean="0"/>
              <a:t>‹#›</a:t>
            </a:fld>
            <a:endParaRPr lang="ar-IQ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F1C5E-E0C0-4FC9-A999-2B70522E9C69}" type="datetimeFigureOut">
              <a:rPr lang="ar-IQ" smtClean="0"/>
              <a:t>21/09/1441</a:t>
            </a:fld>
            <a:endParaRPr lang="ar-IQ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ar-IQ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36C5F0EB-8767-46BC-9631-EC1B2F185138}" type="slidenum">
              <a:rPr lang="ar-IQ" smtClean="0"/>
              <a:t>‹#›</a:t>
            </a:fld>
            <a:endParaRPr lang="ar-IQ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F1C5E-E0C0-4FC9-A999-2B70522E9C69}" type="datetimeFigureOut">
              <a:rPr lang="ar-IQ" smtClean="0"/>
              <a:t>21/09/1441</a:t>
            </a:fld>
            <a:endParaRPr lang="ar-IQ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36C5F0EB-8767-46BC-9631-EC1B2F185138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F1C5E-E0C0-4FC9-A999-2B70522E9C69}" type="datetimeFigureOut">
              <a:rPr lang="ar-IQ" smtClean="0"/>
              <a:t>21/09/1441</a:t>
            </a:fld>
            <a:endParaRPr lang="ar-IQ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6C5F0EB-8767-46BC-9631-EC1B2F185138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36C5F0EB-8767-46BC-9631-EC1B2F185138}" type="slidenum">
              <a:rPr lang="ar-IQ" smtClean="0"/>
              <a:t>‹#›</a:t>
            </a:fld>
            <a:endParaRPr lang="ar-IQ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F1C5E-E0C0-4FC9-A999-2B70522E9C69}" type="datetimeFigureOut">
              <a:rPr lang="ar-IQ" smtClean="0"/>
              <a:t>21/09/1441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ar-IQ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36C5F0EB-8767-46BC-9631-EC1B2F185138}" type="slidenum">
              <a:rPr lang="ar-IQ" smtClean="0"/>
              <a:t>‹#›</a:t>
            </a:fld>
            <a:endParaRPr lang="ar-IQ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46AF1C5E-E0C0-4FC9-A999-2B70522E9C69}" type="datetimeFigureOut">
              <a:rPr lang="ar-IQ" smtClean="0"/>
              <a:t>21/09/1441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ar-IQ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46AF1C5E-E0C0-4FC9-A999-2B70522E9C69}" type="datetimeFigureOut">
              <a:rPr lang="ar-IQ" smtClean="0"/>
              <a:t>21/09/1441</a:t>
            </a:fld>
            <a:endParaRPr lang="ar-IQ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ar-IQ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36C5F0EB-8767-46BC-9631-EC1B2F185138}" type="slidenum">
              <a:rPr lang="ar-IQ" smtClean="0"/>
              <a:t>‹#›</a:t>
            </a:fld>
            <a:endParaRPr lang="ar-IQ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1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r" rtl="1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r" rtl="1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r" rtl="1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r" rtl="1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r" rtl="1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r" rtl="1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r" rtl="1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r" rtl="1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r" rtl="1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83568" y="332656"/>
            <a:ext cx="8229600" cy="633670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ar-IQ" dirty="0"/>
              <a:t>مبرهنة 6 :- الخطان الموازيان لخط واحد متوازيان في المستوي التألفي </a:t>
            </a:r>
            <a:endParaRPr lang="ar-IQ" dirty="0" smtClean="0"/>
          </a:p>
          <a:p>
            <a:pPr marL="0" indent="0">
              <a:buNone/>
            </a:pPr>
            <a:r>
              <a:rPr lang="ar-IQ" dirty="0" smtClean="0"/>
              <a:t>المعطيات :المستقيمان </a:t>
            </a:r>
            <a:r>
              <a:rPr lang="en-US" dirty="0" err="1" smtClean="0"/>
              <a:t>k,l</a:t>
            </a:r>
            <a:r>
              <a:rPr lang="en-US" dirty="0" smtClean="0"/>
              <a:t>,</a:t>
            </a:r>
            <a:r>
              <a:rPr lang="ar-IQ" dirty="0" smtClean="0"/>
              <a:t>.متوازيان وكذلك </a:t>
            </a:r>
            <a:r>
              <a:rPr lang="en-US" dirty="0" err="1" smtClean="0"/>
              <a:t>l,m</a:t>
            </a:r>
            <a:r>
              <a:rPr lang="ar-IQ" dirty="0" smtClean="0"/>
              <a:t> متوازيان</a:t>
            </a:r>
          </a:p>
          <a:p>
            <a:pPr marL="0" indent="0">
              <a:buNone/>
            </a:pPr>
            <a:r>
              <a:rPr lang="ar-IQ" dirty="0" smtClean="0"/>
              <a:t>المطلوب اثباته:</a:t>
            </a:r>
            <a:r>
              <a:rPr lang="en-US" dirty="0" err="1" smtClean="0"/>
              <a:t>m,k</a:t>
            </a:r>
            <a:r>
              <a:rPr lang="ar-IQ" dirty="0" smtClean="0"/>
              <a:t> متوازيان</a:t>
            </a:r>
            <a:endParaRPr lang="ar-IQ" dirty="0"/>
          </a:p>
          <a:p>
            <a:pPr marL="0" indent="0">
              <a:buNone/>
            </a:pPr>
            <a:r>
              <a:rPr lang="ar-IQ" dirty="0"/>
              <a:t>البرهان :-  </a:t>
            </a:r>
          </a:p>
          <a:p>
            <a:pPr marL="0" indent="0">
              <a:buNone/>
            </a:pPr>
            <a:r>
              <a:rPr lang="ar-IQ" dirty="0" smtClean="0"/>
              <a:t>من المعطى </a:t>
            </a:r>
            <a:r>
              <a:rPr lang="en-US" dirty="0"/>
              <a:t>L∩K=∅ </a:t>
            </a:r>
            <a:r>
              <a:rPr lang="ar-IQ" dirty="0"/>
              <a:t>وليكن </a:t>
            </a:r>
            <a:r>
              <a:rPr lang="en-US" dirty="0" smtClean="0"/>
              <a:t>  </a:t>
            </a:r>
            <a:r>
              <a:rPr lang="ar-IQ" dirty="0" smtClean="0"/>
              <a:t> </a:t>
            </a:r>
            <a:r>
              <a:rPr lang="en-US" dirty="0" smtClean="0"/>
              <a:t>  </a:t>
            </a:r>
            <a:r>
              <a:rPr lang="en-US" dirty="0" err="1" smtClean="0"/>
              <a:t>m∩l</a:t>
            </a:r>
            <a:r>
              <a:rPr lang="en-US" dirty="0" smtClean="0"/>
              <a:t>=</a:t>
            </a:r>
            <a:r>
              <a:rPr lang="en-US" dirty="0"/>
              <a:t>∅ </a:t>
            </a:r>
            <a:r>
              <a:rPr lang="ar-IQ" dirty="0"/>
              <a:t>يجب أن نبرهن أن </a:t>
            </a:r>
            <a:r>
              <a:rPr lang="en-US" dirty="0" err="1"/>
              <a:t>m</a:t>
            </a:r>
            <a:r>
              <a:rPr lang="en-US" dirty="0" err="1" smtClean="0"/>
              <a:t>∩k</a:t>
            </a:r>
            <a:r>
              <a:rPr lang="en-US" dirty="0" smtClean="0"/>
              <a:t>=</a:t>
            </a:r>
            <a:r>
              <a:rPr lang="en-US" dirty="0"/>
              <a:t>∅ </a:t>
            </a:r>
          </a:p>
          <a:p>
            <a:pPr marL="0" indent="0">
              <a:buNone/>
            </a:pPr>
            <a:r>
              <a:rPr lang="ar-IQ" dirty="0"/>
              <a:t>نفرض أن العبارة الأخيرة خاطئة , </a:t>
            </a:r>
            <a:r>
              <a:rPr lang="en-US" dirty="0" err="1" smtClean="0"/>
              <a:t>k∩</a:t>
            </a:r>
            <a:r>
              <a:rPr lang="en-US" dirty="0" err="1"/>
              <a:t>m</a:t>
            </a:r>
            <a:r>
              <a:rPr lang="en-US" dirty="0"/>
              <a:t>≠∅← </a:t>
            </a:r>
            <a:r>
              <a:rPr lang="ar-IQ" dirty="0" smtClean="0"/>
              <a:t>    </a:t>
            </a:r>
            <a:r>
              <a:rPr lang="en-US" smtClean="0"/>
              <a:t> </a:t>
            </a:r>
            <a:endParaRPr lang="en-US" dirty="0"/>
          </a:p>
          <a:p>
            <a:pPr marL="0" indent="0">
              <a:buNone/>
            </a:pPr>
            <a:r>
              <a:rPr lang="ar-IQ" dirty="0"/>
              <a:t>حسب مبرهنة 5 </a:t>
            </a:r>
            <a:r>
              <a:rPr lang="en-US" dirty="0" smtClean="0"/>
              <a:t>   </a:t>
            </a:r>
            <a:r>
              <a:rPr lang="ar-IQ" dirty="0" smtClean="0"/>
              <a:t>يجب ان يتقاطعان </a:t>
            </a:r>
            <a:r>
              <a:rPr lang="en-US" dirty="0" smtClean="0"/>
              <a:t> k</a:t>
            </a:r>
            <a:r>
              <a:rPr lang="ar-IQ" dirty="0" smtClean="0"/>
              <a:t>و</a:t>
            </a:r>
            <a:r>
              <a:rPr lang="en-US" dirty="0" smtClean="0"/>
              <a:t>l</a:t>
            </a:r>
            <a:r>
              <a:rPr lang="ar-IQ" dirty="0" smtClean="0"/>
              <a:t> وهذا </a:t>
            </a:r>
            <a:r>
              <a:rPr lang="ar-IQ" dirty="0"/>
              <a:t>يناقض الفرض .</a:t>
            </a:r>
          </a:p>
          <a:p>
            <a:pPr marL="0" indent="0">
              <a:buNone/>
            </a:pPr>
            <a:r>
              <a:rPr lang="ar-IQ" dirty="0"/>
              <a:t>أذاً الخطان الموازيان لخط واحد متوازيين في المستوي التألفي . </a:t>
            </a:r>
          </a:p>
          <a:p>
            <a:pPr marL="0" indent="0">
              <a:buNone/>
            </a:pPr>
            <a:r>
              <a:rPr lang="ar-IQ" dirty="0"/>
              <a:t>وبهذا يتم البرهان .</a:t>
            </a:r>
          </a:p>
          <a:p>
            <a:pPr marL="0" indent="0">
              <a:buNone/>
            </a:pPr>
            <a:r>
              <a:rPr lang="ar-IQ" dirty="0"/>
              <a:t>مستويات تألفية منهية </a:t>
            </a:r>
          </a:p>
          <a:p>
            <a:pPr marL="0" indent="0">
              <a:buNone/>
            </a:pPr>
            <a:r>
              <a:rPr lang="ar-IQ" dirty="0"/>
              <a:t>هي مجموعات منهية تحقق البديهيات الاربعة للمستوي التالفي . </a:t>
            </a:r>
          </a:p>
          <a:p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41678012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16632"/>
            <a:ext cx="8229600" cy="655272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ar-IQ" sz="2000" dirty="0"/>
              <a:t>مبرهنة7 :- أذا وجد  حط </a:t>
            </a:r>
            <a:r>
              <a:rPr lang="en-US" sz="2000" dirty="0"/>
              <a:t>l </a:t>
            </a:r>
            <a:r>
              <a:rPr lang="ar-IQ" sz="2000" dirty="0"/>
              <a:t>في مستوي نألفي منته يحتوي بالضبط </a:t>
            </a:r>
            <a:r>
              <a:rPr lang="en-US" sz="2000" dirty="0"/>
              <a:t>n </a:t>
            </a:r>
            <a:r>
              <a:rPr lang="ar-IQ" sz="2000" dirty="0"/>
              <a:t>من النقاط فأن أي خط أخر يوازي </a:t>
            </a:r>
            <a:r>
              <a:rPr lang="en-US" sz="2000" dirty="0"/>
              <a:t>l  </a:t>
            </a:r>
            <a:r>
              <a:rPr lang="ar-IQ" sz="2000" dirty="0"/>
              <a:t>يحتوي بالضبط على  </a:t>
            </a:r>
            <a:r>
              <a:rPr lang="en-US" sz="2000" dirty="0"/>
              <a:t>n  </a:t>
            </a:r>
            <a:r>
              <a:rPr lang="ar-IQ" sz="2000" dirty="0"/>
              <a:t>من النقاط . </a:t>
            </a:r>
          </a:p>
          <a:p>
            <a:pPr marL="0" indent="0">
              <a:buNone/>
            </a:pPr>
            <a:r>
              <a:rPr lang="ar-IQ" sz="2000" dirty="0"/>
              <a:t>البرهان :- </a:t>
            </a:r>
          </a:p>
          <a:p>
            <a:pPr marL="0" indent="0">
              <a:buNone/>
            </a:pPr>
            <a:r>
              <a:rPr lang="ar-IQ" sz="2000" dirty="0"/>
              <a:t>ليكن </a:t>
            </a:r>
            <a:r>
              <a:rPr lang="en-US" sz="2000" dirty="0"/>
              <a:t>l </a:t>
            </a:r>
            <a:r>
              <a:rPr lang="ar-IQ" sz="2000" dirty="0"/>
              <a:t>خط وليكن </a:t>
            </a:r>
            <a:r>
              <a:rPr lang="en-US" sz="2000" dirty="0"/>
              <a:t>P1,P2,P3…,</a:t>
            </a:r>
            <a:r>
              <a:rPr lang="en-US" sz="2000" dirty="0" err="1"/>
              <a:t>Pn∈l</a:t>
            </a:r>
            <a:r>
              <a:rPr lang="ar-IQ" sz="2000" dirty="0"/>
              <a:t>وليكن </a:t>
            </a:r>
            <a:r>
              <a:rPr lang="en-US" sz="2000" dirty="0"/>
              <a:t>m  </a:t>
            </a:r>
            <a:r>
              <a:rPr lang="ar-IQ" sz="2000" dirty="0"/>
              <a:t>خط أخر يوازي </a:t>
            </a:r>
            <a:r>
              <a:rPr lang="en-US" sz="2000" dirty="0"/>
              <a:t>l  . </a:t>
            </a:r>
          </a:p>
          <a:p>
            <a:pPr marL="0" indent="0">
              <a:buNone/>
            </a:pPr>
            <a:r>
              <a:rPr lang="ar-IQ" sz="2000" dirty="0"/>
              <a:t>يجب ان نبرهن أن </a:t>
            </a:r>
            <a:r>
              <a:rPr lang="en-US" sz="2000" dirty="0"/>
              <a:t>m  </a:t>
            </a:r>
            <a:r>
              <a:rPr lang="ar-IQ" sz="2000" dirty="0"/>
              <a:t>يحتوي بالضبط على  </a:t>
            </a:r>
            <a:r>
              <a:rPr lang="en-US" sz="2000" dirty="0"/>
              <a:t>n  </a:t>
            </a:r>
            <a:r>
              <a:rPr lang="ar-IQ" sz="2000" dirty="0"/>
              <a:t>من النقاط </a:t>
            </a:r>
          </a:p>
          <a:p>
            <a:pPr marL="0" indent="0">
              <a:buNone/>
            </a:pPr>
            <a:r>
              <a:rPr lang="ar-IQ" sz="2000" dirty="0"/>
              <a:t>من </a:t>
            </a:r>
            <a:r>
              <a:rPr lang="en-US" sz="2000" dirty="0"/>
              <a:t>A2  </a:t>
            </a:r>
            <a:r>
              <a:rPr lang="ar-IQ" sz="2000" dirty="0"/>
              <a:t>توجد النقطة </a:t>
            </a:r>
            <a:r>
              <a:rPr lang="en-US" sz="2000" dirty="0"/>
              <a:t>Q1 </a:t>
            </a:r>
            <a:r>
              <a:rPr lang="ar-IQ" sz="2000" dirty="0"/>
              <a:t>على  </a:t>
            </a:r>
            <a:r>
              <a:rPr lang="en-US" sz="2000" dirty="0"/>
              <a:t>m </a:t>
            </a:r>
            <a:r>
              <a:rPr lang="ar-IQ" sz="2000" dirty="0"/>
              <a:t>ومن </a:t>
            </a:r>
            <a:r>
              <a:rPr lang="en-US" sz="2000" dirty="0"/>
              <a:t>A1  </a:t>
            </a:r>
            <a:r>
              <a:rPr lang="ar-IQ" sz="2000" dirty="0"/>
              <a:t>يوجد خط </a:t>
            </a:r>
            <a:r>
              <a:rPr lang="en-US" sz="2000" dirty="0"/>
              <a:t>P1Q2 .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ar-IQ" sz="2000" dirty="0"/>
              <a:t>من </a:t>
            </a:r>
            <a:r>
              <a:rPr lang="en-US" sz="2000" dirty="0"/>
              <a:t>A4 </a:t>
            </a:r>
            <a:r>
              <a:rPr lang="ar-IQ" sz="2000" dirty="0"/>
              <a:t>توجد </a:t>
            </a:r>
            <a:r>
              <a:rPr lang="en-US" sz="2000" dirty="0"/>
              <a:t>n-1  </a:t>
            </a:r>
            <a:r>
              <a:rPr lang="ar-IQ" sz="2000" dirty="0"/>
              <a:t>من الخطوط الموازيه الى </a:t>
            </a:r>
            <a:r>
              <a:rPr lang="en-US" sz="2000" dirty="0"/>
              <a:t>P1Q1 </a:t>
            </a:r>
            <a:r>
              <a:rPr lang="ar-IQ" sz="2000" dirty="0"/>
              <a:t>تمر بالنقاط </a:t>
            </a:r>
            <a:r>
              <a:rPr lang="en-US" sz="2000" dirty="0"/>
              <a:t>P1,P2,P3…, </a:t>
            </a:r>
            <a:r>
              <a:rPr lang="en-US" sz="2000" dirty="0" err="1"/>
              <a:t>Pn</a:t>
            </a:r>
            <a:r>
              <a:rPr lang="en-US" sz="2000" dirty="0"/>
              <a:t> </a:t>
            </a:r>
          </a:p>
          <a:p>
            <a:pPr marL="0" indent="0">
              <a:buNone/>
            </a:pPr>
            <a:r>
              <a:rPr lang="ar-IQ" sz="2000" dirty="0"/>
              <a:t>وهذه الخطوط حسب مبرهنة 6 تكون متوازية . و أستناد الى مبرهنتين 4و5 تقطع هذه الخط  </a:t>
            </a:r>
            <a:r>
              <a:rPr lang="en-US" sz="2000" dirty="0"/>
              <a:t>m  </a:t>
            </a:r>
            <a:r>
              <a:rPr lang="ar-IQ" sz="2000" dirty="0"/>
              <a:t>في </a:t>
            </a:r>
            <a:r>
              <a:rPr lang="en-US" sz="2000" dirty="0"/>
              <a:t>n-1  </a:t>
            </a:r>
            <a:r>
              <a:rPr lang="ar-IQ" sz="2000" dirty="0"/>
              <a:t>من النقاط المختلفة , ولتكن </a:t>
            </a:r>
            <a:r>
              <a:rPr lang="en-US" sz="2000" dirty="0"/>
              <a:t>Q1,Q2,Q3…</a:t>
            </a:r>
            <a:r>
              <a:rPr lang="en-US" sz="2000" dirty="0" err="1"/>
              <a:t>Qn</a:t>
            </a:r>
            <a:r>
              <a:rPr lang="en-US" sz="2000" dirty="0"/>
              <a:t> </a:t>
            </a:r>
            <a:r>
              <a:rPr lang="ar-IQ" sz="2000" dirty="0"/>
              <a:t>والتي تختلف عن </a:t>
            </a:r>
            <a:r>
              <a:rPr lang="en-US" sz="2000" dirty="0"/>
              <a:t>Q1 </a:t>
            </a:r>
          </a:p>
          <a:p>
            <a:pPr marL="0" indent="0">
              <a:buNone/>
            </a:pPr>
            <a:r>
              <a:rPr lang="ar-IQ" sz="2000" dirty="0"/>
              <a:t>حسب تعريف التوازي . </a:t>
            </a:r>
          </a:p>
          <a:p>
            <a:pPr marL="0" indent="0">
              <a:buNone/>
            </a:pPr>
            <a:r>
              <a:rPr lang="ar-IQ" sz="2000" dirty="0"/>
              <a:t>توجد </a:t>
            </a:r>
            <a:r>
              <a:rPr lang="en-US" sz="2000" dirty="0"/>
              <a:t>n </a:t>
            </a:r>
            <a:r>
              <a:rPr lang="ar-IQ" sz="2000" dirty="0"/>
              <a:t>من النقاط على الخط </a:t>
            </a:r>
            <a:r>
              <a:rPr lang="en-US" sz="2000" dirty="0"/>
              <a:t>m </a:t>
            </a:r>
            <a:r>
              <a:rPr lang="ar-IQ" sz="2000" dirty="0"/>
              <a:t>الأقل . </a:t>
            </a:r>
          </a:p>
          <a:p>
            <a:pPr marL="0" indent="0">
              <a:buNone/>
            </a:pPr>
            <a:r>
              <a:rPr lang="ar-IQ" sz="2000" dirty="0"/>
              <a:t>نفرض وجود نقطة أخرى </a:t>
            </a:r>
            <a:r>
              <a:rPr lang="en-US" sz="2000" dirty="0"/>
              <a:t>Qn+1 ∈m </a:t>
            </a:r>
            <a:r>
              <a:rPr lang="ar-IQ" sz="2000" dirty="0"/>
              <a:t>من </a:t>
            </a:r>
            <a:r>
              <a:rPr lang="en-US" sz="2000" dirty="0"/>
              <a:t>A4  </a:t>
            </a:r>
            <a:r>
              <a:rPr lang="ar-IQ" sz="2000" dirty="0"/>
              <a:t>يوجد خط </a:t>
            </a:r>
            <a:r>
              <a:rPr lang="en-US" sz="2000" dirty="0"/>
              <a:t>k </a:t>
            </a:r>
            <a:r>
              <a:rPr lang="ar-IQ" sz="2000" dirty="0"/>
              <a:t>يمر بالنقطة </a:t>
            </a:r>
          </a:p>
          <a:p>
            <a:pPr marL="0" indent="0">
              <a:buNone/>
            </a:pPr>
            <a:r>
              <a:rPr lang="en-US" sz="2000" dirty="0"/>
              <a:t>Qn+1∈m </a:t>
            </a:r>
            <a:r>
              <a:rPr lang="ar-IQ" sz="2000" dirty="0"/>
              <a:t>يوازي </a:t>
            </a:r>
            <a:r>
              <a:rPr lang="en-US" sz="2000" dirty="0"/>
              <a:t>P1Q1 . </a:t>
            </a:r>
            <a:r>
              <a:rPr lang="ar-IQ" sz="2000" dirty="0"/>
              <a:t>وأستنادا للمبرهنتين 4 و 5 يقطع هذه الخط </a:t>
            </a:r>
            <a:r>
              <a:rPr lang="en-US" sz="2000" dirty="0"/>
              <a:t>k </a:t>
            </a:r>
            <a:r>
              <a:rPr lang="ar-IQ" sz="2000" dirty="0"/>
              <a:t>الخط </a:t>
            </a:r>
            <a:r>
              <a:rPr lang="en-US" sz="2000" dirty="0"/>
              <a:t>l </a:t>
            </a:r>
            <a:r>
              <a:rPr lang="ar-IQ" sz="2000" dirty="0"/>
              <a:t>في نقطة مختلفة عن النقاط  ,</a:t>
            </a:r>
            <a:r>
              <a:rPr lang="en-US" sz="2000" dirty="0"/>
              <a:t>P2,P3,..Pn </a:t>
            </a:r>
            <a:r>
              <a:rPr lang="ar-IQ" sz="2000" dirty="0"/>
              <a:t>وهذا يخالف الفرض لأن </a:t>
            </a:r>
            <a:r>
              <a:rPr lang="en-US" sz="2000" dirty="0"/>
              <a:t>l </a:t>
            </a:r>
            <a:r>
              <a:rPr lang="ar-IQ" sz="2000" dirty="0"/>
              <a:t>يحتوي بالضبط على </a:t>
            </a:r>
            <a:r>
              <a:rPr lang="en-US" sz="2000" dirty="0"/>
              <a:t>n  </a:t>
            </a:r>
            <a:r>
              <a:rPr lang="ar-IQ" sz="2000" dirty="0"/>
              <a:t>من النقاط . </a:t>
            </a:r>
            <a:r>
              <a:rPr lang="en-US" sz="2000" dirty="0"/>
              <a:t>m </a:t>
            </a:r>
            <a:r>
              <a:rPr lang="ar-IQ" sz="2000" dirty="0"/>
              <a:t>يحتوي بالضبط  </a:t>
            </a:r>
            <a:r>
              <a:rPr lang="en-US" sz="2000" dirty="0"/>
              <a:t>n </a:t>
            </a:r>
            <a:r>
              <a:rPr lang="ar-IQ" sz="2000" dirty="0"/>
              <a:t>من النقاط</a:t>
            </a:r>
          </a:p>
          <a:p>
            <a:endParaRPr lang="ar-IQ" sz="2000" dirty="0"/>
          </a:p>
        </p:txBody>
      </p:sp>
    </p:spTree>
    <p:extLst>
      <p:ext uri="{BB962C8B-B14F-4D97-AF65-F5344CB8AC3E}">
        <p14:creationId xmlns:p14="http://schemas.microsoft.com/office/powerpoint/2010/main" val="35846707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IQ" dirty="0" smtClean="0"/>
              <a:t>الرسم للمبرهنة 7</a:t>
            </a:r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endParaRPr lang="ar-IQ" dirty="0" smtClean="0"/>
          </a:p>
          <a:p>
            <a:pPr marL="0" indent="0" algn="ctr">
              <a:buNone/>
            </a:pPr>
            <a:r>
              <a:rPr lang="ar-IQ" dirty="0" smtClean="0"/>
              <a:t>                             </a:t>
            </a:r>
            <a:r>
              <a:rPr lang="en-US" dirty="0" smtClean="0"/>
              <a:t>m                             </a:t>
            </a:r>
            <a:endParaRPr lang="ar-IQ" dirty="0" smtClean="0"/>
          </a:p>
          <a:p>
            <a:pPr marL="0" indent="0" algn="ctr">
              <a:buNone/>
            </a:pPr>
            <a:r>
              <a:rPr lang="ar-IQ" dirty="0" smtClean="0"/>
              <a:t> </a:t>
            </a:r>
            <a:r>
              <a:rPr lang="en-US" dirty="0" smtClean="0"/>
              <a:t>Q1    Q2     Q3               </a:t>
            </a:r>
            <a:r>
              <a:rPr lang="en-US" dirty="0" err="1" smtClean="0"/>
              <a:t>Qn</a:t>
            </a:r>
            <a:r>
              <a:rPr lang="en-US" dirty="0" smtClean="0"/>
              <a:t>              </a:t>
            </a:r>
            <a:endParaRPr lang="ar-IQ" dirty="0" smtClean="0"/>
          </a:p>
          <a:p>
            <a:pPr marL="0" indent="0" algn="ctr">
              <a:buNone/>
            </a:pPr>
            <a:endParaRPr lang="ar-IQ" dirty="0"/>
          </a:p>
          <a:p>
            <a:pPr marL="0" indent="0" algn="ctr">
              <a:buNone/>
            </a:pPr>
            <a:endParaRPr lang="ar-IQ" dirty="0" smtClean="0"/>
          </a:p>
          <a:p>
            <a:pPr marL="0" indent="0" algn="ctr">
              <a:buNone/>
            </a:pPr>
            <a:r>
              <a:rPr lang="en-US" dirty="0" smtClean="0"/>
              <a:t>P1     P2   P3                 </a:t>
            </a:r>
            <a:r>
              <a:rPr lang="en-US" dirty="0" err="1" smtClean="0"/>
              <a:t>Pn</a:t>
            </a:r>
            <a:r>
              <a:rPr lang="en-US" dirty="0" smtClean="0"/>
              <a:t>    l            </a:t>
            </a:r>
            <a:endParaRPr lang="ar-IQ" dirty="0"/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2051720" y="2636912"/>
            <a:ext cx="3744416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2339752" y="2636912"/>
            <a:ext cx="0" cy="12961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3059832" y="2636912"/>
            <a:ext cx="0" cy="12961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3923928" y="2636912"/>
            <a:ext cx="0" cy="12961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5436096" y="2636912"/>
            <a:ext cx="0" cy="12961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>
            <a:off x="2051720" y="3933056"/>
            <a:ext cx="3960440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55632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67544" y="260648"/>
            <a:ext cx="8229600" cy="640871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ar-IQ" sz="2000" dirty="0"/>
              <a:t>مبرهنة 8 :اذا  وجد خط </a:t>
            </a:r>
            <a:r>
              <a:rPr lang="en-US" sz="2000" dirty="0"/>
              <a:t>l </a:t>
            </a:r>
            <a:r>
              <a:rPr lang="ar-IQ" sz="2000" dirty="0"/>
              <a:t>في مستوي تالفي منتهي يحتوي بالضبط </a:t>
            </a:r>
            <a:r>
              <a:rPr lang="en-US" sz="2000" dirty="0"/>
              <a:t>n </a:t>
            </a:r>
            <a:r>
              <a:rPr lang="ar-IQ" sz="2000" dirty="0"/>
              <a:t>من النقاط فانه توجد بالضبط </a:t>
            </a:r>
            <a:r>
              <a:rPr lang="en-US" sz="2000" dirty="0"/>
              <a:t>n-1 </a:t>
            </a:r>
            <a:r>
              <a:rPr lang="ar-IQ" sz="2000" dirty="0"/>
              <a:t>من الخطوط الموازية الى </a:t>
            </a:r>
            <a:r>
              <a:rPr lang="en-US" sz="2000" dirty="0"/>
              <a:t>l</a:t>
            </a:r>
          </a:p>
          <a:p>
            <a:pPr marL="0" indent="0">
              <a:buNone/>
            </a:pPr>
            <a:r>
              <a:rPr lang="ar-IQ" sz="2000" dirty="0"/>
              <a:t>البرهان :- </a:t>
            </a:r>
          </a:p>
          <a:p>
            <a:pPr marL="0" indent="0">
              <a:buNone/>
            </a:pPr>
            <a:r>
              <a:rPr lang="ar-IQ" sz="2000" dirty="0"/>
              <a:t>ليكن </a:t>
            </a:r>
            <a:r>
              <a:rPr lang="en-US" sz="2000" dirty="0"/>
              <a:t>l </a:t>
            </a:r>
            <a:r>
              <a:rPr lang="ar-IQ" sz="2000" dirty="0"/>
              <a:t>خط وليكن </a:t>
            </a:r>
            <a:r>
              <a:rPr lang="en-US" sz="2000" dirty="0"/>
              <a:t>P1 ,P2 , P3,….</a:t>
            </a:r>
            <a:r>
              <a:rPr lang="en-US" sz="2000" dirty="0" err="1"/>
              <a:t>Pn</a:t>
            </a:r>
            <a:r>
              <a:rPr lang="en-US" sz="2000" dirty="0"/>
              <a:t> ∈l </a:t>
            </a:r>
            <a:r>
              <a:rPr lang="ar-IQ" sz="2000" dirty="0"/>
              <a:t>ولتكن </a:t>
            </a:r>
            <a:r>
              <a:rPr lang="en-US" sz="2000" dirty="0"/>
              <a:t>p  </a:t>
            </a:r>
            <a:r>
              <a:rPr lang="ar-IQ" sz="2000" dirty="0"/>
              <a:t>نقطة (</a:t>
            </a:r>
            <a:r>
              <a:rPr lang="en-US" sz="2000" dirty="0"/>
              <a:t>A3) </a:t>
            </a:r>
            <a:r>
              <a:rPr lang="en-US" sz="2000" dirty="0" err="1"/>
              <a:t>P</a:t>
            </a:r>
            <a:r>
              <a:rPr lang="en-US" sz="2000" dirty="0" err="1" smtClean="0"/>
              <a:t>∉l</a:t>
            </a:r>
            <a:r>
              <a:rPr lang="ar-IQ" sz="2000" dirty="0" smtClean="0"/>
              <a:t>)</a:t>
            </a:r>
            <a:endParaRPr lang="en-US" sz="2000" dirty="0"/>
          </a:p>
          <a:p>
            <a:pPr marL="0" indent="0">
              <a:buNone/>
            </a:pPr>
            <a:r>
              <a:rPr lang="ar-IQ" sz="2000" dirty="0"/>
              <a:t>من </a:t>
            </a:r>
            <a:r>
              <a:rPr lang="en-US" sz="2000" dirty="0"/>
              <a:t>A1  </a:t>
            </a:r>
            <a:r>
              <a:rPr lang="ar-IQ" sz="2000" dirty="0"/>
              <a:t>يوجد خطين هما </a:t>
            </a:r>
            <a:r>
              <a:rPr lang="en-US" sz="2000" dirty="0"/>
              <a:t>PP1,PPK </a:t>
            </a:r>
            <a:r>
              <a:rPr lang="ar-IQ" sz="2000" dirty="0"/>
              <a:t>حيث أن </a:t>
            </a:r>
            <a:r>
              <a:rPr lang="en-US" sz="2000" dirty="0"/>
              <a:t>PPK </a:t>
            </a:r>
            <a:r>
              <a:rPr lang="ar-IQ" sz="2000" dirty="0"/>
              <a:t>هي اي </a:t>
            </a:r>
            <a:r>
              <a:rPr lang="ar-IQ" sz="2000" dirty="0" smtClean="0"/>
              <a:t>خط </a:t>
            </a:r>
            <a:r>
              <a:rPr lang="ar-IQ" sz="2000" dirty="0"/>
              <a:t>من النقاط </a:t>
            </a:r>
            <a:r>
              <a:rPr lang="en-US" sz="2000" dirty="0"/>
              <a:t>P1,P2,P3…,PN </a:t>
            </a:r>
          </a:p>
          <a:p>
            <a:pPr marL="0" indent="0">
              <a:buNone/>
            </a:pPr>
            <a:r>
              <a:rPr lang="ar-IQ" sz="2000" dirty="0" smtClean="0"/>
              <a:t>وبالتأكيد </a:t>
            </a:r>
            <a:r>
              <a:rPr lang="ar-IQ" sz="2000" dirty="0"/>
              <a:t>فأن أحدهم يمر بالنقطة </a:t>
            </a:r>
            <a:r>
              <a:rPr lang="en-US" sz="2000" dirty="0" err="1"/>
              <a:t>pk</a:t>
            </a:r>
            <a:r>
              <a:rPr lang="en-US" sz="2000" dirty="0"/>
              <a:t>   </a:t>
            </a:r>
            <a:r>
              <a:rPr lang="ar-IQ" sz="2000" dirty="0" smtClean="0"/>
              <a:t>وحسب بديهية 4 يوجد بالضبط (</a:t>
            </a:r>
            <a:r>
              <a:rPr lang="en-US" sz="2000" dirty="0" smtClean="0"/>
              <a:t>n-1</a:t>
            </a:r>
            <a:r>
              <a:rPr lang="ar-IQ" sz="2000" dirty="0" smtClean="0"/>
              <a:t>)من الخطوط الموازية </a:t>
            </a:r>
            <a:r>
              <a:rPr lang="en-US" sz="2000" dirty="0" smtClean="0"/>
              <a:t>pp1</a:t>
            </a:r>
            <a:r>
              <a:rPr lang="ar-IQ" sz="2000" dirty="0" smtClean="0"/>
              <a:t> والتي تمر من النقاط</a:t>
            </a:r>
            <a:r>
              <a:rPr lang="en-US" sz="2000" dirty="0" smtClean="0"/>
              <a:t>p2,p3,…,</a:t>
            </a:r>
            <a:r>
              <a:rPr lang="en-US" sz="2000" dirty="0" err="1" smtClean="0"/>
              <a:t>pn</a:t>
            </a:r>
            <a:r>
              <a:rPr lang="ar-IQ" sz="2000" dirty="0" smtClean="0"/>
              <a:t>.</a:t>
            </a:r>
            <a:endParaRPr lang="en-US" sz="2000" dirty="0"/>
          </a:p>
          <a:p>
            <a:pPr marL="0" indent="0">
              <a:buNone/>
            </a:pPr>
            <a:r>
              <a:rPr lang="ar-IQ" sz="2000" dirty="0"/>
              <a:t>من المبرهنة 4 </a:t>
            </a:r>
            <a:r>
              <a:rPr lang="ar-IQ" sz="2000" dirty="0" smtClean="0"/>
              <a:t>مبرهنة 5هذه الخطوط تكون متوازية وتقطع   </a:t>
            </a:r>
            <a:r>
              <a:rPr lang="en-US" sz="2000" dirty="0" err="1" smtClean="0"/>
              <a:t>ppk</a:t>
            </a:r>
            <a:r>
              <a:rPr lang="en-US" sz="2000" dirty="0" smtClean="0"/>
              <a:t> </a:t>
            </a:r>
            <a:r>
              <a:rPr lang="ar-IQ" sz="2000" dirty="0"/>
              <a:t>في </a:t>
            </a:r>
            <a:r>
              <a:rPr lang="ar-IQ" sz="2000" dirty="0" smtClean="0"/>
              <a:t> </a:t>
            </a:r>
            <a:r>
              <a:rPr lang="en-US" sz="2000" dirty="0" smtClean="0"/>
              <a:t>n</a:t>
            </a:r>
            <a:r>
              <a:rPr lang="ar-IQ" sz="2000" dirty="0" smtClean="0"/>
              <a:t> من النقاط </a:t>
            </a:r>
            <a:r>
              <a:rPr lang="ar-IQ" sz="2000" dirty="0"/>
              <a:t>مختلفة </a:t>
            </a:r>
            <a:r>
              <a:rPr lang="ar-IQ" sz="2000" dirty="0" smtClean="0"/>
              <a:t>وحسب بديهية 4 ومبرهنة 4 يوجد بالضبط (</a:t>
            </a:r>
            <a:r>
              <a:rPr lang="en-US" sz="2000" dirty="0" smtClean="0"/>
              <a:t>n-1  </a:t>
            </a:r>
            <a:r>
              <a:rPr lang="ar-IQ" sz="2000" dirty="0" smtClean="0"/>
              <a:t>) من الخطوط   الموازية الى </a:t>
            </a:r>
            <a:r>
              <a:rPr lang="en-US" sz="2000" dirty="0" smtClean="0"/>
              <a:t>l</a:t>
            </a:r>
            <a:r>
              <a:rPr lang="ar-IQ" sz="2000" dirty="0" smtClean="0"/>
              <a:t> من  النقاط على </a:t>
            </a:r>
            <a:r>
              <a:rPr lang="en-US" sz="2000" dirty="0" err="1" smtClean="0"/>
              <a:t>ppk</a:t>
            </a:r>
            <a:r>
              <a:rPr lang="ar-IQ" sz="2000" dirty="0" smtClean="0"/>
              <a:t>  ما عدا النقطة </a:t>
            </a:r>
            <a:r>
              <a:rPr lang="en-US" sz="2000" dirty="0" err="1" smtClean="0"/>
              <a:t>pk</a:t>
            </a:r>
            <a:r>
              <a:rPr lang="ar-IQ" sz="2000" dirty="0" smtClean="0"/>
              <a:t> التي تقع على </a:t>
            </a:r>
            <a:r>
              <a:rPr lang="en-US" sz="2000" dirty="0" smtClean="0"/>
              <a:t>l</a:t>
            </a:r>
            <a:endParaRPr lang="ar-IQ" sz="2000" dirty="0" smtClean="0"/>
          </a:p>
          <a:p>
            <a:pPr marL="0" indent="0">
              <a:buNone/>
            </a:pPr>
            <a:r>
              <a:rPr lang="ar-IQ" sz="2000" dirty="0" smtClean="0"/>
              <a:t>ولكي نبرهن على الاكثر نفرض يوجد موازي اخر الى </a:t>
            </a:r>
            <a:r>
              <a:rPr lang="en-US" sz="2000" dirty="0" smtClean="0"/>
              <a:t>l</a:t>
            </a:r>
            <a:r>
              <a:rPr lang="ar-IQ" sz="2000" dirty="0" smtClean="0"/>
              <a:t> وحسب مبرهنتي 4و5 هذا الخط يقطع </a:t>
            </a:r>
            <a:r>
              <a:rPr lang="en-US" sz="2000" dirty="0" err="1" smtClean="0"/>
              <a:t>ppk</a:t>
            </a:r>
            <a:r>
              <a:rPr lang="ar-IQ" sz="2000" dirty="0" smtClean="0"/>
              <a:t> في </a:t>
            </a:r>
            <a:r>
              <a:rPr lang="en-US" sz="2000" dirty="0" smtClean="0"/>
              <a:t>R</a:t>
            </a:r>
            <a:r>
              <a:rPr lang="ar-IQ" sz="2000" dirty="0" smtClean="0"/>
              <a:t>  </a:t>
            </a:r>
            <a:r>
              <a:rPr lang="en-US" sz="2000" dirty="0" smtClean="0"/>
              <a:t>,  </a:t>
            </a:r>
            <a:r>
              <a:rPr lang="ar-IQ" sz="2000" dirty="0" smtClean="0"/>
              <a:t>والتي تختلف  عن نقاط التقاطع  مع </a:t>
            </a:r>
            <a:r>
              <a:rPr lang="en-US" sz="2000" dirty="0" smtClean="0"/>
              <a:t>PP1</a:t>
            </a:r>
            <a:r>
              <a:rPr lang="ar-IQ" sz="2000" dirty="0" smtClean="0"/>
              <a:t> والخطوط الموازية له وحسب مبرهنة 4 يوجد موازي </a:t>
            </a:r>
            <a:r>
              <a:rPr lang="en-US" sz="2000" dirty="0" smtClean="0"/>
              <a:t>PP1</a:t>
            </a:r>
            <a:r>
              <a:rPr lang="ar-IQ" sz="2000" dirty="0" smtClean="0"/>
              <a:t> من النقطة </a:t>
            </a:r>
            <a:r>
              <a:rPr lang="en-US" sz="2000" dirty="0" smtClean="0"/>
              <a:t>R</a:t>
            </a:r>
            <a:r>
              <a:rPr lang="ar-IQ" sz="2000" dirty="0" smtClean="0"/>
              <a:t> وحسب المبرهنتين 4و5 سيقطع هذا الموازي </a:t>
            </a:r>
            <a:r>
              <a:rPr lang="en-US" sz="2000" dirty="0" smtClean="0"/>
              <a:t>l</a:t>
            </a:r>
            <a:r>
              <a:rPr lang="ar-IQ" sz="2000" dirty="0" smtClean="0"/>
              <a:t>  في </a:t>
            </a:r>
            <a:r>
              <a:rPr lang="en-US" sz="2000" dirty="0" smtClean="0"/>
              <a:t>pn+1</a:t>
            </a:r>
            <a:r>
              <a:rPr lang="ar-IQ" sz="2000" dirty="0" smtClean="0"/>
              <a:t> وهذا تناقض مع المعطى .لذلك يوجد بالضبط (</a:t>
            </a:r>
            <a:r>
              <a:rPr lang="en-US" sz="2000" dirty="0" smtClean="0"/>
              <a:t>n-1</a:t>
            </a:r>
            <a:r>
              <a:rPr lang="ar-IQ" sz="2000" dirty="0" smtClean="0"/>
              <a:t>) من الخطوط الموازية  </a:t>
            </a:r>
            <a:r>
              <a:rPr lang="en-US" sz="2000" dirty="0" smtClean="0"/>
              <a:t>l</a:t>
            </a:r>
            <a:endParaRPr lang="en-US" sz="2000" dirty="0"/>
          </a:p>
          <a:p>
            <a:pPr marL="0" indent="0">
              <a:buNone/>
            </a:pPr>
            <a:r>
              <a:rPr lang="ar-IQ" sz="2000" dirty="0" smtClean="0"/>
              <a:t> </a:t>
            </a:r>
            <a:r>
              <a:rPr lang="en-US" sz="2000" dirty="0" smtClean="0"/>
              <a:t>  </a:t>
            </a:r>
            <a:r>
              <a:rPr lang="ar-IQ" sz="2000" dirty="0" smtClean="0"/>
              <a:t> </a:t>
            </a:r>
            <a:endParaRPr lang="en-US" sz="2000" dirty="0"/>
          </a:p>
          <a:p>
            <a:pPr marL="0" indent="0">
              <a:buNone/>
            </a:pPr>
            <a:r>
              <a:rPr lang="ar-IQ" sz="1600" dirty="0" smtClean="0"/>
              <a:t>   </a:t>
            </a:r>
            <a:endParaRPr lang="ar-IQ" sz="1600" dirty="0"/>
          </a:p>
          <a:p>
            <a:endParaRPr lang="ar-IQ" dirty="0"/>
          </a:p>
          <a:p>
            <a:endParaRPr lang="ar-IQ" dirty="0"/>
          </a:p>
          <a:p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24871106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IQ" dirty="0" smtClean="0"/>
              <a:t>رسم مبرهنة 8</a:t>
            </a:r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ar-IQ" dirty="0" smtClean="0"/>
              <a:t>    </a:t>
            </a:r>
            <a:r>
              <a:rPr lang="en-US" dirty="0" smtClean="0"/>
              <a:t>P</a:t>
            </a:r>
            <a:endParaRPr lang="ar-IQ" dirty="0" smtClean="0"/>
          </a:p>
          <a:p>
            <a:pPr marL="0" indent="0" algn="ctr">
              <a:buNone/>
            </a:pPr>
            <a:endParaRPr lang="ar-IQ" dirty="0"/>
          </a:p>
          <a:p>
            <a:pPr marL="0" indent="0" algn="ctr">
              <a:buNone/>
            </a:pPr>
            <a:endParaRPr lang="ar-IQ" dirty="0" smtClean="0"/>
          </a:p>
          <a:p>
            <a:pPr marL="0" indent="0" algn="ctr">
              <a:buNone/>
            </a:pPr>
            <a:endParaRPr lang="ar-IQ" dirty="0"/>
          </a:p>
          <a:p>
            <a:pPr marL="0" indent="0" algn="ctr">
              <a:buNone/>
            </a:pPr>
            <a:r>
              <a:rPr lang="ar-IQ" dirty="0" smtClean="0"/>
              <a:t>            </a:t>
            </a:r>
            <a:r>
              <a:rPr lang="en-US" dirty="0" smtClean="0"/>
              <a:t>Pn+1</a:t>
            </a:r>
            <a:r>
              <a:rPr lang="ar-IQ" dirty="0" smtClean="0"/>
              <a:t> </a:t>
            </a:r>
            <a:r>
              <a:rPr lang="en-US" dirty="0" err="1" smtClean="0"/>
              <a:t>Pn</a:t>
            </a:r>
            <a:r>
              <a:rPr lang="ar-IQ" dirty="0" smtClean="0"/>
              <a:t>      </a:t>
            </a:r>
            <a:r>
              <a:rPr lang="en-US" dirty="0" smtClean="0"/>
              <a:t>P1                       </a:t>
            </a:r>
            <a:r>
              <a:rPr lang="en-US" dirty="0" err="1" smtClean="0"/>
              <a:t>Pk</a:t>
            </a:r>
            <a:endParaRPr lang="ar-IQ" dirty="0"/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1907704" y="3789040"/>
            <a:ext cx="4248472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>
            <a:off x="2627784" y="2204864"/>
            <a:ext cx="3528392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H="1">
            <a:off x="2483768" y="2204864"/>
            <a:ext cx="1584176" cy="15841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4033845" y="2312876"/>
            <a:ext cx="826187" cy="320435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3995936" y="2275779"/>
            <a:ext cx="1728192" cy="15841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4067944" y="2204864"/>
            <a:ext cx="1944216" cy="15841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 flipH="1">
            <a:off x="1907704" y="5229200"/>
            <a:ext cx="4392488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flipH="1">
            <a:off x="2627784" y="2204864"/>
            <a:ext cx="2232248" cy="19442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 flipH="1">
            <a:off x="2915816" y="2275779"/>
            <a:ext cx="2592288" cy="266538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flipH="1">
            <a:off x="4446938" y="2275779"/>
            <a:ext cx="1421206" cy="280940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 flipH="1">
            <a:off x="-1188640" y="2204864"/>
            <a:ext cx="288032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 flipV="1">
            <a:off x="3131840" y="2852936"/>
            <a:ext cx="3168352" cy="144016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>
            <a:off x="2339752" y="4581128"/>
            <a:ext cx="3960440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4896229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238</TotalTime>
  <Words>506</Words>
  <Application>Microsoft Office PowerPoint</Application>
  <PresentationFormat>On-screen Show (4:3)</PresentationFormat>
  <Paragraphs>46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Civic</vt:lpstr>
      <vt:lpstr>PowerPoint Presentation</vt:lpstr>
      <vt:lpstr>PowerPoint Presentation</vt:lpstr>
      <vt:lpstr>الرسم للمبرهنة 7</vt:lpstr>
      <vt:lpstr>PowerPoint Presentation</vt:lpstr>
      <vt:lpstr>رسم مبرهنة 8</vt:lpstr>
    </vt:vector>
  </TitlesOfParts>
  <Company>Enjoy My Fine Releases.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محاظرات هندسة   اعداد ا .م منتهى عبد الرزاق حسن </dc:title>
  <dc:creator>LAITH</dc:creator>
  <cp:lastModifiedBy>LAITH</cp:lastModifiedBy>
  <cp:revision>46</cp:revision>
  <dcterms:created xsi:type="dcterms:W3CDTF">2019-01-16T14:23:37Z</dcterms:created>
  <dcterms:modified xsi:type="dcterms:W3CDTF">2020-05-13T20:33:49Z</dcterms:modified>
</cp:coreProperties>
</file>