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DAA98E-ADA1-4FA4-924A-794667C45624}" type="datetimeFigureOut">
              <a:rPr lang="ar-IQ" smtClean="0"/>
              <a:t>12/09/1441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EB9A2D7-1F55-4B43-935C-798F557EF481}" type="slidenum">
              <a:rPr lang="ar-IQ" smtClean="0"/>
              <a:t>‹#›</a:t>
            </a:fld>
            <a:endParaRPr lang="ar-IQ"/>
          </a:p>
        </p:txBody>
      </p:sp>
    </p:spTree>
    <p:extLst>
      <p:ext uri="{BB962C8B-B14F-4D97-AF65-F5344CB8AC3E}">
        <p14:creationId xmlns:p14="http://schemas.microsoft.com/office/powerpoint/2010/main" val="230014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12/09/1441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1880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12/09/1441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17495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12/09/1441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3594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12/09/1441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852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79634D7-2485-464D-849E-83F01EA7AE96}" type="datetimeFigureOut">
              <a:rPr lang="ar-IQ" smtClean="0"/>
              <a:t>12/09/1441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102552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79634D7-2485-464D-849E-83F01EA7AE96}" type="datetimeFigureOut">
              <a:rPr lang="ar-IQ" smtClean="0"/>
              <a:t>12/09/1441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23873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79634D7-2485-464D-849E-83F01EA7AE96}" type="datetimeFigureOut">
              <a:rPr lang="ar-IQ" smtClean="0"/>
              <a:t>12/09/1441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1783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79634D7-2485-464D-849E-83F01EA7AE96}" type="datetimeFigureOut">
              <a:rPr lang="ar-IQ" smtClean="0"/>
              <a:t>12/09/1441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76656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79634D7-2485-464D-849E-83F01EA7AE96}" type="datetimeFigureOut">
              <a:rPr lang="ar-IQ" smtClean="0"/>
              <a:t>12/09/1441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282136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12/09/1441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372002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79634D7-2485-464D-849E-83F01EA7AE96}" type="datetimeFigureOut">
              <a:rPr lang="ar-IQ" smtClean="0"/>
              <a:t>12/09/1441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34E591-4E80-45D4-8B18-F9963648A4AD}" type="slidenum">
              <a:rPr lang="ar-IQ" smtClean="0"/>
              <a:t>‹#›</a:t>
            </a:fld>
            <a:endParaRPr lang="ar-IQ"/>
          </a:p>
        </p:txBody>
      </p:sp>
    </p:spTree>
    <p:extLst>
      <p:ext uri="{BB962C8B-B14F-4D97-AF65-F5344CB8AC3E}">
        <p14:creationId xmlns:p14="http://schemas.microsoft.com/office/powerpoint/2010/main" val="400363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9634D7-2485-464D-849E-83F01EA7AE96}" type="datetimeFigureOut">
              <a:rPr lang="ar-IQ" smtClean="0"/>
              <a:t>12/09/1441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34E591-4E80-45D4-8B18-F9963648A4AD}" type="slidenum">
              <a:rPr lang="ar-IQ" smtClean="0"/>
              <a:t>‹#›</a:t>
            </a:fld>
            <a:endParaRPr lang="ar-IQ"/>
          </a:p>
        </p:txBody>
      </p:sp>
    </p:spTree>
    <p:extLst>
      <p:ext uri="{BB962C8B-B14F-4D97-AF65-F5344CB8AC3E}">
        <p14:creationId xmlns:p14="http://schemas.microsoft.com/office/powerpoint/2010/main" val="31533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404665"/>
            <a:ext cx="8208912" cy="1224135"/>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smtClean="0">
                <a:latin typeface="Simplified Arabic" pitchFamily="18" charset="-78"/>
                <a:cs typeface="Simplified Arabic" pitchFamily="18" charset="-78"/>
              </a:rPr>
              <a:t>تعريف الشريعة الإسلامية </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467544" y="1700808"/>
            <a:ext cx="8208912" cy="4752528"/>
          </a:xfrm>
        </p:spPr>
        <p:style>
          <a:lnRef idx="1">
            <a:schemeClr val="accent6"/>
          </a:lnRef>
          <a:fillRef idx="2">
            <a:schemeClr val="accent6"/>
          </a:fillRef>
          <a:effectRef idx="1">
            <a:schemeClr val="accent6"/>
          </a:effectRef>
          <a:fontRef idx="minor">
            <a:schemeClr val="dk1"/>
          </a:fontRef>
        </p:style>
        <p:txBody>
          <a:bodyPr/>
          <a:lstStyle/>
          <a:p>
            <a:r>
              <a:rPr lang="ar-IQ" b="1" dirty="0" smtClean="0">
                <a:solidFill>
                  <a:schemeClr val="tx1"/>
                </a:solidFill>
                <a:latin typeface="Simplified Arabic" pitchFamily="18" charset="-78"/>
                <a:cs typeface="Simplified Arabic" pitchFamily="18" charset="-78"/>
              </a:rPr>
              <a:t>تعريف الشريعة</a:t>
            </a:r>
          </a:p>
          <a:p>
            <a:pPr algn="just"/>
            <a:r>
              <a:rPr lang="ar-IQ" b="1" dirty="0" smtClean="0">
                <a:solidFill>
                  <a:schemeClr val="tx1"/>
                </a:solidFill>
                <a:latin typeface="Simplified Arabic" pitchFamily="18" charset="-78"/>
                <a:cs typeface="Simplified Arabic" pitchFamily="18" charset="-78"/>
              </a:rPr>
              <a:t>   تعريف </a:t>
            </a:r>
            <a:r>
              <a:rPr lang="ar-IQ" b="1" dirty="0" smtClean="0">
                <a:solidFill>
                  <a:schemeClr val="tx1"/>
                </a:solidFill>
                <a:latin typeface="Simplified Arabic" pitchFamily="18" charset="-78"/>
                <a:cs typeface="Simplified Arabic" pitchFamily="18" charset="-78"/>
              </a:rPr>
              <a:t>الشريعة </a:t>
            </a:r>
            <a:r>
              <a:rPr lang="ar-IQ" b="1" dirty="0" smtClean="0">
                <a:solidFill>
                  <a:schemeClr val="tx1"/>
                </a:solidFill>
                <a:latin typeface="Simplified Arabic" pitchFamily="18" charset="-78"/>
                <a:cs typeface="Simplified Arabic" pitchFamily="18" charset="-78"/>
              </a:rPr>
              <a:t>لغةً: </a:t>
            </a:r>
            <a:r>
              <a:rPr lang="ar-IQ" dirty="0" smtClean="0">
                <a:solidFill>
                  <a:schemeClr val="tx1"/>
                </a:solidFill>
                <a:latin typeface="Simplified Arabic" pitchFamily="18" charset="-78"/>
                <a:cs typeface="Simplified Arabic" pitchFamily="18" charset="-78"/>
              </a:rPr>
              <a:t>هي المذهب والطريقة المستقيمة، وشرعة الماء أي مورده الذي يقصد للشرب، وشَرَعَ أي نَهَجَ وأوضَحَ وبيّن المسالك، وشرع لهم </a:t>
            </a:r>
            <a:r>
              <a:rPr lang="ar-IQ" dirty="0" smtClean="0">
                <a:solidFill>
                  <a:schemeClr val="tx1"/>
                </a:solidFill>
                <a:latin typeface="Simplified Arabic" pitchFamily="18" charset="-78"/>
                <a:cs typeface="Simplified Arabic" pitchFamily="18" charset="-78"/>
              </a:rPr>
              <a:t>يُشرِع </a:t>
            </a:r>
            <a:r>
              <a:rPr lang="ar-IQ" dirty="0" smtClean="0">
                <a:solidFill>
                  <a:schemeClr val="tx1"/>
                </a:solidFill>
                <a:latin typeface="Simplified Arabic" pitchFamily="18" charset="-78"/>
                <a:cs typeface="Simplified Arabic" pitchFamily="18" charset="-78"/>
              </a:rPr>
              <a:t>لهم أي </a:t>
            </a:r>
            <a:r>
              <a:rPr lang="ar-IQ" dirty="0" smtClean="0">
                <a:solidFill>
                  <a:schemeClr val="tx1"/>
                </a:solidFill>
                <a:latin typeface="Simplified Arabic" pitchFamily="18" charset="-78"/>
                <a:cs typeface="Simplified Arabic" pitchFamily="18" charset="-78"/>
              </a:rPr>
              <a:t>سَنَّ لهم</a:t>
            </a:r>
            <a:endParaRPr lang="ar-IQ" dirty="0" smtClean="0">
              <a:solidFill>
                <a:schemeClr val="tx1"/>
              </a:solidFill>
              <a:latin typeface="Simplified Arabic" pitchFamily="18" charset="-78"/>
              <a:cs typeface="Simplified Arabic" pitchFamily="18" charset="-78"/>
            </a:endParaRPr>
          </a:p>
          <a:p>
            <a:pPr algn="just"/>
            <a:r>
              <a:rPr lang="ar-IQ" b="1" dirty="0" smtClean="0">
                <a:solidFill>
                  <a:schemeClr val="tx1"/>
                </a:solidFill>
                <a:latin typeface="Simplified Arabic" pitchFamily="18" charset="-78"/>
                <a:cs typeface="Simplified Arabic" pitchFamily="18" charset="-78"/>
              </a:rPr>
              <a:t>   تعريف </a:t>
            </a:r>
            <a:r>
              <a:rPr lang="ar-IQ" b="1" dirty="0" smtClean="0">
                <a:solidFill>
                  <a:schemeClr val="tx1"/>
                </a:solidFill>
                <a:latin typeface="Simplified Arabic" pitchFamily="18" charset="-78"/>
                <a:cs typeface="Simplified Arabic" pitchFamily="18" charset="-78"/>
              </a:rPr>
              <a:t>الشريعة اصطلاحاً: </a:t>
            </a:r>
            <a:r>
              <a:rPr lang="ar-IQ" dirty="0" smtClean="0">
                <a:solidFill>
                  <a:schemeClr val="tx1"/>
                </a:solidFill>
                <a:latin typeface="Simplified Arabic" pitchFamily="18" charset="-78"/>
                <a:cs typeface="Simplified Arabic" pitchFamily="18" charset="-78"/>
              </a:rPr>
              <a:t>هي ما شرع الله لعباده من الدين، أي من الأحكام المختلفة، وسميت هذه الأحكام شريعة لاستقامتها </a:t>
            </a:r>
            <a:r>
              <a:rPr lang="ar-IQ" dirty="0" smtClean="0">
                <a:solidFill>
                  <a:schemeClr val="tx1"/>
                </a:solidFill>
                <a:latin typeface="Simplified Arabic" pitchFamily="18" charset="-78"/>
                <a:cs typeface="Simplified Arabic" pitchFamily="18" charset="-78"/>
              </a:rPr>
              <a:t>ولشَبَهِها بمورد </a:t>
            </a:r>
            <a:r>
              <a:rPr lang="ar-IQ" dirty="0" smtClean="0">
                <a:solidFill>
                  <a:schemeClr val="tx1"/>
                </a:solidFill>
                <a:latin typeface="Simplified Arabic" pitchFamily="18" charset="-78"/>
                <a:cs typeface="Simplified Arabic" pitchFamily="18" charset="-78"/>
              </a:rPr>
              <a:t>الماء؛ لأن بها </a:t>
            </a:r>
            <a:r>
              <a:rPr lang="ar-IQ" dirty="0" smtClean="0">
                <a:solidFill>
                  <a:schemeClr val="tx1"/>
                </a:solidFill>
                <a:latin typeface="Simplified Arabic" pitchFamily="18" charset="-78"/>
                <a:cs typeface="Simplified Arabic" pitchFamily="18" charset="-78"/>
              </a:rPr>
              <a:t>حياة </a:t>
            </a:r>
            <a:r>
              <a:rPr lang="ar-IQ" dirty="0" smtClean="0">
                <a:solidFill>
                  <a:schemeClr val="tx1"/>
                </a:solidFill>
                <a:latin typeface="Simplified Arabic" pitchFamily="18" charset="-78"/>
                <a:cs typeface="Simplified Arabic" pitchFamily="18" charset="-78"/>
              </a:rPr>
              <a:t>النفوس والعقول كما أن في مورد الماء حياة الأبدان.</a:t>
            </a:r>
          </a:p>
          <a:p>
            <a:pPr algn="just"/>
            <a:endParaRPr lang="ar-IQ" dirty="0">
              <a:solidFill>
                <a:schemeClr val="tx1"/>
              </a:solidFill>
              <a:latin typeface="Simplified Arabic" pitchFamily="18" charset="-78"/>
              <a:cs typeface="Simplified Arabic" pitchFamily="18" charset="-78"/>
            </a:endParaRPr>
          </a:p>
        </p:txBody>
      </p:sp>
      <p:pic>
        <p:nvPicPr>
          <p:cNvPr id="4" name="صوت تعريف الشريعة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1600" y="5661248"/>
            <a:ext cx="609600" cy="609600"/>
          </a:xfrm>
          <a:prstGeom prst="rect">
            <a:avLst/>
          </a:prstGeom>
        </p:spPr>
      </p:pic>
    </p:spTree>
    <p:extLst>
      <p:ext uri="{BB962C8B-B14F-4D97-AF65-F5344CB8AC3E}">
        <p14:creationId xmlns:p14="http://schemas.microsoft.com/office/powerpoint/2010/main" val="21918411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404665"/>
            <a:ext cx="8064896" cy="1152127"/>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smtClean="0">
                <a:latin typeface="Simplified Arabic" pitchFamily="18" charset="-78"/>
                <a:cs typeface="Simplified Arabic" pitchFamily="18" charset="-78"/>
              </a:rPr>
              <a:t>تعريف الشريعة الإسلامية </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539552" y="1628800"/>
            <a:ext cx="8064896" cy="4752528"/>
          </a:xfrm>
        </p:spPr>
        <p:style>
          <a:lnRef idx="1">
            <a:schemeClr val="accent6"/>
          </a:lnRef>
          <a:fillRef idx="2">
            <a:schemeClr val="accent6"/>
          </a:fillRef>
          <a:effectRef idx="1">
            <a:schemeClr val="accent6"/>
          </a:effectRef>
          <a:fontRef idx="minor">
            <a:schemeClr val="dk1"/>
          </a:fontRef>
        </p:style>
        <p:txBody>
          <a:bodyPr/>
          <a:lstStyle/>
          <a:p>
            <a:pPr algn="just"/>
            <a:r>
              <a:rPr lang="ar-IQ" dirty="0" smtClean="0">
                <a:solidFill>
                  <a:schemeClr val="tx1"/>
                </a:solidFill>
                <a:latin typeface="Simplified Arabic" pitchFamily="18" charset="-78"/>
                <a:cs typeface="Simplified Arabic" pitchFamily="18" charset="-78"/>
              </a:rPr>
              <a:t>   والشريعة والدين والملة بمعنى واحد، وهو ما </a:t>
            </a:r>
            <a:r>
              <a:rPr lang="ar-IQ" dirty="0" smtClean="0">
                <a:solidFill>
                  <a:schemeClr val="tx1"/>
                </a:solidFill>
                <a:latin typeface="Simplified Arabic" pitchFamily="18" charset="-78"/>
                <a:cs typeface="Simplified Arabic" pitchFamily="18" charset="-78"/>
              </a:rPr>
              <a:t>شَرعه </a:t>
            </a:r>
            <a:r>
              <a:rPr lang="ar-IQ" dirty="0" smtClean="0">
                <a:solidFill>
                  <a:schemeClr val="tx1"/>
                </a:solidFill>
                <a:latin typeface="Simplified Arabic" pitchFamily="18" charset="-78"/>
                <a:cs typeface="Simplified Arabic" pitchFamily="18" charset="-78"/>
              </a:rPr>
              <a:t>الله لعباده من أحكام.</a:t>
            </a:r>
          </a:p>
          <a:p>
            <a:pPr algn="just"/>
            <a:r>
              <a:rPr lang="ar-IQ" dirty="0">
                <a:solidFill>
                  <a:schemeClr val="tx1"/>
                </a:solidFill>
                <a:latin typeface="Simplified Arabic" pitchFamily="18" charset="-78"/>
                <a:cs typeface="Simplified Arabic" pitchFamily="18" charset="-78"/>
              </a:rPr>
              <a:t> </a:t>
            </a:r>
            <a:r>
              <a:rPr lang="ar-IQ" dirty="0" smtClean="0">
                <a:solidFill>
                  <a:schemeClr val="tx1"/>
                </a:solidFill>
                <a:latin typeface="Simplified Arabic" pitchFamily="18" charset="-78"/>
                <a:cs typeface="Simplified Arabic" pitchFamily="18" charset="-78"/>
              </a:rPr>
              <a:t>   </a:t>
            </a:r>
            <a:r>
              <a:rPr lang="ar-IQ" b="1" dirty="0" smtClean="0">
                <a:solidFill>
                  <a:schemeClr val="tx1"/>
                </a:solidFill>
                <a:latin typeface="Simplified Arabic" pitchFamily="18" charset="-78"/>
                <a:cs typeface="Simplified Arabic" pitchFamily="18" charset="-78"/>
              </a:rPr>
              <a:t>وتعريف الإسلام: </a:t>
            </a:r>
            <a:r>
              <a:rPr lang="ar-IQ" dirty="0" smtClean="0">
                <a:solidFill>
                  <a:schemeClr val="tx1"/>
                </a:solidFill>
                <a:latin typeface="Simplified Arabic" pitchFamily="18" charset="-78"/>
                <a:cs typeface="Simplified Arabic" pitchFamily="18" charset="-78"/>
              </a:rPr>
              <a:t>هو الانقياد والاستسلام لله تعالى، ثم </a:t>
            </a:r>
            <a:r>
              <a:rPr lang="ar-IQ" dirty="0" smtClean="0">
                <a:solidFill>
                  <a:schemeClr val="tx1"/>
                </a:solidFill>
                <a:latin typeface="Simplified Arabic" pitchFamily="18" charset="-78"/>
                <a:cs typeface="Simplified Arabic" pitchFamily="18" charset="-78"/>
              </a:rPr>
              <a:t>خُص </a:t>
            </a:r>
            <a:r>
              <a:rPr lang="ar-IQ" dirty="0" smtClean="0">
                <a:solidFill>
                  <a:schemeClr val="tx1"/>
                </a:solidFill>
                <a:latin typeface="Simplified Arabic" pitchFamily="18" charset="-78"/>
                <a:cs typeface="Simplified Arabic" pitchFamily="18" charset="-78"/>
              </a:rPr>
              <a:t>استعماله بالدين الإسلامي.</a:t>
            </a:r>
          </a:p>
          <a:p>
            <a:pPr algn="just"/>
            <a:r>
              <a:rPr lang="ar-IQ" dirty="0">
                <a:solidFill>
                  <a:schemeClr val="tx1"/>
                </a:solidFill>
                <a:latin typeface="Simplified Arabic" pitchFamily="18" charset="-78"/>
                <a:cs typeface="Simplified Arabic" pitchFamily="18" charset="-78"/>
              </a:rPr>
              <a:t> </a:t>
            </a:r>
            <a:r>
              <a:rPr lang="ar-IQ" dirty="0" smtClean="0">
                <a:solidFill>
                  <a:schemeClr val="tx1"/>
                </a:solidFill>
                <a:latin typeface="Simplified Arabic" pitchFamily="18" charset="-78"/>
                <a:cs typeface="Simplified Arabic" pitchFamily="18" charset="-78"/>
              </a:rPr>
              <a:t>   وعلى هذا، فتعريف الشريعة الإسلامية في الاصطلاح الشرعي هي: الأحكام التي شرعها الله لعباده، سواء أكان تشريع هذه الأحكام </a:t>
            </a:r>
            <a:r>
              <a:rPr lang="ar-IQ" dirty="0" smtClean="0">
                <a:solidFill>
                  <a:schemeClr val="tx1"/>
                </a:solidFill>
                <a:latin typeface="Simplified Arabic" pitchFamily="18" charset="-78"/>
                <a:cs typeface="Simplified Arabic" pitchFamily="18" charset="-78"/>
              </a:rPr>
              <a:t>بالقرآن الكريم </a:t>
            </a:r>
            <a:r>
              <a:rPr lang="ar-IQ" dirty="0" smtClean="0">
                <a:solidFill>
                  <a:schemeClr val="tx1"/>
                </a:solidFill>
                <a:latin typeface="Simplified Arabic" pitchFamily="18" charset="-78"/>
                <a:cs typeface="Simplified Arabic" pitchFamily="18" charset="-78"/>
              </a:rPr>
              <a:t>أم بالسنة النبوية من قول أو فعل أو تقرير.</a:t>
            </a:r>
          </a:p>
          <a:p>
            <a:pPr algn="just"/>
            <a:endParaRPr lang="ar-IQ" dirty="0">
              <a:solidFill>
                <a:schemeClr val="tx1"/>
              </a:solidFill>
              <a:latin typeface="Simplified Arabic" pitchFamily="18" charset="-78"/>
              <a:cs typeface="Simplified Arabic" pitchFamily="18" charset="-78"/>
            </a:endParaRPr>
          </a:p>
        </p:txBody>
      </p:sp>
      <p:pic>
        <p:nvPicPr>
          <p:cNvPr id="4" name="صوت تعريف الشريعة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1600" y="5589240"/>
            <a:ext cx="609600" cy="609600"/>
          </a:xfrm>
          <a:prstGeom prst="rect">
            <a:avLst/>
          </a:prstGeom>
        </p:spPr>
      </p:pic>
    </p:spTree>
    <p:extLst>
      <p:ext uri="{BB962C8B-B14F-4D97-AF65-F5344CB8AC3E}">
        <p14:creationId xmlns:p14="http://schemas.microsoft.com/office/powerpoint/2010/main" val="8269304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1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404665"/>
            <a:ext cx="8064896" cy="1152127"/>
          </a:xfrm>
        </p:spPr>
        <p:style>
          <a:lnRef idx="1">
            <a:schemeClr val="accent5"/>
          </a:lnRef>
          <a:fillRef idx="2">
            <a:schemeClr val="accent5"/>
          </a:fillRef>
          <a:effectRef idx="1">
            <a:schemeClr val="accent5"/>
          </a:effectRef>
          <a:fontRef idx="minor">
            <a:schemeClr val="dk1"/>
          </a:fontRef>
        </p:style>
        <p:txBody>
          <a:bodyPr>
            <a:normAutofit/>
          </a:bodyPr>
          <a:lstStyle/>
          <a:p>
            <a:r>
              <a:rPr lang="ar-IQ" b="1" dirty="0" smtClean="0">
                <a:latin typeface="Simplified Arabic" pitchFamily="18" charset="-78"/>
                <a:cs typeface="Simplified Arabic" pitchFamily="18" charset="-78"/>
              </a:rPr>
              <a:t>خصائص الشريعة الإسلامية </a:t>
            </a:r>
            <a:endParaRPr lang="ar-IQ" b="1" dirty="0">
              <a:latin typeface="Simplified Arabic" pitchFamily="18" charset="-78"/>
              <a:cs typeface="Simplified Arabic" pitchFamily="18" charset="-78"/>
            </a:endParaRPr>
          </a:p>
        </p:txBody>
      </p:sp>
      <p:sp>
        <p:nvSpPr>
          <p:cNvPr id="3" name="عنوان فرعي 2"/>
          <p:cNvSpPr>
            <a:spLocks noGrp="1"/>
          </p:cNvSpPr>
          <p:nvPr>
            <p:ph type="subTitle" idx="1"/>
          </p:nvPr>
        </p:nvSpPr>
        <p:spPr>
          <a:xfrm>
            <a:off x="539552" y="1628800"/>
            <a:ext cx="8064896" cy="3600400"/>
          </a:xfrm>
        </p:spPr>
        <p:style>
          <a:lnRef idx="1">
            <a:schemeClr val="accent6"/>
          </a:lnRef>
          <a:fillRef idx="2">
            <a:schemeClr val="accent6"/>
          </a:fillRef>
          <a:effectRef idx="1">
            <a:schemeClr val="accent6"/>
          </a:effectRef>
          <a:fontRef idx="minor">
            <a:schemeClr val="dk1"/>
          </a:fontRef>
        </p:style>
        <p:txBody>
          <a:bodyPr anchor="ctr"/>
          <a:lstStyle/>
          <a:p>
            <a:pPr algn="just"/>
            <a:r>
              <a:rPr lang="ar-IQ" b="1" dirty="0" smtClean="0">
                <a:solidFill>
                  <a:schemeClr val="tx1"/>
                </a:solidFill>
                <a:latin typeface="Simplified Arabic" pitchFamily="18" charset="-78"/>
                <a:cs typeface="Simplified Arabic" pitchFamily="18" charset="-78"/>
              </a:rPr>
              <a:t>أولاً: </a:t>
            </a:r>
            <a:r>
              <a:rPr lang="ar-IQ" dirty="0" smtClean="0">
                <a:solidFill>
                  <a:schemeClr val="tx1"/>
                </a:solidFill>
                <a:latin typeface="Simplified Arabic" pitchFamily="18" charset="-78"/>
                <a:cs typeface="Simplified Arabic" pitchFamily="18" charset="-78"/>
              </a:rPr>
              <a:t>مصدر الشريعة الإسلامية هو الله تعالى، </a:t>
            </a:r>
            <a:r>
              <a:rPr lang="ar-IQ" dirty="0" smtClean="0">
                <a:solidFill>
                  <a:schemeClr val="tx1"/>
                </a:solidFill>
                <a:latin typeface="Simplified Arabic" pitchFamily="18" charset="-78"/>
                <a:cs typeface="Simplified Arabic" pitchFamily="18" charset="-78"/>
              </a:rPr>
              <a:t>التي أُحِيَت إلى </a:t>
            </a:r>
            <a:r>
              <a:rPr lang="ar-IQ" dirty="0" smtClean="0">
                <a:solidFill>
                  <a:schemeClr val="tx1"/>
                </a:solidFill>
                <a:latin typeface="Simplified Arabic" pitchFamily="18" charset="-78"/>
                <a:cs typeface="Simplified Arabic" pitchFamily="18" charset="-78"/>
              </a:rPr>
              <a:t>رسوله الكريم </a:t>
            </a:r>
            <a:r>
              <a:rPr lang="ar-IQ" dirty="0" smtClean="0">
                <a:solidFill>
                  <a:schemeClr val="tx1"/>
                </a:solidFill>
                <a:latin typeface="Simplified Arabic" pitchFamily="18" charset="-78"/>
                <a:cs typeface="Simplified Arabic" pitchFamily="18" charset="-78"/>
              </a:rPr>
              <a:t>باللفظ والمعنى وهو القرآن الكريم، أو بالمعنى دون اللفظ وهو السنة. فهي بهذا الاعتبار تختلف اختلافاً جوهرياً عن جميع الشرائع الوضعية؛ لأن مصدرها البشر ومصدر الشريعة الإسلامية رب البشر، وقد ترتب على هذا الخلاف الجوهري جملة نتائج منها:</a:t>
            </a:r>
            <a:endParaRPr lang="ar-IQ" dirty="0">
              <a:solidFill>
                <a:schemeClr val="tx1"/>
              </a:solidFill>
              <a:latin typeface="Simplified Arabic" pitchFamily="18" charset="-78"/>
              <a:cs typeface="Simplified Arabic" pitchFamily="18" charset="-78"/>
            </a:endParaRPr>
          </a:p>
        </p:txBody>
      </p:sp>
      <p:pic>
        <p:nvPicPr>
          <p:cNvPr id="4" name="صوت خصائص الشريعة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9592" y="4509120"/>
            <a:ext cx="609600" cy="609600"/>
          </a:xfrm>
          <a:prstGeom prst="rect">
            <a:avLst/>
          </a:prstGeom>
        </p:spPr>
      </p:pic>
    </p:spTree>
    <p:extLst>
      <p:ext uri="{BB962C8B-B14F-4D97-AF65-F5344CB8AC3E}">
        <p14:creationId xmlns:p14="http://schemas.microsoft.com/office/powerpoint/2010/main" val="140911587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style>
          <a:lnRef idx="1">
            <a:schemeClr val="accent6"/>
          </a:lnRef>
          <a:fillRef idx="2">
            <a:schemeClr val="accent6"/>
          </a:fillRef>
          <a:effectRef idx="1">
            <a:schemeClr val="accent6"/>
          </a:effectRef>
          <a:fontRef idx="minor">
            <a:schemeClr val="dk1"/>
          </a:fontRef>
        </p:style>
        <p:txBody>
          <a:bodyPr anchor="t">
            <a:normAutofit/>
          </a:bodyPr>
          <a:lstStyle/>
          <a:p>
            <a:pPr algn="just"/>
            <a:r>
              <a:rPr lang="ar-IQ" sz="3200" dirty="0" smtClean="0">
                <a:solidFill>
                  <a:schemeClr val="tx1"/>
                </a:solidFill>
                <a:latin typeface="Simplified Arabic" pitchFamily="18" charset="-78"/>
                <a:cs typeface="Simplified Arabic" pitchFamily="18" charset="-78"/>
              </a:rPr>
              <a:t>1- أن مبادئ الشريعة وأحكامها خالية من معاني الجور والنقص والهوى؛ لأن صانعها هو الله تعالى، والله له الكمال </a:t>
            </a:r>
            <a:r>
              <a:rPr lang="ar-IQ" sz="3200" dirty="0">
                <a:solidFill>
                  <a:schemeClr val="tx1"/>
                </a:solidFill>
                <a:latin typeface="Simplified Arabic" pitchFamily="18" charset="-78"/>
                <a:cs typeface="Simplified Arabic" pitchFamily="18" charset="-78"/>
              </a:rPr>
              <a:t>المطلق الذي هو من لوازم </a:t>
            </a:r>
            <a:r>
              <a:rPr lang="ar-IQ" sz="3200" dirty="0" smtClean="0">
                <a:solidFill>
                  <a:schemeClr val="tx1"/>
                </a:solidFill>
                <a:latin typeface="Simplified Arabic" pitchFamily="18" charset="-78"/>
                <a:cs typeface="Simplified Arabic" pitchFamily="18" charset="-78"/>
              </a:rPr>
              <a:t>ذاته، بخلاف القوانين الوضعية التي لا تنفك عن هذه المعاني؛ لأنها صادرة عن الإنسان، والإنسان لا يخلو من معاني الجهل والجور والنقص والهوى ونحو ذلك. ونذكر مثالاً واحداً على ذلك، فقد جاءت الشريعة الإسلامية بمبدأ المساوات بين الناس بغض النظر عن اختلافهم في اللون أو الجنس أو اللغة، وجعلت أساس التفاضل بينهم العمل الصالح ومقدار ما يقدمه الفرد من خير، قال تعالى: (يا أيها الناس إنا خلقناكم من ذكر وأنثى وجعلناكم شعوباً وقبائل لتعارفوا إن أكرمكم عند الله اتقاكم)، بينما بعض قوانين الدول التي تدعي بالديمقراطية تميز البشر على أساس اللون والبشرة ونحو ذلك.</a:t>
            </a:r>
            <a:endParaRPr lang="ar-IQ" sz="3200" dirty="0">
              <a:solidFill>
                <a:schemeClr val="tx1"/>
              </a:solidFill>
              <a:latin typeface="Simplified Arabic" pitchFamily="18" charset="-78"/>
              <a:cs typeface="Simplified Arabic" pitchFamily="18" charset="-78"/>
            </a:endParaRPr>
          </a:p>
        </p:txBody>
      </p:sp>
      <p:pic>
        <p:nvPicPr>
          <p:cNvPr id="3" name="صوت خصائص الشريعة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6093296"/>
            <a:ext cx="609600" cy="609600"/>
          </a:xfrm>
          <a:prstGeom prst="rect">
            <a:avLst/>
          </a:prstGeom>
        </p:spPr>
      </p:pic>
    </p:spTree>
    <p:extLst>
      <p:ext uri="{BB962C8B-B14F-4D97-AF65-F5344CB8AC3E}">
        <p14:creationId xmlns:p14="http://schemas.microsoft.com/office/powerpoint/2010/main" val="120833810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5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810546"/>
          </a:xfrm>
        </p:spPr>
        <p:style>
          <a:lnRef idx="1">
            <a:schemeClr val="accent6"/>
          </a:lnRef>
          <a:fillRef idx="2">
            <a:schemeClr val="accent6"/>
          </a:fillRef>
          <a:effectRef idx="1">
            <a:schemeClr val="accent6"/>
          </a:effectRef>
          <a:fontRef idx="minor">
            <a:schemeClr val="dk1"/>
          </a:fontRef>
        </p:style>
        <p:txBody>
          <a:bodyPr anchor="t">
            <a:normAutofit/>
          </a:bodyPr>
          <a:lstStyle/>
          <a:p>
            <a:pPr algn="just"/>
            <a:r>
              <a:rPr lang="ar-IQ" sz="3200" dirty="0" smtClean="0">
                <a:solidFill>
                  <a:schemeClr val="tx1"/>
                </a:solidFill>
                <a:latin typeface="Simplified Arabic" pitchFamily="18" charset="-78"/>
                <a:cs typeface="Simplified Arabic" pitchFamily="18" charset="-78"/>
              </a:rPr>
              <a:t>2- لأحكام الشريعة هيبة واحترام في نفوس المؤمنين بها، حُكْاماً كانوا أو محكومين؛ لأنها صادرة من عند الله تعالى ومن ثم فلها صفة الدين، وهذا أعظم ضمان لحسن تطبيق القانون الإسلامي من الجميع، وعدم الخروج عليه ولو مع القدرة على هذا الخروج. أما القوانين الوضعية فانها لا تَبلُغ مَبلغ الشريعة في هذه الناحية أبداً، إذ ليس لها مثل سلطانها على النفوس ولا مقدار احترام وهيبة الناس لها ومن ثم فان النفوس تجرأ على مخالفة القانون الوضعي كلما استطاعت الافلات من رقابة القانون وسلطة القضاء.</a:t>
            </a:r>
            <a:endParaRPr lang="ar-IQ" sz="3200" dirty="0">
              <a:solidFill>
                <a:schemeClr val="tx1"/>
              </a:solidFill>
              <a:latin typeface="Simplified Arabic" pitchFamily="18" charset="-78"/>
              <a:cs typeface="Simplified Arabic" pitchFamily="18" charset="-78"/>
            </a:endParaRPr>
          </a:p>
        </p:txBody>
      </p:sp>
      <p:pic>
        <p:nvPicPr>
          <p:cNvPr id="3" name="صوت خصائص الشريعة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4365104"/>
            <a:ext cx="609600" cy="609600"/>
          </a:xfrm>
          <a:prstGeom prst="rect">
            <a:avLst/>
          </a:prstGeom>
        </p:spPr>
      </p:pic>
    </p:spTree>
    <p:extLst>
      <p:ext uri="{BB962C8B-B14F-4D97-AF65-F5344CB8AC3E}">
        <p14:creationId xmlns:p14="http://schemas.microsoft.com/office/powerpoint/2010/main" val="8304049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428</Words>
  <Application>Microsoft Office PowerPoint</Application>
  <PresentationFormat>عرض على الشاشة (3:4)‏</PresentationFormat>
  <Paragraphs>12</Paragraphs>
  <Slides>5</Slides>
  <Notes>0</Notes>
  <HiddenSlides>0</HiddenSlides>
  <MMClips>5</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تعريف الشريعة الإسلامية </vt:lpstr>
      <vt:lpstr>تعريف الشريعة الإسلامية </vt:lpstr>
      <vt:lpstr>خصائص الشريعة الإسلامية </vt:lpstr>
      <vt:lpstr>1- أن مبادئ الشريعة وأحكامها خالية من معاني الجور والنقص والهوى؛ لأن صانعها هو الله تعالى، والله له الكمال المطلق الذي هو من لوازم ذاته، بخلاف القوانين الوضعية التي لا تنفك عن هذه المعاني؛ لأنها صادرة عن الإنسان، والإنسان لا يخلو من معاني الجهل والجور والنقص والهوى ونحو ذلك. ونذكر مثالاً واحداً على ذلك، فقد جاءت الشريعة الإسلامية بمبدأ المساوات بين الناس بغض النظر عن اختلافهم في اللون أو الجنس أو اللغة، وجعلت أساس التفاضل بينهم العمل الصالح ومقدار ما يقدمه الفرد من خير، قال تعالى: (يا أيها الناس إنا خلقناكم من ذكر وأنثى وجعلناكم شعوباً وقبائل لتعارفوا إن أكرمكم عند الله اتقاكم)، بينما بعض قوانين الدول التي تدعي بالديمقراطية تميز البشر على أساس اللون والبشرة ونحو ذلك.</vt:lpstr>
      <vt:lpstr>2- لأحكام الشريعة هيبة واحترام في نفوس المؤمنين بها، حُكْاماً كانوا أو محكومين؛ لأنها صادرة من عند الله تعالى ومن ثم فلها صفة الدين، وهذا أعظم ضمان لحسن تطبيق القانون الإسلامي من الجميع، وعدم الخروج عليه ولو مع القدرة على هذا الخروج. أما القوانين الوضعية فانها لا تَبلُغ مَبلغ الشريعة في هذه الناحية أبداً، إذ ليس لها مثل سلطانها على النفوس ولا مقدار احترام وهيبة الناس لها ومن ثم فان النفوس تجرأ على مخالفة القانون الوضعي كلما استطاعت الافلات من رقابة القانون وسلطة القضاء.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الشريعة الإسلامية  وبيان خصائصها</dc:title>
  <dc:creator>DAR ALNASIH</dc:creator>
  <cp:lastModifiedBy>DAR ALNASIH</cp:lastModifiedBy>
  <cp:revision>37</cp:revision>
  <dcterms:created xsi:type="dcterms:W3CDTF">2020-05-04T08:45:56Z</dcterms:created>
  <dcterms:modified xsi:type="dcterms:W3CDTF">2020-05-04T14:25:36Z</dcterms:modified>
</cp:coreProperties>
</file>