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58574E9-6634-45E5-900D-EEEA8EF1255E}" type="datetimeFigureOut">
              <a:rPr lang="ar-IQ" smtClean="0"/>
              <a:t>27/08/1441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940C29C-10DD-4CEF-AA5A-E321DA92D75A}" type="slidenum">
              <a:rPr lang="ar-IQ" smtClean="0"/>
              <a:t>‹#›</a:t>
            </a:fld>
            <a:endParaRPr lang="ar-IQ"/>
          </a:p>
        </p:txBody>
      </p:sp>
    </p:spTree>
    <p:extLst>
      <p:ext uri="{BB962C8B-B14F-4D97-AF65-F5344CB8AC3E}">
        <p14:creationId xmlns:p14="http://schemas.microsoft.com/office/powerpoint/2010/main" val="7647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58574E9-6634-45E5-900D-EEEA8EF1255E}" type="datetimeFigureOut">
              <a:rPr lang="ar-IQ" smtClean="0"/>
              <a:t>27/08/1441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940C29C-10DD-4CEF-AA5A-E321DA92D75A}" type="slidenum">
              <a:rPr lang="ar-IQ" smtClean="0"/>
              <a:t>‹#›</a:t>
            </a:fld>
            <a:endParaRPr lang="ar-IQ"/>
          </a:p>
        </p:txBody>
      </p:sp>
    </p:spTree>
    <p:extLst>
      <p:ext uri="{BB962C8B-B14F-4D97-AF65-F5344CB8AC3E}">
        <p14:creationId xmlns:p14="http://schemas.microsoft.com/office/powerpoint/2010/main" val="131189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58574E9-6634-45E5-900D-EEEA8EF1255E}" type="datetimeFigureOut">
              <a:rPr lang="ar-IQ" smtClean="0"/>
              <a:t>27/08/1441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940C29C-10DD-4CEF-AA5A-E321DA92D75A}" type="slidenum">
              <a:rPr lang="ar-IQ" smtClean="0"/>
              <a:t>‹#›</a:t>
            </a:fld>
            <a:endParaRPr lang="ar-IQ"/>
          </a:p>
        </p:txBody>
      </p:sp>
    </p:spTree>
    <p:extLst>
      <p:ext uri="{BB962C8B-B14F-4D97-AF65-F5344CB8AC3E}">
        <p14:creationId xmlns:p14="http://schemas.microsoft.com/office/powerpoint/2010/main" val="135156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58574E9-6634-45E5-900D-EEEA8EF1255E}" type="datetimeFigureOut">
              <a:rPr lang="ar-IQ" smtClean="0"/>
              <a:t>27/08/1441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940C29C-10DD-4CEF-AA5A-E321DA92D75A}" type="slidenum">
              <a:rPr lang="ar-IQ" smtClean="0"/>
              <a:t>‹#›</a:t>
            </a:fld>
            <a:endParaRPr lang="ar-IQ"/>
          </a:p>
        </p:txBody>
      </p:sp>
    </p:spTree>
    <p:extLst>
      <p:ext uri="{BB962C8B-B14F-4D97-AF65-F5344CB8AC3E}">
        <p14:creationId xmlns:p14="http://schemas.microsoft.com/office/powerpoint/2010/main" val="360207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58574E9-6634-45E5-900D-EEEA8EF1255E}" type="datetimeFigureOut">
              <a:rPr lang="ar-IQ" smtClean="0"/>
              <a:t>27/08/1441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940C29C-10DD-4CEF-AA5A-E321DA92D75A}" type="slidenum">
              <a:rPr lang="ar-IQ" smtClean="0"/>
              <a:t>‹#›</a:t>
            </a:fld>
            <a:endParaRPr lang="ar-IQ"/>
          </a:p>
        </p:txBody>
      </p:sp>
    </p:spTree>
    <p:extLst>
      <p:ext uri="{BB962C8B-B14F-4D97-AF65-F5344CB8AC3E}">
        <p14:creationId xmlns:p14="http://schemas.microsoft.com/office/powerpoint/2010/main" val="111511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58574E9-6634-45E5-900D-EEEA8EF1255E}" type="datetimeFigureOut">
              <a:rPr lang="ar-IQ" smtClean="0"/>
              <a:t>27/08/1441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940C29C-10DD-4CEF-AA5A-E321DA92D75A}" type="slidenum">
              <a:rPr lang="ar-IQ" smtClean="0"/>
              <a:t>‹#›</a:t>
            </a:fld>
            <a:endParaRPr lang="ar-IQ"/>
          </a:p>
        </p:txBody>
      </p:sp>
    </p:spTree>
    <p:extLst>
      <p:ext uri="{BB962C8B-B14F-4D97-AF65-F5344CB8AC3E}">
        <p14:creationId xmlns:p14="http://schemas.microsoft.com/office/powerpoint/2010/main" val="224768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58574E9-6634-45E5-900D-EEEA8EF1255E}" type="datetimeFigureOut">
              <a:rPr lang="ar-IQ" smtClean="0"/>
              <a:t>27/08/1441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3940C29C-10DD-4CEF-AA5A-E321DA92D75A}" type="slidenum">
              <a:rPr lang="ar-IQ" smtClean="0"/>
              <a:t>‹#›</a:t>
            </a:fld>
            <a:endParaRPr lang="ar-IQ"/>
          </a:p>
        </p:txBody>
      </p:sp>
    </p:spTree>
    <p:extLst>
      <p:ext uri="{BB962C8B-B14F-4D97-AF65-F5344CB8AC3E}">
        <p14:creationId xmlns:p14="http://schemas.microsoft.com/office/powerpoint/2010/main" val="53590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58574E9-6634-45E5-900D-EEEA8EF1255E}" type="datetimeFigureOut">
              <a:rPr lang="ar-IQ" smtClean="0"/>
              <a:t>27/08/1441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3940C29C-10DD-4CEF-AA5A-E321DA92D75A}" type="slidenum">
              <a:rPr lang="ar-IQ" smtClean="0"/>
              <a:t>‹#›</a:t>
            </a:fld>
            <a:endParaRPr lang="ar-IQ"/>
          </a:p>
        </p:txBody>
      </p:sp>
    </p:spTree>
    <p:extLst>
      <p:ext uri="{BB962C8B-B14F-4D97-AF65-F5344CB8AC3E}">
        <p14:creationId xmlns:p14="http://schemas.microsoft.com/office/powerpoint/2010/main" val="46856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58574E9-6634-45E5-900D-EEEA8EF1255E}" type="datetimeFigureOut">
              <a:rPr lang="ar-IQ" smtClean="0"/>
              <a:t>27/08/1441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3940C29C-10DD-4CEF-AA5A-E321DA92D75A}" type="slidenum">
              <a:rPr lang="ar-IQ" smtClean="0"/>
              <a:t>‹#›</a:t>
            </a:fld>
            <a:endParaRPr lang="ar-IQ"/>
          </a:p>
        </p:txBody>
      </p:sp>
    </p:spTree>
    <p:extLst>
      <p:ext uri="{BB962C8B-B14F-4D97-AF65-F5344CB8AC3E}">
        <p14:creationId xmlns:p14="http://schemas.microsoft.com/office/powerpoint/2010/main" val="286728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58574E9-6634-45E5-900D-EEEA8EF1255E}" type="datetimeFigureOut">
              <a:rPr lang="ar-IQ" smtClean="0"/>
              <a:t>27/08/1441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940C29C-10DD-4CEF-AA5A-E321DA92D75A}" type="slidenum">
              <a:rPr lang="ar-IQ" smtClean="0"/>
              <a:t>‹#›</a:t>
            </a:fld>
            <a:endParaRPr lang="ar-IQ"/>
          </a:p>
        </p:txBody>
      </p:sp>
    </p:spTree>
    <p:extLst>
      <p:ext uri="{BB962C8B-B14F-4D97-AF65-F5344CB8AC3E}">
        <p14:creationId xmlns:p14="http://schemas.microsoft.com/office/powerpoint/2010/main" val="385168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58574E9-6634-45E5-900D-EEEA8EF1255E}" type="datetimeFigureOut">
              <a:rPr lang="ar-IQ" smtClean="0"/>
              <a:t>27/08/1441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940C29C-10DD-4CEF-AA5A-E321DA92D75A}" type="slidenum">
              <a:rPr lang="ar-IQ" smtClean="0"/>
              <a:t>‹#›</a:t>
            </a:fld>
            <a:endParaRPr lang="ar-IQ"/>
          </a:p>
        </p:txBody>
      </p:sp>
    </p:spTree>
    <p:extLst>
      <p:ext uri="{BB962C8B-B14F-4D97-AF65-F5344CB8AC3E}">
        <p14:creationId xmlns:p14="http://schemas.microsoft.com/office/powerpoint/2010/main" val="312071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58574E9-6634-45E5-900D-EEEA8EF1255E}" type="datetimeFigureOut">
              <a:rPr lang="ar-IQ" smtClean="0"/>
              <a:t>27/08/1441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940C29C-10DD-4CEF-AA5A-E321DA92D75A}" type="slidenum">
              <a:rPr lang="ar-IQ" smtClean="0"/>
              <a:t>‹#›</a:t>
            </a:fld>
            <a:endParaRPr lang="ar-IQ"/>
          </a:p>
        </p:txBody>
      </p:sp>
    </p:spTree>
    <p:extLst>
      <p:ext uri="{BB962C8B-B14F-4D97-AF65-F5344CB8AC3E}">
        <p14:creationId xmlns:p14="http://schemas.microsoft.com/office/powerpoint/2010/main" val="3226634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95536" y="476673"/>
            <a:ext cx="8280920" cy="720080"/>
          </a:xfrm>
        </p:spPr>
        <p:style>
          <a:lnRef idx="1">
            <a:schemeClr val="accent5"/>
          </a:lnRef>
          <a:fillRef idx="2">
            <a:schemeClr val="accent5"/>
          </a:fillRef>
          <a:effectRef idx="1">
            <a:schemeClr val="accent5"/>
          </a:effectRef>
          <a:fontRef idx="minor">
            <a:schemeClr val="dk1"/>
          </a:fontRef>
        </p:style>
        <p:txBody>
          <a:bodyPr anchor="t" anchorCtr="1">
            <a:normAutofit fontScale="90000"/>
          </a:bodyPr>
          <a:lstStyle/>
          <a:p>
            <a:r>
              <a:rPr lang="ar-IQ" b="1" dirty="0"/>
              <a:t>أحكام الاستعاذة والبسملة</a:t>
            </a:r>
            <a:r>
              <a:rPr lang="en-US" dirty="0"/>
              <a:t/>
            </a:r>
            <a:br>
              <a:rPr lang="en-US" dirty="0"/>
            </a:br>
            <a:endParaRPr lang="ar-IQ" dirty="0"/>
          </a:p>
        </p:txBody>
      </p:sp>
      <p:sp>
        <p:nvSpPr>
          <p:cNvPr id="3" name="عنوان فرعي 2"/>
          <p:cNvSpPr>
            <a:spLocks noGrp="1"/>
          </p:cNvSpPr>
          <p:nvPr>
            <p:ph type="subTitle" idx="1"/>
          </p:nvPr>
        </p:nvSpPr>
        <p:spPr>
          <a:xfrm>
            <a:off x="395536" y="1340768"/>
            <a:ext cx="8280920" cy="5328592"/>
          </a:xfrm>
        </p:spPr>
        <p:style>
          <a:lnRef idx="1">
            <a:schemeClr val="accent6"/>
          </a:lnRef>
          <a:fillRef idx="2">
            <a:schemeClr val="accent6"/>
          </a:fillRef>
          <a:effectRef idx="1">
            <a:schemeClr val="accent6"/>
          </a:effectRef>
          <a:fontRef idx="minor">
            <a:schemeClr val="dk1"/>
          </a:fontRef>
        </p:style>
        <p:txBody>
          <a:bodyPr anchor="t">
            <a:normAutofit fontScale="62500" lnSpcReduction="20000"/>
          </a:bodyPr>
          <a:lstStyle/>
          <a:p>
            <a:pPr algn="just"/>
            <a:endParaRPr lang="ar-IQ" sz="3500" b="1" dirty="0" smtClean="0">
              <a:solidFill>
                <a:schemeClr val="tx1"/>
              </a:solidFill>
            </a:endParaRPr>
          </a:p>
          <a:p>
            <a:pPr algn="just"/>
            <a:r>
              <a:rPr lang="ar-IQ" sz="5100" b="1" dirty="0" smtClean="0">
                <a:solidFill>
                  <a:schemeClr val="tx1"/>
                </a:solidFill>
              </a:rPr>
              <a:t>أحكام </a:t>
            </a:r>
            <a:r>
              <a:rPr lang="ar-IQ" sz="5100" b="1" dirty="0">
                <a:solidFill>
                  <a:schemeClr val="tx1"/>
                </a:solidFill>
              </a:rPr>
              <a:t>الاستعاذة:</a:t>
            </a:r>
            <a:endParaRPr lang="en-US" sz="5100" dirty="0">
              <a:solidFill>
                <a:schemeClr val="tx1"/>
              </a:solidFill>
            </a:endParaRPr>
          </a:p>
          <a:p>
            <a:pPr algn="just"/>
            <a:r>
              <a:rPr lang="ar-IQ" sz="5100" dirty="0">
                <a:solidFill>
                  <a:schemeClr val="tx1"/>
                </a:solidFill>
              </a:rPr>
              <a:t>1- صيغة الاستعاذة (أَعُوذُ باللهِ منَ الشيطان الرَّجيم).</a:t>
            </a:r>
            <a:endParaRPr lang="en-US" sz="5100" dirty="0">
              <a:solidFill>
                <a:schemeClr val="tx1"/>
              </a:solidFill>
            </a:endParaRPr>
          </a:p>
          <a:p>
            <a:pPr algn="just"/>
            <a:r>
              <a:rPr lang="ar-IQ" sz="5100" dirty="0">
                <a:solidFill>
                  <a:schemeClr val="tx1"/>
                </a:solidFill>
              </a:rPr>
              <a:t>2- يُسِرُّ القارئُ التعوذ إذا قرأ سراً.</a:t>
            </a:r>
            <a:endParaRPr lang="en-US" sz="5100" dirty="0">
              <a:solidFill>
                <a:schemeClr val="tx1"/>
              </a:solidFill>
            </a:endParaRPr>
          </a:p>
          <a:p>
            <a:pPr algn="just"/>
            <a:r>
              <a:rPr lang="ar-IQ" sz="5100" dirty="0">
                <a:solidFill>
                  <a:schemeClr val="tx1"/>
                </a:solidFill>
              </a:rPr>
              <a:t>3- ويُسِرُّ التعوذ إذا قرأ خالياً وحده.</a:t>
            </a:r>
            <a:endParaRPr lang="en-US" sz="5100" dirty="0">
              <a:solidFill>
                <a:schemeClr val="tx1"/>
              </a:solidFill>
            </a:endParaRPr>
          </a:p>
          <a:p>
            <a:pPr algn="just"/>
            <a:r>
              <a:rPr lang="ar-IQ" sz="5100" dirty="0">
                <a:solidFill>
                  <a:schemeClr val="tx1"/>
                </a:solidFill>
              </a:rPr>
              <a:t>4- ويُسِرُّ التعوذ في الصلاة (السرية أو الجهرية).</a:t>
            </a:r>
            <a:endParaRPr lang="en-US" sz="5100" dirty="0">
              <a:solidFill>
                <a:schemeClr val="tx1"/>
              </a:solidFill>
            </a:endParaRPr>
          </a:p>
          <a:p>
            <a:pPr algn="just"/>
            <a:r>
              <a:rPr lang="ar-IQ" sz="5100" dirty="0">
                <a:solidFill>
                  <a:schemeClr val="tx1"/>
                </a:solidFill>
              </a:rPr>
              <a:t>5- ويَجهَرُ بالتعوذ إذا قرأ جهراً بحضور من يسمع.</a:t>
            </a:r>
            <a:endParaRPr lang="en-US" sz="5100" dirty="0">
              <a:solidFill>
                <a:schemeClr val="tx1"/>
              </a:solidFill>
            </a:endParaRPr>
          </a:p>
          <a:p>
            <a:pPr algn="just"/>
            <a:r>
              <a:rPr lang="ar-IQ" sz="5100" dirty="0">
                <a:solidFill>
                  <a:schemeClr val="tx1"/>
                </a:solidFill>
              </a:rPr>
              <a:t>6- إذا عرض للقارئ ما قطع قراءته (كسعال أو عطاس أو كلام يتعلق بالقراءة كالتفسير) واتحد المجلس فلا يعيد التعوذ. وإن كان العارض أجنبياً (كالتشاغل عن القراءة أو الكلام العادي أو الأكل . . .) أعاد التعوذ قبل بدء القراءة مرة ثانية.</a:t>
            </a:r>
            <a:endParaRPr lang="en-US" sz="5100" dirty="0">
              <a:solidFill>
                <a:schemeClr val="tx1"/>
              </a:solidFill>
            </a:endParaRPr>
          </a:p>
          <a:p>
            <a:endParaRPr lang="ar-IQ" dirty="0"/>
          </a:p>
        </p:txBody>
      </p:sp>
      <p:pic>
        <p:nvPicPr>
          <p:cNvPr id="4" name="صوت أحكام الاستعاذة.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84" y="5949280"/>
            <a:ext cx="609600" cy="609600"/>
          </a:xfrm>
          <a:prstGeom prst="rect">
            <a:avLst/>
          </a:prstGeom>
        </p:spPr>
      </p:pic>
    </p:spTree>
    <p:extLst>
      <p:ext uri="{BB962C8B-B14F-4D97-AF65-F5344CB8AC3E}">
        <p14:creationId xmlns:p14="http://schemas.microsoft.com/office/powerpoint/2010/main" val="1203759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8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71600" y="980728"/>
            <a:ext cx="7200800" cy="403187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ar-IQ" sz="3200" b="1" dirty="0"/>
              <a:t>أحكام البسملة:</a:t>
            </a:r>
            <a:endParaRPr lang="en-US" sz="3200" dirty="0"/>
          </a:p>
          <a:p>
            <a:pPr algn="just"/>
            <a:r>
              <a:rPr lang="ar-IQ" sz="3200" dirty="0"/>
              <a:t>1- صيغة البسملة (بسم الله الرحمن الرحيم).</a:t>
            </a:r>
            <a:endParaRPr lang="en-US" sz="3200" dirty="0"/>
          </a:p>
          <a:p>
            <a:pPr algn="just"/>
            <a:r>
              <a:rPr lang="ar-IQ" sz="3200" dirty="0"/>
              <a:t>2- لابدَّ من قراءتها في أول كل سورة إلا سورة التوبة؛ لأنها بدأت ببراءة الله ورسوله من المشركين والمنافقين، </a:t>
            </a:r>
            <a:r>
              <a:rPr lang="ar-IQ" sz="3200" dirty="0" smtClean="0"/>
              <a:t>والبسملة تحمل صفات الرحمة</a:t>
            </a:r>
            <a:r>
              <a:rPr lang="ar-IQ" sz="3200" dirty="0"/>
              <a:t>، فلا ينالونها.</a:t>
            </a:r>
            <a:endParaRPr lang="en-US" sz="3200" dirty="0"/>
          </a:p>
          <a:p>
            <a:pPr algn="just"/>
            <a:r>
              <a:rPr lang="ar-IQ" sz="3200" dirty="0"/>
              <a:t>3- وفي حالة البدء بالقراءة من غير بداية السورة فالقارئ مخير: إما يبسمل بعد التعوذ، وإما يقتصر على التعوذ فقط.</a:t>
            </a:r>
            <a:endParaRPr lang="en-US" sz="3200" dirty="0"/>
          </a:p>
        </p:txBody>
      </p:sp>
      <p:pic>
        <p:nvPicPr>
          <p:cNvPr id="2" name="صوت أخكام البسملة.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59632" y="4403001"/>
            <a:ext cx="609600" cy="609600"/>
          </a:xfrm>
          <a:prstGeom prst="rect">
            <a:avLst/>
          </a:prstGeom>
        </p:spPr>
      </p:pic>
    </p:spTree>
    <p:extLst>
      <p:ext uri="{BB962C8B-B14F-4D97-AF65-F5344CB8AC3E}">
        <p14:creationId xmlns:p14="http://schemas.microsoft.com/office/powerpoint/2010/main" val="41002100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6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163</Words>
  <Application>Microsoft Office PowerPoint</Application>
  <PresentationFormat>عرض على الشاشة (3:4)‏</PresentationFormat>
  <Paragraphs>13</Paragraphs>
  <Slides>2</Slides>
  <Notes>0</Notes>
  <HiddenSlides>0</HiddenSlides>
  <MMClips>2</MMClips>
  <ScaleCrop>false</ScaleCrop>
  <HeadingPairs>
    <vt:vector size="4" baseType="variant">
      <vt:variant>
        <vt:lpstr>نسق</vt:lpstr>
      </vt:variant>
      <vt:variant>
        <vt:i4>1</vt:i4>
      </vt:variant>
      <vt:variant>
        <vt:lpstr>عناوين الشرائح</vt:lpstr>
      </vt:variant>
      <vt:variant>
        <vt:i4>2</vt:i4>
      </vt:variant>
    </vt:vector>
  </HeadingPairs>
  <TitlesOfParts>
    <vt:vector size="3" baseType="lpstr">
      <vt:lpstr>نسق Office</vt:lpstr>
      <vt:lpstr>أحكام الاستعاذة والبسملة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أحكام الاستعاذة والبسملة</dc:title>
  <dc:creator>DAR ALNASIH</dc:creator>
  <cp:lastModifiedBy>DAR ALNASIH</cp:lastModifiedBy>
  <cp:revision>6</cp:revision>
  <dcterms:created xsi:type="dcterms:W3CDTF">2020-04-02T08:43:00Z</dcterms:created>
  <dcterms:modified xsi:type="dcterms:W3CDTF">2020-04-20T06:25:09Z</dcterms:modified>
</cp:coreProperties>
</file>