
<file path=[Content_Types].xml><?xml version="1.0" encoding="utf-8"?>
<Types xmlns="http://schemas.openxmlformats.org/package/2006/content-types">
  <Default Extension="png" ContentType="image/png"/>
  <Default Extension="m4a" ContentType="audio/unknown"/>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60" r:id="rId5"/>
    <p:sldId id="262" r:id="rId6"/>
    <p:sldId id="263" r:id="rId7"/>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B94D6280-852D-4CFE-B516-FE706EF7EA7F}" type="datetimeFigureOut">
              <a:rPr lang="ar-IQ" smtClean="0"/>
              <a:t>27/08/1441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DC8ECB68-108C-48EA-85CE-40674F758BAC}" type="slidenum">
              <a:rPr lang="ar-IQ" smtClean="0"/>
              <a:t>‹#›</a:t>
            </a:fld>
            <a:endParaRPr lang="ar-IQ"/>
          </a:p>
        </p:txBody>
      </p:sp>
    </p:spTree>
    <p:extLst>
      <p:ext uri="{BB962C8B-B14F-4D97-AF65-F5344CB8AC3E}">
        <p14:creationId xmlns:p14="http://schemas.microsoft.com/office/powerpoint/2010/main" val="2086924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B94D6280-852D-4CFE-B516-FE706EF7EA7F}" type="datetimeFigureOut">
              <a:rPr lang="ar-IQ" smtClean="0"/>
              <a:t>27/08/1441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DC8ECB68-108C-48EA-85CE-40674F758BAC}" type="slidenum">
              <a:rPr lang="ar-IQ" smtClean="0"/>
              <a:t>‹#›</a:t>
            </a:fld>
            <a:endParaRPr lang="ar-IQ"/>
          </a:p>
        </p:txBody>
      </p:sp>
    </p:spTree>
    <p:extLst>
      <p:ext uri="{BB962C8B-B14F-4D97-AF65-F5344CB8AC3E}">
        <p14:creationId xmlns:p14="http://schemas.microsoft.com/office/powerpoint/2010/main" val="3344485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B94D6280-852D-4CFE-B516-FE706EF7EA7F}" type="datetimeFigureOut">
              <a:rPr lang="ar-IQ" smtClean="0"/>
              <a:t>27/08/1441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DC8ECB68-108C-48EA-85CE-40674F758BAC}" type="slidenum">
              <a:rPr lang="ar-IQ" smtClean="0"/>
              <a:t>‹#›</a:t>
            </a:fld>
            <a:endParaRPr lang="ar-IQ"/>
          </a:p>
        </p:txBody>
      </p:sp>
    </p:spTree>
    <p:extLst>
      <p:ext uri="{BB962C8B-B14F-4D97-AF65-F5344CB8AC3E}">
        <p14:creationId xmlns:p14="http://schemas.microsoft.com/office/powerpoint/2010/main" val="3371435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B94D6280-852D-4CFE-B516-FE706EF7EA7F}" type="datetimeFigureOut">
              <a:rPr lang="ar-IQ" smtClean="0"/>
              <a:t>27/08/1441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DC8ECB68-108C-48EA-85CE-40674F758BAC}" type="slidenum">
              <a:rPr lang="ar-IQ" smtClean="0"/>
              <a:t>‹#›</a:t>
            </a:fld>
            <a:endParaRPr lang="ar-IQ"/>
          </a:p>
        </p:txBody>
      </p:sp>
    </p:spTree>
    <p:extLst>
      <p:ext uri="{BB962C8B-B14F-4D97-AF65-F5344CB8AC3E}">
        <p14:creationId xmlns:p14="http://schemas.microsoft.com/office/powerpoint/2010/main" val="928077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B94D6280-852D-4CFE-B516-FE706EF7EA7F}" type="datetimeFigureOut">
              <a:rPr lang="ar-IQ" smtClean="0"/>
              <a:t>27/08/1441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DC8ECB68-108C-48EA-85CE-40674F758BAC}" type="slidenum">
              <a:rPr lang="ar-IQ" smtClean="0"/>
              <a:t>‹#›</a:t>
            </a:fld>
            <a:endParaRPr lang="ar-IQ"/>
          </a:p>
        </p:txBody>
      </p:sp>
    </p:spTree>
    <p:extLst>
      <p:ext uri="{BB962C8B-B14F-4D97-AF65-F5344CB8AC3E}">
        <p14:creationId xmlns:p14="http://schemas.microsoft.com/office/powerpoint/2010/main" val="2485243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B94D6280-852D-4CFE-B516-FE706EF7EA7F}" type="datetimeFigureOut">
              <a:rPr lang="ar-IQ" smtClean="0"/>
              <a:t>27/08/1441</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DC8ECB68-108C-48EA-85CE-40674F758BAC}" type="slidenum">
              <a:rPr lang="ar-IQ" smtClean="0"/>
              <a:t>‹#›</a:t>
            </a:fld>
            <a:endParaRPr lang="ar-IQ"/>
          </a:p>
        </p:txBody>
      </p:sp>
    </p:spTree>
    <p:extLst>
      <p:ext uri="{BB962C8B-B14F-4D97-AF65-F5344CB8AC3E}">
        <p14:creationId xmlns:p14="http://schemas.microsoft.com/office/powerpoint/2010/main" val="1557343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B94D6280-852D-4CFE-B516-FE706EF7EA7F}" type="datetimeFigureOut">
              <a:rPr lang="ar-IQ" smtClean="0"/>
              <a:t>27/08/1441</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DC8ECB68-108C-48EA-85CE-40674F758BAC}" type="slidenum">
              <a:rPr lang="ar-IQ" smtClean="0"/>
              <a:t>‹#›</a:t>
            </a:fld>
            <a:endParaRPr lang="ar-IQ"/>
          </a:p>
        </p:txBody>
      </p:sp>
    </p:spTree>
    <p:extLst>
      <p:ext uri="{BB962C8B-B14F-4D97-AF65-F5344CB8AC3E}">
        <p14:creationId xmlns:p14="http://schemas.microsoft.com/office/powerpoint/2010/main" val="1378779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B94D6280-852D-4CFE-B516-FE706EF7EA7F}" type="datetimeFigureOut">
              <a:rPr lang="ar-IQ" smtClean="0"/>
              <a:t>27/08/1441</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DC8ECB68-108C-48EA-85CE-40674F758BAC}" type="slidenum">
              <a:rPr lang="ar-IQ" smtClean="0"/>
              <a:t>‹#›</a:t>
            </a:fld>
            <a:endParaRPr lang="ar-IQ"/>
          </a:p>
        </p:txBody>
      </p:sp>
    </p:spTree>
    <p:extLst>
      <p:ext uri="{BB962C8B-B14F-4D97-AF65-F5344CB8AC3E}">
        <p14:creationId xmlns:p14="http://schemas.microsoft.com/office/powerpoint/2010/main" val="2518513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B94D6280-852D-4CFE-B516-FE706EF7EA7F}" type="datetimeFigureOut">
              <a:rPr lang="ar-IQ" smtClean="0"/>
              <a:t>27/08/1441</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DC8ECB68-108C-48EA-85CE-40674F758BAC}" type="slidenum">
              <a:rPr lang="ar-IQ" smtClean="0"/>
              <a:t>‹#›</a:t>
            </a:fld>
            <a:endParaRPr lang="ar-IQ"/>
          </a:p>
        </p:txBody>
      </p:sp>
    </p:spTree>
    <p:extLst>
      <p:ext uri="{BB962C8B-B14F-4D97-AF65-F5344CB8AC3E}">
        <p14:creationId xmlns:p14="http://schemas.microsoft.com/office/powerpoint/2010/main" val="2608469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B94D6280-852D-4CFE-B516-FE706EF7EA7F}" type="datetimeFigureOut">
              <a:rPr lang="ar-IQ" smtClean="0"/>
              <a:t>27/08/1441</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DC8ECB68-108C-48EA-85CE-40674F758BAC}" type="slidenum">
              <a:rPr lang="ar-IQ" smtClean="0"/>
              <a:t>‹#›</a:t>
            </a:fld>
            <a:endParaRPr lang="ar-IQ"/>
          </a:p>
        </p:txBody>
      </p:sp>
    </p:spTree>
    <p:extLst>
      <p:ext uri="{BB962C8B-B14F-4D97-AF65-F5344CB8AC3E}">
        <p14:creationId xmlns:p14="http://schemas.microsoft.com/office/powerpoint/2010/main" val="1634576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B94D6280-852D-4CFE-B516-FE706EF7EA7F}" type="datetimeFigureOut">
              <a:rPr lang="ar-IQ" smtClean="0"/>
              <a:t>27/08/1441</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DC8ECB68-108C-48EA-85CE-40674F758BAC}" type="slidenum">
              <a:rPr lang="ar-IQ" smtClean="0"/>
              <a:t>‹#›</a:t>
            </a:fld>
            <a:endParaRPr lang="ar-IQ"/>
          </a:p>
        </p:txBody>
      </p:sp>
    </p:spTree>
    <p:extLst>
      <p:ext uri="{BB962C8B-B14F-4D97-AF65-F5344CB8AC3E}">
        <p14:creationId xmlns:p14="http://schemas.microsoft.com/office/powerpoint/2010/main" val="2956144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94D6280-852D-4CFE-B516-FE706EF7EA7F}" type="datetimeFigureOut">
              <a:rPr lang="ar-IQ" smtClean="0"/>
              <a:t>27/08/1441</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C8ECB68-108C-48EA-85CE-40674F758BAC}" type="slidenum">
              <a:rPr lang="ar-IQ" smtClean="0"/>
              <a:t>‹#›</a:t>
            </a:fld>
            <a:endParaRPr lang="ar-IQ"/>
          </a:p>
        </p:txBody>
      </p:sp>
    </p:spTree>
    <p:extLst>
      <p:ext uri="{BB962C8B-B14F-4D97-AF65-F5344CB8AC3E}">
        <p14:creationId xmlns:p14="http://schemas.microsoft.com/office/powerpoint/2010/main" val="7429618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332657"/>
            <a:ext cx="7772400" cy="936103"/>
          </a:xfrm>
        </p:spPr>
        <p:style>
          <a:lnRef idx="1">
            <a:schemeClr val="accent5"/>
          </a:lnRef>
          <a:fillRef idx="2">
            <a:schemeClr val="accent5"/>
          </a:fillRef>
          <a:effectRef idx="1">
            <a:schemeClr val="accent5"/>
          </a:effectRef>
          <a:fontRef idx="minor">
            <a:schemeClr val="dk1"/>
          </a:fontRef>
        </p:style>
        <p:txBody>
          <a:bodyPr anchor="t">
            <a:normAutofit fontScale="90000"/>
          </a:bodyPr>
          <a:lstStyle/>
          <a:p>
            <a:r>
              <a:rPr lang="ar-IQ" b="1" dirty="0">
                <a:solidFill>
                  <a:schemeClr val="tx1"/>
                </a:solidFill>
              </a:rPr>
              <a:t>التجويد</a:t>
            </a:r>
            <a:r>
              <a:rPr lang="en-US" dirty="0">
                <a:solidFill>
                  <a:schemeClr val="tx1"/>
                </a:solidFill>
              </a:rPr>
              <a:t/>
            </a:r>
            <a:br>
              <a:rPr lang="en-US" dirty="0">
                <a:solidFill>
                  <a:schemeClr val="tx1"/>
                </a:solidFill>
              </a:rPr>
            </a:br>
            <a:r>
              <a:rPr lang="en-US" sz="3200" dirty="0"/>
              <a:t/>
            </a:r>
            <a:br>
              <a:rPr lang="en-US" sz="3200" dirty="0"/>
            </a:br>
            <a:endParaRPr lang="ar-IQ" dirty="0"/>
          </a:p>
        </p:txBody>
      </p:sp>
      <p:sp>
        <p:nvSpPr>
          <p:cNvPr id="3" name="عنوان فرعي 2"/>
          <p:cNvSpPr>
            <a:spLocks noGrp="1"/>
          </p:cNvSpPr>
          <p:nvPr>
            <p:ph type="subTitle" idx="1"/>
          </p:nvPr>
        </p:nvSpPr>
        <p:spPr>
          <a:xfrm>
            <a:off x="611560" y="1950368"/>
            <a:ext cx="7848872" cy="2952328"/>
          </a:xfrm>
        </p:spPr>
        <p:style>
          <a:lnRef idx="1">
            <a:schemeClr val="accent6"/>
          </a:lnRef>
          <a:fillRef idx="2">
            <a:schemeClr val="accent6"/>
          </a:fillRef>
          <a:effectRef idx="1">
            <a:schemeClr val="accent6"/>
          </a:effectRef>
          <a:fontRef idx="minor">
            <a:schemeClr val="dk1"/>
          </a:fontRef>
        </p:style>
        <p:txBody>
          <a:bodyPr anchor="ctr">
            <a:normAutofit/>
          </a:bodyPr>
          <a:lstStyle/>
          <a:p>
            <a:r>
              <a:rPr lang="ar-IQ" sz="4000" b="1" dirty="0">
                <a:solidFill>
                  <a:schemeClr val="tx1"/>
                </a:solidFill>
              </a:rPr>
              <a:t>تعريفه – موضوعه – فائدته </a:t>
            </a:r>
            <a:r>
              <a:rPr lang="ar-IQ" sz="4000" b="1" dirty="0" smtClean="0">
                <a:solidFill>
                  <a:schemeClr val="tx1"/>
                </a:solidFill>
              </a:rPr>
              <a:t>– ومراتب القراءة</a:t>
            </a:r>
            <a:endParaRPr lang="en-US" sz="4000" dirty="0">
              <a:solidFill>
                <a:schemeClr val="tx1"/>
              </a:solidFill>
            </a:endParaRPr>
          </a:p>
          <a:p>
            <a:pPr algn="just"/>
            <a:endParaRPr lang="ar-IQ" dirty="0">
              <a:solidFill>
                <a:schemeClr val="tx1"/>
              </a:solidFill>
            </a:endParaRPr>
          </a:p>
        </p:txBody>
      </p:sp>
      <p:pic>
        <p:nvPicPr>
          <p:cNvPr id="4" name="صوت مقدمات التجويد.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5616" y="4293096"/>
            <a:ext cx="609600" cy="609600"/>
          </a:xfrm>
          <a:prstGeom prst="rect">
            <a:avLst/>
          </a:prstGeom>
        </p:spPr>
      </p:pic>
    </p:spTree>
    <p:extLst>
      <p:ext uri="{BB962C8B-B14F-4D97-AF65-F5344CB8AC3E}">
        <p14:creationId xmlns:p14="http://schemas.microsoft.com/office/powerpoint/2010/main" val="200008194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744"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210146"/>
          </a:xfrm>
        </p:spPr>
        <p:style>
          <a:lnRef idx="1">
            <a:schemeClr val="accent5"/>
          </a:lnRef>
          <a:fillRef idx="2">
            <a:schemeClr val="accent5"/>
          </a:fillRef>
          <a:effectRef idx="1">
            <a:schemeClr val="accent5"/>
          </a:effectRef>
          <a:fontRef idx="minor">
            <a:schemeClr val="dk1"/>
          </a:fontRef>
        </p:style>
        <p:txBody>
          <a:bodyPr anchor="ctr">
            <a:normAutofit fontScale="90000"/>
          </a:bodyPr>
          <a:lstStyle/>
          <a:p>
            <a:r>
              <a:rPr lang="ar-IQ" sz="3600" b="1" dirty="0" smtClean="0">
                <a:solidFill>
                  <a:schemeClr val="tx1"/>
                </a:solidFill>
              </a:rPr>
              <a:t>تعريف التجويد   </a:t>
            </a:r>
            <a:r>
              <a:rPr lang="en-US" dirty="0"/>
              <a:t/>
            </a:r>
            <a:br>
              <a:rPr lang="en-US" dirty="0"/>
            </a:br>
            <a:endParaRPr lang="ar-IQ" dirty="0"/>
          </a:p>
        </p:txBody>
      </p:sp>
      <p:sp>
        <p:nvSpPr>
          <p:cNvPr id="3" name="عنصر نائب للمحتوى 2"/>
          <p:cNvSpPr>
            <a:spLocks noGrp="1"/>
          </p:cNvSpPr>
          <p:nvPr>
            <p:ph idx="1"/>
          </p:nvPr>
        </p:nvSpPr>
        <p:spPr>
          <a:xfrm>
            <a:off x="457200" y="1772816"/>
            <a:ext cx="8229600" cy="3096344"/>
          </a:xfrm>
        </p:spPr>
        <p:style>
          <a:lnRef idx="1">
            <a:schemeClr val="accent6"/>
          </a:lnRef>
          <a:fillRef idx="2">
            <a:schemeClr val="accent6"/>
          </a:fillRef>
          <a:effectRef idx="1">
            <a:schemeClr val="accent6"/>
          </a:effectRef>
          <a:fontRef idx="minor">
            <a:schemeClr val="dk1"/>
          </a:fontRef>
        </p:style>
        <p:txBody>
          <a:bodyPr anchor="ctr">
            <a:normAutofit/>
          </a:bodyPr>
          <a:lstStyle/>
          <a:p>
            <a:pPr algn="just"/>
            <a:r>
              <a:rPr lang="ar-IQ" b="1" dirty="0"/>
              <a:t> </a:t>
            </a:r>
            <a:r>
              <a:rPr lang="ar-IQ" b="1" dirty="0">
                <a:solidFill>
                  <a:schemeClr val="tx1"/>
                </a:solidFill>
              </a:rPr>
              <a:t>التجويد لغةً:</a:t>
            </a:r>
            <a:r>
              <a:rPr lang="ar-IQ" dirty="0">
                <a:solidFill>
                  <a:schemeClr val="tx1"/>
                </a:solidFill>
              </a:rPr>
              <a:t> هو التحسين، يقال: هذا شيء جيّد، أي حسن، وجوّت الشيء: أي حسّنته.</a:t>
            </a:r>
            <a:endParaRPr lang="en-US" dirty="0">
              <a:solidFill>
                <a:schemeClr val="tx1"/>
              </a:solidFill>
            </a:endParaRPr>
          </a:p>
          <a:p>
            <a:pPr algn="just"/>
            <a:r>
              <a:rPr lang="ar-IQ" b="1" dirty="0">
                <a:solidFill>
                  <a:schemeClr val="tx1"/>
                </a:solidFill>
              </a:rPr>
              <a:t>    التجويد اصطلاحاً: </a:t>
            </a:r>
            <a:r>
              <a:rPr lang="ar-IQ" dirty="0">
                <a:solidFill>
                  <a:schemeClr val="tx1"/>
                </a:solidFill>
              </a:rPr>
              <a:t>هو تلاوة القرآن حق تلاوته أي بإعطاء كل حرف من القرآن حقه ومستحقّه، بمقتضى أصول معهودة، والإتيان بقراءة مجوّدة بريئة من الرّداءة في النطق</a:t>
            </a:r>
            <a:r>
              <a:rPr lang="ar-IQ" dirty="0" smtClean="0">
                <a:solidFill>
                  <a:schemeClr val="tx1"/>
                </a:solidFill>
              </a:rPr>
              <a:t>.</a:t>
            </a:r>
            <a:endParaRPr lang="en-US" dirty="0">
              <a:solidFill>
                <a:schemeClr val="tx1"/>
              </a:solidFill>
            </a:endParaRPr>
          </a:p>
        </p:txBody>
      </p:sp>
      <p:pic>
        <p:nvPicPr>
          <p:cNvPr id="4" name="تعريف التجويد لغة واصطلاحا.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27584" y="2514600"/>
            <a:ext cx="609600" cy="609600"/>
          </a:xfrm>
          <a:prstGeom prst="rect">
            <a:avLst/>
          </a:prstGeom>
        </p:spPr>
      </p:pic>
    </p:spTree>
    <p:extLst>
      <p:ext uri="{BB962C8B-B14F-4D97-AF65-F5344CB8AC3E}">
        <p14:creationId xmlns:p14="http://schemas.microsoft.com/office/powerpoint/2010/main" val="214526502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4868"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827584" y="980728"/>
            <a:ext cx="7776864" cy="550920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ar-IQ" sz="3200" b="1" dirty="0"/>
              <a:t> </a:t>
            </a:r>
            <a:r>
              <a:rPr lang="ar-IQ" sz="3200" b="1" dirty="0" smtClean="0"/>
              <a:t>  </a:t>
            </a:r>
            <a:r>
              <a:rPr lang="ar-IQ" sz="3200" b="1" dirty="0" smtClean="0">
                <a:solidFill>
                  <a:schemeClr val="tx1"/>
                </a:solidFill>
              </a:rPr>
              <a:t>وتلاوة </a:t>
            </a:r>
            <a:r>
              <a:rPr lang="ar-IQ" sz="3200" b="1" dirty="0">
                <a:solidFill>
                  <a:schemeClr val="tx1"/>
                </a:solidFill>
              </a:rPr>
              <a:t>القرآن حق تلاوته:</a:t>
            </a:r>
            <a:r>
              <a:rPr lang="ar-IQ" sz="3200" dirty="0">
                <a:solidFill>
                  <a:schemeClr val="tx1"/>
                </a:solidFill>
              </a:rPr>
              <a:t> هو أن يشترك فيه اللسان والعقل والقلب، فحظ اللسان تصحيح الحروف بالترتيل، وحظ العقل تفسير المعاني، وحظ القلب الاتعاظ والتأثر بالإنزجار والائتمار، فاللسان يرتل والعقل يترجم والقلب يتّعظ. </a:t>
            </a:r>
            <a:endParaRPr lang="en-US" sz="3200" dirty="0">
              <a:solidFill>
                <a:schemeClr val="tx1"/>
              </a:solidFill>
            </a:endParaRPr>
          </a:p>
          <a:p>
            <a:pPr algn="just"/>
            <a:r>
              <a:rPr lang="ar-IQ" sz="3200" dirty="0">
                <a:solidFill>
                  <a:schemeClr val="tx1"/>
                </a:solidFill>
              </a:rPr>
              <a:t>   </a:t>
            </a:r>
            <a:r>
              <a:rPr lang="ar-IQ" sz="3200" b="1" dirty="0" smtClean="0">
                <a:solidFill>
                  <a:schemeClr val="tx1"/>
                </a:solidFill>
              </a:rPr>
              <a:t>وحقّ </a:t>
            </a:r>
            <a:r>
              <a:rPr lang="ar-IQ" sz="3200" b="1" dirty="0">
                <a:solidFill>
                  <a:schemeClr val="tx1"/>
                </a:solidFill>
              </a:rPr>
              <a:t>الحرف:</a:t>
            </a:r>
            <a:r>
              <a:rPr lang="ar-IQ" sz="3200" dirty="0">
                <a:solidFill>
                  <a:schemeClr val="tx1"/>
                </a:solidFill>
              </a:rPr>
              <a:t> أي صفاته الذاتية اللازمة له، كالجهر والشدة والاستعلاء والاستفال والغنّة وغيرها، فإنها لازمة لذات الحرف لا تنفك عنه.</a:t>
            </a:r>
            <a:endParaRPr lang="en-US" sz="3200" dirty="0">
              <a:solidFill>
                <a:schemeClr val="tx1"/>
              </a:solidFill>
            </a:endParaRPr>
          </a:p>
          <a:p>
            <a:pPr algn="just"/>
            <a:r>
              <a:rPr lang="ar-IQ" sz="3200" dirty="0">
                <a:solidFill>
                  <a:schemeClr val="tx1"/>
                </a:solidFill>
              </a:rPr>
              <a:t>   </a:t>
            </a:r>
            <a:r>
              <a:rPr lang="ar-IQ" sz="3200" b="1" dirty="0" smtClean="0">
                <a:solidFill>
                  <a:schemeClr val="tx1"/>
                </a:solidFill>
              </a:rPr>
              <a:t>ومستحقّه</a:t>
            </a:r>
            <a:r>
              <a:rPr lang="ar-IQ" sz="3200" b="1" dirty="0">
                <a:solidFill>
                  <a:schemeClr val="tx1"/>
                </a:solidFill>
              </a:rPr>
              <a:t>:</a:t>
            </a:r>
            <a:r>
              <a:rPr lang="ar-IQ" sz="3200" dirty="0">
                <a:solidFill>
                  <a:schemeClr val="tx1"/>
                </a:solidFill>
              </a:rPr>
              <a:t> أي صفاته العرضية الناشئة عن الصفات الذاتية كالتفخيم فإنه ناشئ من الاستعلاء، والترقيق فإنه ناشئ من الاستفال وهكذا...</a:t>
            </a:r>
          </a:p>
        </p:txBody>
      </p:sp>
      <p:pic>
        <p:nvPicPr>
          <p:cNvPr id="3" name="صوت حق الحرف ومستحقه.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87624" y="5898471"/>
            <a:ext cx="609600" cy="609600"/>
          </a:xfrm>
          <a:prstGeom prst="rect">
            <a:avLst/>
          </a:prstGeom>
        </p:spPr>
      </p:pic>
    </p:spTree>
    <p:extLst>
      <p:ext uri="{BB962C8B-B14F-4D97-AF65-F5344CB8AC3E}">
        <p14:creationId xmlns:p14="http://schemas.microsoft.com/office/powerpoint/2010/main" val="127011528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2160"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620689"/>
            <a:ext cx="7772400" cy="1584175"/>
          </a:xfrm>
        </p:spPr>
        <p:style>
          <a:lnRef idx="1">
            <a:schemeClr val="accent5"/>
          </a:lnRef>
          <a:fillRef idx="2">
            <a:schemeClr val="accent5"/>
          </a:fillRef>
          <a:effectRef idx="1">
            <a:schemeClr val="accent5"/>
          </a:effectRef>
          <a:fontRef idx="minor">
            <a:schemeClr val="dk1"/>
          </a:fontRef>
        </p:style>
        <p:txBody>
          <a:bodyPr/>
          <a:lstStyle/>
          <a:p>
            <a:r>
              <a:rPr lang="ar-IQ" dirty="0" smtClean="0">
                <a:solidFill>
                  <a:schemeClr val="tx1"/>
                </a:solidFill>
              </a:rPr>
              <a:t>موضوع التجويد وفائدته</a:t>
            </a:r>
            <a:endParaRPr lang="ar-IQ" dirty="0">
              <a:solidFill>
                <a:schemeClr val="tx1"/>
              </a:solidFill>
            </a:endParaRPr>
          </a:p>
        </p:txBody>
      </p:sp>
      <p:sp>
        <p:nvSpPr>
          <p:cNvPr id="3" name="عنوان فرعي 2"/>
          <p:cNvSpPr>
            <a:spLocks noGrp="1"/>
          </p:cNvSpPr>
          <p:nvPr>
            <p:ph type="subTitle" idx="1"/>
          </p:nvPr>
        </p:nvSpPr>
        <p:spPr>
          <a:xfrm>
            <a:off x="611560" y="2492896"/>
            <a:ext cx="7920880" cy="2232248"/>
          </a:xfrm>
        </p:spPr>
        <p:style>
          <a:lnRef idx="1">
            <a:schemeClr val="accent6"/>
          </a:lnRef>
          <a:fillRef idx="2">
            <a:schemeClr val="accent6"/>
          </a:fillRef>
          <a:effectRef idx="1">
            <a:schemeClr val="accent6"/>
          </a:effectRef>
          <a:fontRef idx="minor">
            <a:schemeClr val="dk1"/>
          </a:fontRef>
        </p:style>
        <p:txBody>
          <a:bodyPr anchor="t">
            <a:normAutofit/>
          </a:bodyPr>
          <a:lstStyle/>
          <a:p>
            <a:pPr algn="just"/>
            <a:r>
              <a:rPr lang="ar-IQ" b="1" dirty="0">
                <a:solidFill>
                  <a:schemeClr val="tx1"/>
                </a:solidFill>
              </a:rPr>
              <a:t>موضوع التجويد:</a:t>
            </a:r>
            <a:r>
              <a:rPr lang="ar-IQ" dirty="0">
                <a:solidFill>
                  <a:schemeClr val="tx1"/>
                </a:solidFill>
              </a:rPr>
              <a:t> هو القرآن </a:t>
            </a:r>
            <a:r>
              <a:rPr lang="ar-IQ" dirty="0" smtClean="0">
                <a:solidFill>
                  <a:schemeClr val="tx1"/>
                </a:solidFill>
              </a:rPr>
              <a:t>الكريم.</a:t>
            </a:r>
            <a:endParaRPr lang="en-US" dirty="0" smtClean="0">
              <a:solidFill>
                <a:schemeClr val="tx1"/>
              </a:solidFill>
            </a:endParaRPr>
          </a:p>
          <a:p>
            <a:pPr algn="just"/>
            <a:r>
              <a:rPr lang="ar-IQ" b="1" dirty="0" smtClean="0">
                <a:solidFill>
                  <a:schemeClr val="tx1"/>
                </a:solidFill>
              </a:rPr>
              <a:t>فائدة التجويد:</a:t>
            </a:r>
            <a:r>
              <a:rPr lang="ar-IQ" dirty="0" smtClean="0">
                <a:solidFill>
                  <a:schemeClr val="tx1"/>
                </a:solidFill>
              </a:rPr>
              <a:t> الفائدة من التجويد هو صون اللسان عن الخطأ في تلاوة القرآن الكريم، والامتثال لأمر الله تعالى بترتيل القرآن (وَرًتِّلِ القُرْآنَ تَرْتِيْلاً)، فضلاً عن نيل الأجر والثواب. </a:t>
            </a:r>
            <a:endParaRPr lang="en-US" dirty="0" smtClean="0">
              <a:solidFill>
                <a:schemeClr val="tx1"/>
              </a:solidFill>
            </a:endParaRPr>
          </a:p>
          <a:p>
            <a:endParaRPr lang="ar-IQ" dirty="0"/>
          </a:p>
        </p:txBody>
      </p:sp>
      <p:pic>
        <p:nvPicPr>
          <p:cNvPr id="4" name="صوت موضوع التجويد وفائدته.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99592" y="2561771"/>
            <a:ext cx="609600" cy="609600"/>
          </a:xfrm>
          <a:prstGeom prst="rect">
            <a:avLst/>
          </a:prstGeom>
        </p:spPr>
      </p:pic>
    </p:spTree>
    <p:extLst>
      <p:ext uri="{BB962C8B-B14F-4D97-AF65-F5344CB8AC3E}">
        <p14:creationId xmlns:p14="http://schemas.microsoft.com/office/powerpoint/2010/main" val="204075953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034"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332657"/>
            <a:ext cx="7772400" cy="720079"/>
          </a:xfrm>
        </p:spPr>
        <p:style>
          <a:lnRef idx="1">
            <a:schemeClr val="accent5"/>
          </a:lnRef>
          <a:fillRef idx="2">
            <a:schemeClr val="accent5"/>
          </a:fillRef>
          <a:effectRef idx="1">
            <a:schemeClr val="accent5"/>
          </a:effectRef>
          <a:fontRef idx="minor">
            <a:schemeClr val="dk1"/>
          </a:fontRef>
        </p:style>
        <p:txBody>
          <a:bodyPr>
            <a:normAutofit/>
          </a:bodyPr>
          <a:lstStyle/>
          <a:p>
            <a:r>
              <a:rPr lang="ar-IQ" sz="3200" b="1"/>
              <a:t>مراتب </a:t>
            </a:r>
            <a:r>
              <a:rPr lang="ar-IQ" sz="3200" b="1" smtClean="0"/>
              <a:t>القراءة</a:t>
            </a:r>
            <a:endParaRPr lang="ar-IQ" sz="3200" dirty="0"/>
          </a:p>
        </p:txBody>
      </p:sp>
      <p:sp>
        <p:nvSpPr>
          <p:cNvPr id="3" name="عنوان فرعي 2"/>
          <p:cNvSpPr>
            <a:spLocks noGrp="1"/>
          </p:cNvSpPr>
          <p:nvPr>
            <p:ph type="subTitle" idx="1"/>
          </p:nvPr>
        </p:nvSpPr>
        <p:spPr>
          <a:xfrm>
            <a:off x="683568" y="1196752"/>
            <a:ext cx="7776864" cy="5400600"/>
          </a:xfrm>
        </p:spPr>
        <p:style>
          <a:lnRef idx="1">
            <a:schemeClr val="accent6"/>
          </a:lnRef>
          <a:fillRef idx="2">
            <a:schemeClr val="accent6"/>
          </a:fillRef>
          <a:effectRef idx="1">
            <a:schemeClr val="accent6"/>
          </a:effectRef>
          <a:fontRef idx="minor">
            <a:schemeClr val="dk1"/>
          </a:fontRef>
        </p:style>
        <p:txBody>
          <a:bodyPr anchor="t">
            <a:normAutofit fontScale="40000" lnSpcReduction="20000"/>
          </a:bodyPr>
          <a:lstStyle/>
          <a:p>
            <a:pPr algn="just"/>
            <a:endParaRPr lang="ar-IQ" sz="4200" b="1" dirty="0" smtClean="0">
              <a:solidFill>
                <a:schemeClr val="tx1"/>
              </a:solidFill>
            </a:endParaRPr>
          </a:p>
          <a:p>
            <a:pPr algn="just"/>
            <a:r>
              <a:rPr lang="ar-IQ" sz="8000" b="1" dirty="0" smtClean="0">
                <a:solidFill>
                  <a:schemeClr val="tx1"/>
                </a:solidFill>
              </a:rPr>
              <a:t>أولاً- </a:t>
            </a:r>
            <a:r>
              <a:rPr lang="ar-IQ" sz="8000" b="1" dirty="0">
                <a:solidFill>
                  <a:schemeClr val="tx1"/>
                </a:solidFill>
              </a:rPr>
              <a:t>التحقيق:</a:t>
            </a:r>
            <a:endParaRPr lang="en-US" sz="8000" dirty="0">
              <a:solidFill>
                <a:schemeClr val="tx1"/>
              </a:solidFill>
            </a:endParaRPr>
          </a:p>
          <a:p>
            <a:pPr algn="just"/>
            <a:r>
              <a:rPr lang="ar-IQ" sz="8000" dirty="0">
                <a:solidFill>
                  <a:schemeClr val="tx1"/>
                </a:solidFill>
              </a:rPr>
              <a:t>    </a:t>
            </a:r>
            <a:r>
              <a:rPr lang="ar-IQ" sz="8000" b="1" dirty="0">
                <a:solidFill>
                  <a:schemeClr val="tx1"/>
                </a:solidFill>
              </a:rPr>
              <a:t>التحقيق لغةً:</a:t>
            </a:r>
            <a:r>
              <a:rPr lang="ar-IQ" sz="8000" dirty="0">
                <a:solidFill>
                  <a:schemeClr val="tx1"/>
                </a:solidFill>
              </a:rPr>
              <a:t> هو المبالغة في الإتيان بالشيء على حقيقته من غير زيادة فيه ولا نقص عنه.</a:t>
            </a:r>
            <a:endParaRPr lang="en-US" sz="8000" dirty="0">
              <a:solidFill>
                <a:schemeClr val="tx1"/>
              </a:solidFill>
            </a:endParaRPr>
          </a:p>
          <a:p>
            <a:pPr algn="just"/>
            <a:r>
              <a:rPr lang="ar-IQ" sz="8000" dirty="0">
                <a:solidFill>
                  <a:schemeClr val="tx1"/>
                </a:solidFill>
              </a:rPr>
              <a:t>    </a:t>
            </a:r>
            <a:r>
              <a:rPr lang="ar-IQ" sz="8000" b="1" dirty="0">
                <a:solidFill>
                  <a:schemeClr val="tx1"/>
                </a:solidFill>
              </a:rPr>
              <a:t>والتحقيق اصطلاحاً:</a:t>
            </a:r>
            <a:r>
              <a:rPr lang="ar-IQ" sz="8000" dirty="0">
                <a:solidFill>
                  <a:schemeClr val="tx1"/>
                </a:solidFill>
              </a:rPr>
              <a:t> هو إعطاء كل حرف حقّه من إشباع المدّ وتحقيق الهمزة وإتمام الحركات واعتماد الإظهار والتشديدات وإخراج الحروف بعضها من بعض </a:t>
            </a:r>
            <a:r>
              <a:rPr lang="ar-IQ" sz="8000" dirty="0" smtClean="0">
                <a:solidFill>
                  <a:schemeClr val="tx1"/>
                </a:solidFill>
              </a:rPr>
              <a:t>بالصورة الصحيحة.</a:t>
            </a:r>
            <a:endParaRPr lang="en-US" sz="8000" dirty="0">
              <a:solidFill>
                <a:schemeClr val="tx1"/>
              </a:solidFill>
            </a:endParaRPr>
          </a:p>
          <a:p>
            <a:pPr algn="just"/>
            <a:r>
              <a:rPr lang="ar-IQ" sz="8000" b="1" dirty="0">
                <a:solidFill>
                  <a:schemeClr val="tx1"/>
                </a:solidFill>
              </a:rPr>
              <a:t>ثانياً- الحدر:</a:t>
            </a:r>
            <a:r>
              <a:rPr lang="ar-IQ" sz="8000" dirty="0">
                <a:solidFill>
                  <a:schemeClr val="tx1"/>
                </a:solidFill>
              </a:rPr>
              <a:t> وهو أن تكون التلاوة حدراً بإدراجها والإسراع بها وتخفيفها بالقصر والتّسكين والاختلاس والبدل ونحو ذلك، مع ضبط الإعراب وإتقان النطق باللفظ وتمكين حروفه، مع مراعاة أحكام التلاوة من المد والغنة والقطع والوصل وغيرها، ومقدار مدّه حركتين.</a:t>
            </a:r>
            <a:endParaRPr lang="en-US" sz="8000" dirty="0">
              <a:solidFill>
                <a:schemeClr val="tx1"/>
              </a:solidFill>
            </a:endParaRPr>
          </a:p>
          <a:p>
            <a:pPr algn="just"/>
            <a:endParaRPr lang="ar-IQ" dirty="0"/>
          </a:p>
        </p:txBody>
      </p:sp>
      <p:pic>
        <p:nvPicPr>
          <p:cNvPr id="4" name="مراتب القراءة 1.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475656" y="5949280"/>
            <a:ext cx="609600" cy="609600"/>
          </a:xfrm>
          <a:prstGeom prst="rect">
            <a:avLst/>
          </a:prstGeom>
        </p:spPr>
      </p:pic>
    </p:spTree>
    <p:extLst>
      <p:ext uri="{BB962C8B-B14F-4D97-AF65-F5344CB8AC3E}">
        <p14:creationId xmlns:p14="http://schemas.microsoft.com/office/powerpoint/2010/main" val="380393374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127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332657"/>
            <a:ext cx="7772400" cy="720079"/>
          </a:xfrm>
        </p:spPr>
        <p:style>
          <a:lnRef idx="1">
            <a:schemeClr val="accent5"/>
          </a:lnRef>
          <a:fillRef idx="2">
            <a:schemeClr val="accent5"/>
          </a:fillRef>
          <a:effectRef idx="1">
            <a:schemeClr val="accent5"/>
          </a:effectRef>
          <a:fontRef idx="minor">
            <a:schemeClr val="dk1"/>
          </a:fontRef>
        </p:style>
        <p:txBody>
          <a:bodyPr>
            <a:normAutofit/>
          </a:bodyPr>
          <a:lstStyle/>
          <a:p>
            <a:r>
              <a:rPr lang="ar-IQ" sz="3200" b="1" dirty="0"/>
              <a:t>مراتب </a:t>
            </a:r>
            <a:r>
              <a:rPr lang="ar-IQ" sz="3200" b="1" dirty="0" smtClean="0"/>
              <a:t>القراءة</a:t>
            </a:r>
            <a:endParaRPr lang="ar-IQ" sz="3200" dirty="0"/>
          </a:p>
        </p:txBody>
      </p:sp>
      <p:sp>
        <p:nvSpPr>
          <p:cNvPr id="3" name="عنوان فرعي 2"/>
          <p:cNvSpPr>
            <a:spLocks noGrp="1"/>
          </p:cNvSpPr>
          <p:nvPr>
            <p:ph type="subTitle" idx="1"/>
          </p:nvPr>
        </p:nvSpPr>
        <p:spPr>
          <a:xfrm>
            <a:off x="683568" y="1196752"/>
            <a:ext cx="7776864" cy="3960440"/>
          </a:xfrm>
        </p:spPr>
        <p:style>
          <a:lnRef idx="1">
            <a:schemeClr val="accent6"/>
          </a:lnRef>
          <a:fillRef idx="2">
            <a:schemeClr val="accent6"/>
          </a:fillRef>
          <a:effectRef idx="1">
            <a:schemeClr val="accent6"/>
          </a:effectRef>
          <a:fontRef idx="minor">
            <a:schemeClr val="dk1"/>
          </a:fontRef>
        </p:style>
        <p:txBody>
          <a:bodyPr anchor="t">
            <a:normAutofit/>
          </a:bodyPr>
          <a:lstStyle/>
          <a:p>
            <a:pPr algn="just"/>
            <a:r>
              <a:rPr lang="ar-IQ" b="1" dirty="0" smtClean="0">
                <a:solidFill>
                  <a:schemeClr val="tx1"/>
                </a:solidFill>
              </a:rPr>
              <a:t>ثالثاً- </a:t>
            </a:r>
            <a:r>
              <a:rPr lang="ar-IQ" b="1" dirty="0">
                <a:solidFill>
                  <a:schemeClr val="tx1"/>
                </a:solidFill>
              </a:rPr>
              <a:t>الترتيل: </a:t>
            </a:r>
            <a:endParaRPr lang="en-US" dirty="0">
              <a:solidFill>
                <a:schemeClr val="tx1"/>
              </a:solidFill>
            </a:endParaRPr>
          </a:p>
          <a:p>
            <a:pPr algn="just"/>
            <a:r>
              <a:rPr lang="ar-IQ" dirty="0">
                <a:solidFill>
                  <a:schemeClr val="tx1"/>
                </a:solidFill>
              </a:rPr>
              <a:t>    </a:t>
            </a:r>
            <a:r>
              <a:rPr lang="ar-IQ" b="1" dirty="0">
                <a:solidFill>
                  <a:schemeClr val="tx1"/>
                </a:solidFill>
              </a:rPr>
              <a:t>الترتيل لغةً:</a:t>
            </a:r>
            <a:r>
              <a:rPr lang="ar-IQ" dirty="0">
                <a:solidFill>
                  <a:schemeClr val="tx1"/>
                </a:solidFill>
              </a:rPr>
              <a:t> هو تحسين النطق بالكلام.</a:t>
            </a:r>
            <a:endParaRPr lang="en-US" dirty="0">
              <a:solidFill>
                <a:schemeClr val="tx1"/>
              </a:solidFill>
            </a:endParaRPr>
          </a:p>
          <a:p>
            <a:pPr algn="just"/>
            <a:r>
              <a:rPr lang="ar-IQ" dirty="0">
                <a:solidFill>
                  <a:schemeClr val="tx1"/>
                </a:solidFill>
              </a:rPr>
              <a:t>    </a:t>
            </a:r>
            <a:r>
              <a:rPr lang="ar-IQ" b="1" dirty="0">
                <a:solidFill>
                  <a:schemeClr val="tx1"/>
                </a:solidFill>
              </a:rPr>
              <a:t>والترتيل اصطلاحاً: </a:t>
            </a:r>
            <a:r>
              <a:rPr lang="ar-IQ" dirty="0">
                <a:solidFill>
                  <a:schemeClr val="tx1"/>
                </a:solidFill>
              </a:rPr>
              <a:t>هو قراءة القرآن مع رعاية مخارج الحروف وحفظ الوقوف، قراءة بتمهّل </a:t>
            </a:r>
            <a:r>
              <a:rPr lang="ar-IQ" dirty="0" smtClean="0">
                <a:solidFill>
                  <a:schemeClr val="tx1"/>
                </a:solidFill>
              </a:rPr>
              <a:t>واطمئنان</a:t>
            </a:r>
            <a:r>
              <a:rPr lang="ar-IQ" dirty="0">
                <a:solidFill>
                  <a:schemeClr val="tx1"/>
                </a:solidFill>
              </a:rPr>
              <a:t>، ومقدار مده أربع حركات</a:t>
            </a:r>
            <a:r>
              <a:rPr lang="ar-IQ" dirty="0" smtClean="0">
                <a:solidFill>
                  <a:schemeClr val="tx1"/>
                </a:solidFill>
              </a:rPr>
              <a:t>.</a:t>
            </a:r>
            <a:endParaRPr lang="en-US" dirty="0">
              <a:solidFill>
                <a:schemeClr val="tx1"/>
              </a:solidFill>
            </a:endParaRPr>
          </a:p>
          <a:p>
            <a:pPr algn="just"/>
            <a:r>
              <a:rPr lang="ar-IQ" b="1" dirty="0">
                <a:solidFill>
                  <a:schemeClr val="tx1"/>
                </a:solidFill>
              </a:rPr>
              <a:t>رابعاً- التدوير:</a:t>
            </a:r>
            <a:r>
              <a:rPr lang="ar-IQ" dirty="0">
                <a:solidFill>
                  <a:schemeClr val="tx1"/>
                </a:solidFill>
              </a:rPr>
              <a:t> هو التوسط بين الترتيل والحدر، وهي مرتبة قلّما يُقرأ بها، ومقدار مدّه ثلاث حركات.</a:t>
            </a:r>
            <a:endParaRPr lang="en-US" dirty="0">
              <a:solidFill>
                <a:schemeClr val="tx1"/>
              </a:solidFill>
            </a:endParaRPr>
          </a:p>
          <a:p>
            <a:pPr algn="just"/>
            <a:endParaRPr lang="ar-IQ" dirty="0"/>
          </a:p>
        </p:txBody>
      </p:sp>
      <p:pic>
        <p:nvPicPr>
          <p:cNvPr id="4" name="مراتب القراءة 2.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5616" y="4509120"/>
            <a:ext cx="609600" cy="609600"/>
          </a:xfrm>
          <a:prstGeom prst="rect">
            <a:avLst/>
          </a:prstGeom>
        </p:spPr>
      </p:pic>
    </p:spTree>
    <p:extLst>
      <p:ext uri="{BB962C8B-B14F-4D97-AF65-F5344CB8AC3E}">
        <p14:creationId xmlns:p14="http://schemas.microsoft.com/office/powerpoint/2010/main" val="71463513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524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TotalTime>
  <Words>345</Words>
  <Application>Microsoft Office PowerPoint</Application>
  <PresentationFormat>عرض على الشاشة (3:4)‏</PresentationFormat>
  <Paragraphs>22</Paragraphs>
  <Slides>6</Slides>
  <Notes>0</Notes>
  <HiddenSlides>0</HiddenSlides>
  <MMClips>6</MMClips>
  <ScaleCrop>false</ScaleCrop>
  <HeadingPairs>
    <vt:vector size="4" baseType="variant">
      <vt:variant>
        <vt:lpstr>نسق</vt:lpstr>
      </vt:variant>
      <vt:variant>
        <vt:i4>1</vt:i4>
      </vt:variant>
      <vt:variant>
        <vt:lpstr>عناوين الشرائح</vt:lpstr>
      </vt:variant>
      <vt:variant>
        <vt:i4>6</vt:i4>
      </vt:variant>
    </vt:vector>
  </HeadingPairs>
  <TitlesOfParts>
    <vt:vector size="7" baseType="lpstr">
      <vt:lpstr>نسق Office</vt:lpstr>
      <vt:lpstr>التجويد  </vt:lpstr>
      <vt:lpstr>تعريف التجويد    </vt:lpstr>
      <vt:lpstr>عرض تقديمي في PowerPoint</vt:lpstr>
      <vt:lpstr>موضوع التجويد وفائدته</vt:lpstr>
      <vt:lpstr>مراتب القراءة</vt:lpstr>
      <vt:lpstr>مراتب القراءة</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التجويد تعريفه – موضوعه – فائدته - مراتبه</dc:title>
  <dc:creator>DAR ALNASIH</dc:creator>
  <cp:lastModifiedBy>DAR ALNASIH</cp:lastModifiedBy>
  <cp:revision>20</cp:revision>
  <dcterms:created xsi:type="dcterms:W3CDTF">2020-03-29T13:10:11Z</dcterms:created>
  <dcterms:modified xsi:type="dcterms:W3CDTF">2020-04-20T06:24:41Z</dcterms:modified>
</cp:coreProperties>
</file>