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8BB5-3277-4232-B89A-64AE2F397FBD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8316-7596-4080-BC3B-F03917EED47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6039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8BB5-3277-4232-B89A-64AE2F397FBD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8316-7596-4080-BC3B-F03917EED47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0136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8BB5-3277-4232-B89A-64AE2F397FBD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8316-7596-4080-BC3B-F03917EED47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930953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8BB5-3277-4232-B89A-64AE2F397FBD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8316-7596-4080-BC3B-F03917EED47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64603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8BB5-3277-4232-B89A-64AE2F397FBD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8316-7596-4080-BC3B-F03917EED47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26591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8BB5-3277-4232-B89A-64AE2F397FBD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8316-7596-4080-BC3B-F03917EED47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3889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8BB5-3277-4232-B89A-64AE2F397FBD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8316-7596-4080-BC3B-F03917EED47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415591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8BB5-3277-4232-B89A-64AE2F397FBD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8316-7596-4080-BC3B-F03917EED47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6957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8BB5-3277-4232-B89A-64AE2F397FBD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8316-7596-4080-BC3B-F03917EED47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5770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8BB5-3277-4232-B89A-64AE2F397FBD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8316-7596-4080-BC3B-F03917EED47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4187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28BB5-3277-4232-B89A-64AE2F397FBD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FF8316-7596-4080-BC3B-F03917EED47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95610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28BB5-3277-4232-B89A-64AE2F397FBD}" type="datetimeFigureOut">
              <a:rPr lang="ar-IQ" smtClean="0"/>
              <a:t>27/08/1441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FF8316-7596-4080-BC3B-F03917EED474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51159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323528" y="620689"/>
            <a:ext cx="8424936" cy="122413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dirty="0"/>
              <a:t>أنواع المد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23528" y="1988840"/>
            <a:ext cx="8424936" cy="432048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/>
            <a:r>
              <a:rPr lang="ar-IQ" b="1" dirty="0" smtClean="0">
                <a:solidFill>
                  <a:schemeClr val="tx1"/>
                </a:solidFill>
              </a:rPr>
              <a:t>رابعاً</a:t>
            </a:r>
            <a:r>
              <a:rPr lang="ar-IQ" b="1" dirty="0">
                <a:solidFill>
                  <a:schemeClr val="tx1"/>
                </a:solidFill>
              </a:rPr>
              <a:t>: المد العارض للسكون:</a:t>
            </a:r>
            <a:r>
              <a:rPr lang="ar-IQ" dirty="0">
                <a:solidFill>
                  <a:schemeClr val="tx1"/>
                </a:solidFill>
              </a:rPr>
              <a:t> هو أن يأتي بعد حرف المد الطبيعي حرف ساكن، وسكونه عرضي، (أي سكن بسبب الوقف)، ويكون في حالة الوقف فقط، ومقدار مده </a:t>
            </a:r>
            <a:r>
              <a:rPr lang="ar-IQ" dirty="0" smtClean="0">
                <a:solidFill>
                  <a:schemeClr val="tx1"/>
                </a:solidFill>
              </a:rPr>
              <a:t>)2 </a:t>
            </a:r>
            <a:r>
              <a:rPr lang="ar-IQ" dirty="0">
                <a:solidFill>
                  <a:schemeClr val="tx1"/>
                </a:solidFill>
              </a:rPr>
              <a:t>– 4 – 6) حركات، لكن الطول أولى، نحو: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ar-IQ" dirty="0" smtClean="0">
                <a:solidFill>
                  <a:schemeClr val="tx1"/>
                </a:solidFill>
              </a:rPr>
              <a:t>قوله تعالى: (الْحَمْدُ </a:t>
            </a:r>
            <a:r>
              <a:rPr lang="ar-IQ" dirty="0">
                <a:solidFill>
                  <a:schemeClr val="tx1"/>
                </a:solidFill>
              </a:rPr>
              <a:t>لِلَّهِ رَبِّ الْعَالَمِيْنَ (2) الرَّحْمَنِ الرَّحِيْمِ (3) </a:t>
            </a:r>
            <a:endParaRPr lang="en-US" dirty="0">
              <a:solidFill>
                <a:schemeClr val="tx1"/>
              </a:solidFill>
            </a:endParaRPr>
          </a:p>
          <a:p>
            <a:pPr algn="just"/>
            <a:r>
              <a:rPr lang="ar-IQ" dirty="0" smtClean="0">
                <a:solidFill>
                  <a:schemeClr val="tx1"/>
                </a:solidFill>
              </a:rPr>
              <a:t>وقوله </a:t>
            </a:r>
            <a:r>
              <a:rPr lang="ar-IQ" dirty="0">
                <a:solidFill>
                  <a:schemeClr val="tx1"/>
                </a:solidFill>
              </a:rPr>
              <a:t>تعالى:(وَالسَّمَاْءِ ذَاتِ الْبُرُوْجِ (1) وَالْيَوْمِ الْمَوْعُوْدِ (2</a:t>
            </a:r>
            <a:r>
              <a:rPr lang="ar-IQ" dirty="0" smtClean="0">
                <a:solidFill>
                  <a:schemeClr val="tx1"/>
                </a:solidFill>
              </a:rPr>
              <a:t>)</a:t>
            </a:r>
            <a:endParaRPr lang="en-US" dirty="0" smtClean="0">
              <a:solidFill>
                <a:schemeClr val="tx1"/>
              </a:solidFill>
            </a:endParaRPr>
          </a:p>
          <a:p>
            <a:pPr algn="just"/>
            <a:r>
              <a:rPr lang="ar-IQ" dirty="0" smtClean="0">
                <a:solidFill>
                  <a:schemeClr val="tx1"/>
                </a:solidFill>
              </a:rPr>
              <a:t>وقوله </a:t>
            </a:r>
            <a:r>
              <a:rPr lang="ar-IQ" dirty="0">
                <a:solidFill>
                  <a:schemeClr val="tx1"/>
                </a:solidFill>
              </a:rPr>
              <a:t>تعالى:(</a:t>
            </a:r>
            <a:r>
              <a:rPr lang="ar-IQ" dirty="0" smtClean="0">
                <a:solidFill>
                  <a:schemeClr val="tx1"/>
                </a:solidFill>
              </a:rPr>
              <a:t>قُلْ أَعُوذُ بِرَبِّ النَّاْسِ (1) مَلِكِ النَّاْسِ (2)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ar-IQ" dirty="0"/>
          </a:p>
        </p:txBody>
      </p:sp>
      <p:pic>
        <p:nvPicPr>
          <p:cNvPr id="4" name="صوت مد العارض للسكون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83568" y="55892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0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8850"/>
    </mc:Choice>
    <mc:Fallback xmlns="">
      <p:transition spd="slow" advTm="10885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71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51520" y="620689"/>
            <a:ext cx="8568952" cy="122413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ar-IQ" b="1" dirty="0"/>
              <a:t>أنواع المد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251520" y="1988840"/>
            <a:ext cx="8568952" cy="453650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algn="just">
              <a:lnSpc>
                <a:spcPct val="150000"/>
              </a:lnSpc>
            </a:pPr>
            <a:r>
              <a:rPr lang="ar-IQ" b="1" dirty="0">
                <a:solidFill>
                  <a:schemeClr val="tx1"/>
                </a:solidFill>
              </a:rPr>
              <a:t>خامساً: مد البدل: </a:t>
            </a:r>
            <a:r>
              <a:rPr lang="ar-IQ" dirty="0">
                <a:solidFill>
                  <a:schemeClr val="tx1"/>
                </a:solidFill>
              </a:rPr>
              <a:t>هو اجتماع همزتان الأولى متحركة والثانية ساكنة، فنقوم بإبدال الهمزة الثانية الساكنة بجنس حركة الهمزة الأولى، فإذا </a:t>
            </a:r>
            <a:r>
              <a:rPr lang="ar-IQ" dirty="0" smtClean="0">
                <a:solidFill>
                  <a:schemeClr val="tx1"/>
                </a:solidFill>
              </a:rPr>
              <a:t>كانت الهمزة </a:t>
            </a:r>
            <a:r>
              <a:rPr lang="ar-IQ" dirty="0">
                <a:solidFill>
                  <a:schemeClr val="tx1"/>
                </a:solidFill>
              </a:rPr>
              <a:t>الأولى مفتوحة </a:t>
            </a:r>
            <a:r>
              <a:rPr lang="ar-IQ" dirty="0" smtClean="0">
                <a:solidFill>
                  <a:schemeClr val="tx1"/>
                </a:solidFill>
              </a:rPr>
              <a:t>ابدلت الهمزة </a:t>
            </a:r>
            <a:r>
              <a:rPr lang="ar-IQ" dirty="0">
                <a:solidFill>
                  <a:schemeClr val="tx1"/>
                </a:solidFill>
              </a:rPr>
              <a:t>الثانية ألفاً، نحو (آدم أصلها أَأْدم – آزر أصلها أَأْزر – آمنوا أصلها أَأْمنوا)، وإذا </a:t>
            </a:r>
            <a:r>
              <a:rPr lang="ar-IQ" dirty="0" smtClean="0">
                <a:solidFill>
                  <a:schemeClr val="tx1"/>
                </a:solidFill>
              </a:rPr>
              <a:t>كانت الهمزة </a:t>
            </a:r>
            <a:r>
              <a:rPr lang="ar-IQ" dirty="0">
                <a:solidFill>
                  <a:schemeClr val="tx1"/>
                </a:solidFill>
              </a:rPr>
              <a:t>الأولى مضمومة </a:t>
            </a:r>
            <a:r>
              <a:rPr lang="ar-IQ" dirty="0" smtClean="0">
                <a:solidFill>
                  <a:schemeClr val="tx1"/>
                </a:solidFill>
              </a:rPr>
              <a:t>ابدلت الهمزة </a:t>
            </a:r>
            <a:r>
              <a:rPr lang="ar-IQ" dirty="0">
                <a:solidFill>
                  <a:schemeClr val="tx1"/>
                </a:solidFill>
              </a:rPr>
              <a:t>الثانية واواً، نحو (أُوتوا أصلها أُؤْتوا)، وإذا </a:t>
            </a:r>
            <a:r>
              <a:rPr lang="ar-IQ" dirty="0" smtClean="0">
                <a:solidFill>
                  <a:schemeClr val="tx1"/>
                </a:solidFill>
              </a:rPr>
              <a:t>كانت الهمزة </a:t>
            </a:r>
            <a:r>
              <a:rPr lang="ar-IQ" dirty="0">
                <a:solidFill>
                  <a:schemeClr val="tx1"/>
                </a:solidFill>
              </a:rPr>
              <a:t>الأولى مكسورة </a:t>
            </a:r>
            <a:r>
              <a:rPr lang="ar-IQ" dirty="0" smtClean="0">
                <a:solidFill>
                  <a:schemeClr val="tx1"/>
                </a:solidFill>
              </a:rPr>
              <a:t>ابدلت الهمزة </a:t>
            </a:r>
            <a:r>
              <a:rPr lang="ar-IQ" dirty="0">
                <a:solidFill>
                  <a:schemeClr val="tx1"/>
                </a:solidFill>
              </a:rPr>
              <a:t>الثانية ياءً، نحو (إِيمان أصلها إِئْمان)، ومقدار مده (حركتان).</a:t>
            </a:r>
          </a:p>
        </p:txBody>
      </p:sp>
      <p:pic>
        <p:nvPicPr>
          <p:cNvPr id="4" name="صوت مد البدل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99592" y="58052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54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235"/>
    </mc:Choice>
    <mc:Fallback xmlns="">
      <p:transition spd="slow" advTm="52235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1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181</Words>
  <Application>Microsoft Office PowerPoint</Application>
  <PresentationFormat>عرض على الشاشة (3:4)‏</PresentationFormat>
  <Paragraphs>7</Paragraphs>
  <Slides>2</Slides>
  <Notes>0</Notes>
  <HiddenSlides>0</HiddenSlides>
  <MMClips>2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</vt:i4>
      </vt:variant>
    </vt:vector>
  </HeadingPairs>
  <TitlesOfParts>
    <vt:vector size="3" baseType="lpstr">
      <vt:lpstr>نسق Office</vt:lpstr>
      <vt:lpstr>أنواع المد</vt:lpstr>
      <vt:lpstr>أنواع المد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أنواع المد</dc:title>
  <dc:creator>DAR ALNASIH</dc:creator>
  <cp:lastModifiedBy>DAR ALNASIH</cp:lastModifiedBy>
  <cp:revision>15</cp:revision>
  <dcterms:created xsi:type="dcterms:W3CDTF">2020-03-30T17:58:10Z</dcterms:created>
  <dcterms:modified xsi:type="dcterms:W3CDTF">2020-04-20T06:16:55Z</dcterms:modified>
</cp:coreProperties>
</file>